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sldIdLst>
    <p:sldId id="256" r:id="rId2"/>
    <p:sldId id="257" r:id="rId3"/>
    <p:sldId id="262" r:id="rId4"/>
    <p:sldId id="267" r:id="rId5"/>
    <p:sldId id="269" r:id="rId6"/>
    <p:sldId id="265" r:id="rId7"/>
    <p:sldId id="268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688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159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83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279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519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76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844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617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050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732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854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403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hyperlink" Target="http://www.valhso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1160" y="348918"/>
            <a:ext cx="9144000" cy="2387600"/>
          </a:xfrm>
        </p:spPr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Welcome</a:t>
            </a:r>
          </a:p>
        </p:txBody>
      </p:sp>
      <p:sp>
        <p:nvSpPr>
          <p:cNvPr id="5" name="Rectangle 4"/>
          <p:cNvSpPr/>
          <p:nvPr/>
        </p:nvSpPr>
        <p:spPr>
          <a:xfrm>
            <a:off x="461726" y="3020462"/>
            <a:ext cx="11389259" cy="264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  <a:spcBef>
                <a:spcPts val="2400"/>
              </a:spcBef>
            </a:pPr>
            <a:r>
              <a:rPr lang="en-US" sz="3200" kern="1400" dirty="0">
                <a:latin typeface="Arial Rounded MT Bold" panose="020F070403050403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Virginia Association of Local Human Services Officials</a:t>
            </a:r>
          </a:p>
          <a:p>
            <a:pPr algn="ctr">
              <a:lnSpc>
                <a:spcPct val="85000"/>
              </a:lnSpc>
              <a:spcBef>
                <a:spcPts val="2400"/>
              </a:spcBef>
            </a:pPr>
            <a:endParaRPr lang="en-US" sz="3200" kern="1400" dirty="0">
              <a:solidFill>
                <a:srgbClr val="00A59B"/>
              </a:solidFill>
              <a:latin typeface="Arial Rounded MT Bold" panose="020F0704030504030204" pitchFamily="34" charset="0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algn="ctr">
              <a:lnSpc>
                <a:spcPct val="85000"/>
              </a:lnSpc>
            </a:pPr>
            <a:r>
              <a:rPr lang="en-US" sz="3600" kern="1400" dirty="0">
                <a:solidFill>
                  <a:srgbClr val="002B38"/>
                </a:solidFill>
                <a:latin typeface="Arial Rounded MT Bold" panose="020F070403050403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2019 Winter Legislative Conference</a:t>
            </a:r>
          </a:p>
          <a:p>
            <a:pPr algn="ctr">
              <a:lnSpc>
                <a:spcPct val="85000"/>
              </a:lnSpc>
            </a:pPr>
            <a:endParaRPr lang="en-US" sz="3600" kern="1400" dirty="0">
              <a:solidFill>
                <a:srgbClr val="002B38"/>
              </a:solidFill>
              <a:latin typeface="Arial Rounded MT Bold" panose="020F0704030504030204" pitchFamily="34" charset="0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algn="ctr">
              <a:lnSpc>
                <a:spcPct val="85000"/>
              </a:lnSpc>
            </a:pPr>
            <a:r>
              <a:rPr lang="en-US" sz="3600" kern="1400" dirty="0">
                <a:solidFill>
                  <a:srgbClr val="002B38"/>
                </a:solidFill>
                <a:effectLst/>
                <a:latin typeface="Arial Rounded MT Bold" panose="020F070403050403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February 1, 2019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BA58164-2F3B-453E-9AB0-E5D94473F221}"/>
              </a:ext>
            </a:extLst>
          </p:cNvPr>
          <p:cNvGrpSpPr/>
          <p:nvPr/>
        </p:nvGrpSpPr>
        <p:grpSpPr>
          <a:xfrm>
            <a:off x="9039366" y="144856"/>
            <a:ext cx="2902155" cy="1556279"/>
            <a:chOff x="9039366" y="144856"/>
            <a:chExt cx="2902155" cy="1556279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E3A121BA-9CAA-44EF-BA7C-31BA7B333484}"/>
                </a:ext>
              </a:extLst>
            </p:cNvPr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039366" y="144856"/>
              <a:ext cx="2902155" cy="1128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701D41D-CA14-44CC-BA76-C099C629B7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47357" y="1249187"/>
              <a:ext cx="1682409" cy="4519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rot="0" vert="horz" wrap="square" lIns="92075" tIns="46037" rIns="92075" bIns="46037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>
                  <a:solidFill>
                    <a:srgbClr val="000000"/>
                  </a:solidFill>
                  <a:effectLst/>
                  <a:latin typeface="Bookman Old Style" panose="02050604050505020204" pitchFamily="18" charset="0"/>
                  <a:ea typeface="Times New Roman" panose="02020603050405020304" pitchFamily="18" charset="0"/>
                  <a:cs typeface="CG Times"/>
                </a:rPr>
                <a:t>VALHSO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872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5C29547-CD28-4A75-BCFF-D7FBCB95165A}"/>
              </a:ext>
            </a:extLst>
          </p:cNvPr>
          <p:cNvGrpSpPr/>
          <p:nvPr/>
        </p:nvGrpSpPr>
        <p:grpSpPr>
          <a:xfrm>
            <a:off x="9039366" y="144856"/>
            <a:ext cx="2902155" cy="1556279"/>
            <a:chOff x="9039366" y="144856"/>
            <a:chExt cx="2902155" cy="1556279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93A2993-1477-4670-939A-A224C076A924}"/>
                </a:ext>
              </a:extLst>
            </p:cNvPr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039366" y="144856"/>
              <a:ext cx="2902155" cy="1128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7B807A4-C8D0-4425-80CC-45C86BBB34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47357" y="1249187"/>
              <a:ext cx="1682409" cy="4519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rot="0" vert="horz" wrap="square" lIns="92075" tIns="46037" rIns="92075" bIns="46037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>
                  <a:solidFill>
                    <a:srgbClr val="000000"/>
                  </a:solidFill>
                  <a:effectLst/>
                  <a:latin typeface="Bookman Old Style" panose="02050604050505020204" pitchFamily="18" charset="0"/>
                  <a:ea typeface="Times New Roman" panose="02020603050405020304" pitchFamily="18" charset="0"/>
                  <a:cs typeface="CG Times"/>
                </a:rPr>
                <a:t>VALHSO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4060E4E1-00DD-4A7B-9121-4668BFBCC1E5}"/>
              </a:ext>
            </a:extLst>
          </p:cNvPr>
          <p:cNvSpPr txBox="1"/>
          <p:nvPr/>
        </p:nvSpPr>
        <p:spPr>
          <a:xfrm>
            <a:off x="382641" y="609931"/>
            <a:ext cx="31983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 Rounded MT Bold" panose="020F0704030504030204" pitchFamily="34" charset="0"/>
              </a:rPr>
              <a:t>About VALHSO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639F8-396B-4369-926D-8CF000E12EF9}"/>
              </a:ext>
            </a:extLst>
          </p:cNvPr>
          <p:cNvSpPr txBox="1"/>
          <p:nvPr/>
        </p:nvSpPr>
        <p:spPr>
          <a:xfrm>
            <a:off x="299806" y="1701135"/>
            <a:ext cx="12090297" cy="50353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We are an Association of Managers, Administrators and Officials who oversee and coordinate an array of </a:t>
            </a:r>
          </a:p>
          <a:p>
            <a:pPr>
              <a:lnSpc>
                <a:spcPct val="150000"/>
              </a:lnSpc>
            </a:pPr>
            <a:r>
              <a:rPr lang="en-US" dirty="0"/>
              <a:t>      departments in the Human Services segment of Local Government in the Counties and Cities of Virginia;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We formed an Association in 1989;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We formed an Association because among the various associations and consortiums in the state, there was none that</a:t>
            </a:r>
          </a:p>
          <a:p>
            <a:pPr>
              <a:lnSpc>
                <a:spcPct val="150000"/>
              </a:lnSpc>
            </a:pPr>
            <a:r>
              <a:rPr lang="en-US" dirty="0"/>
              <a:t>      addressed the administrative issues of local Human Services officials;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We collaborate to improve the delivery of Human Services to citizens and clients, through sharing of best practices, trends</a:t>
            </a:r>
          </a:p>
          <a:p>
            <a:pPr>
              <a:lnSpc>
                <a:spcPct val="150000"/>
              </a:lnSpc>
            </a:pPr>
            <a:r>
              <a:rPr lang="en-US" dirty="0"/>
              <a:t>      and needs of the people;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We engage in education, advocacy, and influencing public policy in the Human Services segment of government;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We relate to other divisions in local government, as well as other levels of local and state government;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We maintain liaisons with parallel professional and voluntary associations;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We maintain the highest level of managerial excellence, professionalism, and accountability.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45418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Membership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Full Membership $100 – senior human services official from each locality</a:t>
            </a:r>
          </a:p>
          <a:p>
            <a:r>
              <a:rPr lang="en-US" dirty="0"/>
              <a:t>Special Membership – close affiliates</a:t>
            </a:r>
          </a:p>
          <a:p>
            <a:r>
              <a:rPr lang="en-US" dirty="0"/>
              <a:t>Associate Membership $75 – others who hold a position associated with human services</a:t>
            </a:r>
          </a:p>
          <a:p>
            <a:r>
              <a:rPr lang="en-US" dirty="0"/>
              <a:t>Heritage Membership $50 - emeritus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0C9AD46-338A-4426-B532-DFD367CECAC5}"/>
              </a:ext>
            </a:extLst>
          </p:cNvPr>
          <p:cNvGrpSpPr/>
          <p:nvPr/>
        </p:nvGrpSpPr>
        <p:grpSpPr>
          <a:xfrm>
            <a:off x="9039366" y="144856"/>
            <a:ext cx="2902155" cy="1556279"/>
            <a:chOff x="9039366" y="144856"/>
            <a:chExt cx="2902155" cy="1556279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30409F6C-9C54-4C9A-B814-FAD23B1A1ADF}"/>
                </a:ext>
              </a:extLst>
            </p:cNvPr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039366" y="144856"/>
              <a:ext cx="2902155" cy="1128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71D205E-4A7B-4648-9320-EA3C069750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47357" y="1249187"/>
              <a:ext cx="1682409" cy="4519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rot="0" vert="horz" wrap="square" lIns="92075" tIns="46037" rIns="92075" bIns="46037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>
                  <a:solidFill>
                    <a:srgbClr val="000000"/>
                  </a:solidFill>
                  <a:effectLst/>
                  <a:latin typeface="Bookman Old Style" panose="02050604050505020204" pitchFamily="18" charset="0"/>
                  <a:ea typeface="Times New Roman" panose="02020603050405020304" pitchFamily="18" charset="0"/>
                  <a:cs typeface="CG Times"/>
                </a:rPr>
                <a:t>VALHSO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6951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37FF4-4FF4-4E55-B49F-213D78011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Your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B6543-74D8-4815-9F87-D6DD6DDB4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Sarah Snead, President – Chesterfield County</a:t>
            </a:r>
          </a:p>
          <a:p>
            <a:r>
              <a:rPr lang="en-US" dirty="0"/>
              <a:t>Janet Areson, Vice President – Virginia Municipal League, Policy Committee Chair</a:t>
            </a:r>
          </a:p>
          <a:p>
            <a:r>
              <a:rPr lang="en-US" dirty="0"/>
              <a:t>Nancy Vincent, Treasurer – Falls Church</a:t>
            </a:r>
          </a:p>
          <a:p>
            <a:r>
              <a:rPr lang="en-US" dirty="0"/>
              <a:t>Kimberly Irvine, Legislative/Conference Chair – </a:t>
            </a:r>
            <a:r>
              <a:rPr lang="en-US" dirty="0" smtClean="0"/>
              <a:t>York County/ City of Poquoson</a:t>
            </a:r>
            <a:endParaRPr lang="en-US" dirty="0"/>
          </a:p>
          <a:p>
            <a:r>
              <a:rPr lang="en-US" dirty="0"/>
              <a:t>Anita Friedman, Policy Co-chair – Arlington</a:t>
            </a:r>
          </a:p>
          <a:p>
            <a:r>
              <a:rPr lang="en-US" dirty="0"/>
              <a:t>Katie Boyle, Virginia Association of Counties</a:t>
            </a:r>
          </a:p>
          <a:p>
            <a:r>
              <a:rPr lang="en-US" dirty="0"/>
              <a:t>George Drumwright, Heritage</a:t>
            </a:r>
          </a:p>
          <a:p>
            <a:r>
              <a:rPr lang="en-US" dirty="0"/>
              <a:t>Brenda Gardner, Heritage</a:t>
            </a:r>
          </a:p>
          <a:p>
            <a:r>
              <a:rPr lang="en-US" dirty="0"/>
              <a:t>Jim Taylor, Past President - Hanover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63E6FC7-2EBE-4F07-98D4-E5FCCE46273D}"/>
              </a:ext>
            </a:extLst>
          </p:cNvPr>
          <p:cNvGrpSpPr/>
          <p:nvPr/>
        </p:nvGrpSpPr>
        <p:grpSpPr>
          <a:xfrm>
            <a:off x="9039366" y="144856"/>
            <a:ext cx="2902155" cy="1556279"/>
            <a:chOff x="9039366" y="144856"/>
            <a:chExt cx="2902155" cy="155627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EF6BC888-7A48-4660-8D44-DD5FA08DE957}"/>
                </a:ext>
              </a:extLst>
            </p:cNvPr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039366" y="144856"/>
              <a:ext cx="2902155" cy="1128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5975283-7979-4D46-87F9-FDB986B08A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47357" y="1249187"/>
              <a:ext cx="1682409" cy="4519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rot="0" vert="horz" wrap="square" lIns="92075" tIns="46037" rIns="92075" bIns="46037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>
                  <a:solidFill>
                    <a:srgbClr val="000000"/>
                  </a:solidFill>
                  <a:effectLst/>
                  <a:latin typeface="Bookman Old Style" panose="02050604050505020204" pitchFamily="18" charset="0"/>
                  <a:ea typeface="Times New Roman" panose="02020603050405020304" pitchFamily="18" charset="0"/>
                  <a:cs typeface="CG Times"/>
                </a:rPr>
                <a:t>VALHSO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2318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490F3-92F1-49EA-9AE4-277695991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5948"/>
            <a:ext cx="10515600" cy="1325563"/>
          </a:xfrm>
        </p:spPr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Future Events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D296787-5E9C-46B9-BD9C-D0F56CB9D70B}"/>
              </a:ext>
            </a:extLst>
          </p:cNvPr>
          <p:cNvGrpSpPr/>
          <p:nvPr/>
        </p:nvGrpSpPr>
        <p:grpSpPr>
          <a:xfrm>
            <a:off x="9039366" y="144856"/>
            <a:ext cx="2902155" cy="1556279"/>
            <a:chOff x="9039366" y="144856"/>
            <a:chExt cx="2902155" cy="155627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631AEC0-6020-437F-AD1B-7905D6AD3296}"/>
                </a:ext>
              </a:extLst>
            </p:cNvPr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039366" y="144856"/>
              <a:ext cx="2902155" cy="1128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CE810E1-B2CF-446D-9B8E-A8FEF7BE5E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47357" y="1249187"/>
              <a:ext cx="1682409" cy="4519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rot="0" vert="horz" wrap="square" lIns="92075" tIns="46037" rIns="92075" bIns="46037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>
                  <a:solidFill>
                    <a:srgbClr val="000000"/>
                  </a:solidFill>
                  <a:effectLst/>
                  <a:latin typeface="Bookman Old Style" panose="02050604050505020204" pitchFamily="18" charset="0"/>
                  <a:ea typeface="Times New Roman" panose="02020603050405020304" pitchFamily="18" charset="0"/>
                  <a:cs typeface="CG Times"/>
                </a:rPr>
                <a:t>VALHSO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566" y="4080237"/>
            <a:ext cx="2714286" cy="169523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1194" y="4080237"/>
            <a:ext cx="3135169" cy="169523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80837" y="4080237"/>
            <a:ext cx="3175832" cy="1695833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FDCBB78-8179-4F19-B7F7-284926A177DD}"/>
              </a:ext>
            </a:extLst>
          </p:cNvPr>
          <p:cNvSpPr txBox="1">
            <a:spLocks/>
          </p:cNvSpPr>
          <p:nvPr/>
        </p:nvSpPr>
        <p:spPr>
          <a:xfrm>
            <a:off x="1026183" y="1998543"/>
            <a:ext cx="10515600" cy="1767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SAVE THE DATE!</a:t>
            </a:r>
          </a:p>
          <a:p>
            <a:pPr marL="0" indent="0">
              <a:buNone/>
            </a:pPr>
            <a:r>
              <a:rPr lang="en-US" dirty="0" smtClean="0"/>
              <a:t>September 15-17, 2019</a:t>
            </a:r>
          </a:p>
          <a:p>
            <a:pPr marL="0" indent="0">
              <a:buNone/>
            </a:pPr>
            <a:r>
              <a:rPr lang="en-US" sz="2600" dirty="0" smtClean="0"/>
              <a:t>Hilton Norfolk, The Main– 100 East Main Street, Norfolk Virginia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965587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354" y="921796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 Rounded MT Bold" panose="020F0704030504030204" pitchFamily="34" charset="0"/>
              </a:rPr>
              <a:t>Business Meeting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260" y="2247359"/>
            <a:ext cx="10515600" cy="359792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Treasurer’s Report</a:t>
            </a:r>
          </a:p>
          <a:p>
            <a:r>
              <a:rPr lang="en-US" dirty="0">
                <a:latin typeface="Arial Rounded MT Bold" panose="020F0704030504030204" pitchFamily="34" charset="0"/>
              </a:rPr>
              <a:t>Committee Reports</a:t>
            </a:r>
          </a:p>
          <a:p>
            <a:pPr lvl="1"/>
            <a:r>
              <a:rPr lang="en-US" dirty="0">
                <a:latin typeface="Arial Rounded MT Bold" panose="020F0704030504030204" pitchFamily="34" charset="0"/>
              </a:rPr>
              <a:t>Conference</a:t>
            </a:r>
          </a:p>
          <a:p>
            <a:pPr lvl="1"/>
            <a:r>
              <a:rPr lang="en-US" dirty="0">
                <a:latin typeface="Arial Rounded MT Bold" panose="020F0704030504030204" pitchFamily="34" charset="0"/>
              </a:rPr>
              <a:t>Legislative</a:t>
            </a:r>
          </a:p>
          <a:p>
            <a:r>
              <a:rPr lang="en-US" dirty="0">
                <a:latin typeface="Arial Rounded MT Bold" panose="020F0704030504030204" pitchFamily="34" charset="0"/>
              </a:rPr>
              <a:t>Other Business</a:t>
            </a:r>
          </a:p>
          <a:p>
            <a:pPr lvl="1"/>
            <a:r>
              <a:rPr lang="en-US" dirty="0">
                <a:latin typeface="Arial Rounded MT Bold" panose="020F0704030504030204" pitchFamily="34" charset="0"/>
              </a:rPr>
              <a:t>Membership</a:t>
            </a:r>
          </a:p>
          <a:p>
            <a:pPr lvl="1"/>
            <a:r>
              <a:rPr lang="en-US" dirty="0">
                <a:latin typeface="Arial Rounded MT Bold" panose="020F0704030504030204" pitchFamily="34" charset="0"/>
              </a:rPr>
              <a:t>Website – </a:t>
            </a:r>
            <a:r>
              <a:rPr lang="en-US" dirty="0">
                <a:latin typeface="Arial Rounded MT Bold" panose="020F0704030504030204" pitchFamily="34" charset="0"/>
                <a:hlinkClick r:id="rId2"/>
              </a:rPr>
              <a:t>www.valhso.org</a:t>
            </a:r>
            <a:r>
              <a:rPr lang="en-US" dirty="0">
                <a:latin typeface="Arial Rounded MT Bold" panose="020F0704030504030204" pitchFamily="34" charset="0"/>
              </a:rPr>
              <a:t>	</a:t>
            </a:r>
          </a:p>
          <a:p>
            <a:r>
              <a:rPr lang="en-US" dirty="0">
                <a:latin typeface="Arial Rounded MT Bold" panose="020F0704030504030204" pitchFamily="34" charset="0"/>
              </a:rPr>
              <a:t>Election of Officers</a:t>
            </a:r>
          </a:p>
          <a:p>
            <a:pPr lvl="1"/>
            <a:r>
              <a:rPr lang="en-US" dirty="0">
                <a:latin typeface="Arial Rounded MT Bold" panose="020F0704030504030204" pitchFamily="34" charset="0"/>
              </a:rPr>
              <a:t>Nominating Committee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465A8E1-A798-4D39-B735-0B48D57CA2BC}"/>
              </a:ext>
            </a:extLst>
          </p:cNvPr>
          <p:cNvGrpSpPr/>
          <p:nvPr/>
        </p:nvGrpSpPr>
        <p:grpSpPr>
          <a:xfrm>
            <a:off x="9039366" y="144856"/>
            <a:ext cx="2902155" cy="1556279"/>
            <a:chOff x="9039366" y="144856"/>
            <a:chExt cx="2902155" cy="1556279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1EDAF677-988D-4577-B60E-220340938BAF}"/>
                </a:ext>
              </a:extLst>
            </p:cNvPr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039366" y="144856"/>
              <a:ext cx="2902155" cy="1128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B6EE44E-6813-4C49-ACBF-2C2B2F5013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47357" y="1249187"/>
              <a:ext cx="1682409" cy="4519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rot="0" vert="horz" wrap="square" lIns="92075" tIns="46037" rIns="92075" bIns="46037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>
                  <a:solidFill>
                    <a:srgbClr val="000000"/>
                  </a:solidFill>
                  <a:effectLst/>
                  <a:latin typeface="Bookman Old Style" panose="02050604050505020204" pitchFamily="18" charset="0"/>
                  <a:ea typeface="Times New Roman" panose="02020603050405020304" pitchFamily="18" charset="0"/>
                  <a:cs typeface="CG Times"/>
                </a:rPr>
                <a:t>VALHSO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5528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63188-6399-4162-8AE8-D99308C56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315" y="277824"/>
            <a:ext cx="10515600" cy="903688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 Rounded MT Bold" panose="020F0704030504030204" pitchFamily="34" charset="0"/>
              </a:rPr>
              <a:t>Proposed Officers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C2743-79A7-4A7B-90FB-11184CCA7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315" y="2065165"/>
            <a:ext cx="10515600" cy="4647979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2100" b="1" u="sng" dirty="0"/>
              <a:t>Officers and Board Members:</a:t>
            </a:r>
            <a:r>
              <a:rPr lang="en-US" sz="2100" dirty="0"/>
              <a:t>	</a:t>
            </a:r>
          </a:p>
          <a:p>
            <a:r>
              <a:rPr lang="en-US" sz="1800" dirty="0"/>
              <a:t>President: Anita Friedman, Arlington County</a:t>
            </a:r>
          </a:p>
          <a:p>
            <a:r>
              <a:rPr lang="en-US" sz="1800" dirty="0"/>
              <a:t>Vice-President: Janet Areson, VML (Policy Chair)</a:t>
            </a:r>
          </a:p>
          <a:p>
            <a:r>
              <a:rPr lang="en-US" sz="1800" dirty="0"/>
              <a:t>Secretary:</a:t>
            </a:r>
          </a:p>
          <a:p>
            <a:r>
              <a:rPr lang="en-US" sz="1800" dirty="0"/>
              <a:t>Treasurer: Nancy Vincent, Falls Church</a:t>
            </a:r>
          </a:p>
          <a:p>
            <a:r>
              <a:rPr lang="en-US" sz="1800" dirty="0"/>
              <a:t>Past President: Sarah Snead, Chesterfield </a:t>
            </a:r>
            <a:r>
              <a:rPr lang="en-US" sz="1800" dirty="0" smtClean="0"/>
              <a:t>County</a:t>
            </a:r>
          </a:p>
          <a:p>
            <a:r>
              <a:rPr lang="en-US" sz="1800" dirty="0"/>
              <a:t>Legislative/Conference Chair: Kimberly Irvine, York County/ City of </a:t>
            </a:r>
            <a:r>
              <a:rPr lang="en-US" sz="1800" dirty="0" smtClean="0"/>
              <a:t>Poquoson</a:t>
            </a:r>
          </a:p>
          <a:p>
            <a:r>
              <a:rPr lang="en-US" sz="1800" dirty="0" smtClean="0"/>
              <a:t>Katie Boyle, Virginia Association of Counties</a:t>
            </a:r>
            <a:endParaRPr lang="en-US" sz="1800" dirty="0"/>
          </a:p>
          <a:p>
            <a:r>
              <a:rPr lang="en-US" sz="1800" dirty="0"/>
              <a:t>Communications:</a:t>
            </a:r>
          </a:p>
          <a:p>
            <a:r>
              <a:rPr lang="en-US" sz="1800" dirty="0"/>
              <a:t>Technical: Brenda Gardiner, </a:t>
            </a:r>
            <a:r>
              <a:rPr lang="en-US" sz="1800" dirty="0" smtClean="0"/>
              <a:t>Heritage</a:t>
            </a:r>
          </a:p>
          <a:p>
            <a:r>
              <a:rPr lang="en-US" sz="1800" dirty="0" smtClean="0"/>
              <a:t>George Drumwright, Heritage</a:t>
            </a:r>
          </a:p>
          <a:p>
            <a:pPr marL="0" indent="0">
              <a:buNone/>
            </a:pPr>
            <a:r>
              <a:rPr lang="en-US" sz="2100" b="1" u="sng" dirty="0" smtClean="0"/>
              <a:t>Ad </a:t>
            </a:r>
            <a:r>
              <a:rPr lang="en-US" sz="2100" b="1" u="sng" dirty="0"/>
              <a:t>Hoc Committee on CSA:</a:t>
            </a:r>
          </a:p>
          <a:p>
            <a:r>
              <a:rPr lang="en-US" sz="2100" dirty="0"/>
              <a:t>Leslie Abashian, Chair, Louden County</a:t>
            </a:r>
          </a:p>
          <a:p>
            <a:r>
              <a:rPr lang="en-US" sz="2100" dirty="0"/>
              <a:t>Sue Rowland, Heritage</a:t>
            </a:r>
          </a:p>
          <a:p>
            <a:r>
              <a:rPr lang="en-US" sz="2100" dirty="0"/>
              <a:t>Karen Reilly-Jones, Chesterfield County</a:t>
            </a:r>
          </a:p>
          <a:p>
            <a:r>
              <a:rPr lang="en-US" sz="2100" dirty="0"/>
              <a:t>Jim Gillespie, Fairfax County</a:t>
            </a:r>
          </a:p>
          <a:p>
            <a:r>
              <a:rPr lang="en-US" sz="2100" dirty="0"/>
              <a:t>Danette Smith, City of Virginia Beach</a:t>
            </a:r>
          </a:p>
          <a:p>
            <a:r>
              <a:rPr lang="en-US" sz="2100" dirty="0"/>
              <a:t>Janet Areson, VML</a:t>
            </a:r>
          </a:p>
          <a:p>
            <a:r>
              <a:rPr lang="en-US" sz="2100" dirty="0"/>
              <a:t>Katie Boyle, VACo</a:t>
            </a:r>
          </a:p>
          <a:p>
            <a:endParaRPr lang="en-US" sz="2100" dirty="0"/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30920F3-4AE3-49FB-B6ED-0B7194D73761}"/>
              </a:ext>
            </a:extLst>
          </p:cNvPr>
          <p:cNvGrpSpPr/>
          <p:nvPr/>
        </p:nvGrpSpPr>
        <p:grpSpPr>
          <a:xfrm>
            <a:off x="9039366" y="144856"/>
            <a:ext cx="2902155" cy="1556279"/>
            <a:chOff x="9039366" y="144856"/>
            <a:chExt cx="2902155" cy="155627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32D3457-081C-45EB-AB34-D24DC27E8157}"/>
                </a:ext>
              </a:extLst>
            </p:cNvPr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039366" y="144856"/>
              <a:ext cx="2902155" cy="1128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6C5FCF1-31B9-4B99-B015-FAF4F9DE24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47357" y="1249187"/>
              <a:ext cx="1682409" cy="4519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rot="0" vert="horz" wrap="square" lIns="92075" tIns="46037" rIns="92075" bIns="46037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>
                  <a:solidFill>
                    <a:srgbClr val="000000"/>
                  </a:solidFill>
                  <a:effectLst/>
                  <a:latin typeface="Bookman Old Style" panose="02050604050505020204" pitchFamily="18" charset="0"/>
                  <a:ea typeface="Times New Roman" panose="02020603050405020304" pitchFamily="18" charset="0"/>
                  <a:cs typeface="CG Times"/>
                </a:rPr>
                <a:t>VALHSO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58D6F03D-B90C-44B4-AB4A-19A6D69A15C6}"/>
              </a:ext>
            </a:extLst>
          </p:cNvPr>
          <p:cNvSpPr txBox="1"/>
          <p:nvPr/>
        </p:nvSpPr>
        <p:spPr>
          <a:xfrm>
            <a:off x="688810" y="1069938"/>
            <a:ext cx="83505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Report of the VALHSO Nominating Committee</a:t>
            </a:r>
          </a:p>
          <a:p>
            <a:endParaRPr lang="en-US" b="1" dirty="0"/>
          </a:p>
          <a:p>
            <a:r>
              <a:rPr lang="en-US" b="1" dirty="0"/>
              <a:t>Presented for vote by the Membership at the Legislative Meeting on February 1, 2019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83761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793</TotalTime>
  <Words>212</Words>
  <Application>Microsoft Office PowerPoint</Application>
  <PresentationFormat>Widescreen</PresentationFormat>
  <Paragraphs>77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SimHei</vt:lpstr>
      <vt:lpstr>Arial</vt:lpstr>
      <vt:lpstr>Arial Rounded MT Bold</vt:lpstr>
      <vt:lpstr>Bookman Old Style</vt:lpstr>
      <vt:lpstr>Calibri</vt:lpstr>
      <vt:lpstr>Calibri Light</vt:lpstr>
      <vt:lpstr>CG Times</vt:lpstr>
      <vt:lpstr>Times New Roman</vt:lpstr>
      <vt:lpstr>Office Theme</vt:lpstr>
      <vt:lpstr>Welcome</vt:lpstr>
      <vt:lpstr>PowerPoint Presentation</vt:lpstr>
      <vt:lpstr>Membership</vt:lpstr>
      <vt:lpstr>Your Board</vt:lpstr>
      <vt:lpstr>Future Events</vt:lpstr>
      <vt:lpstr>Business Meeting Agenda</vt:lpstr>
      <vt:lpstr>Proposed Officers</vt:lpstr>
    </vt:vector>
  </TitlesOfParts>
  <Company>Hanover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Taylor, Jim</dc:creator>
  <cp:lastModifiedBy>Hollingsworth, Aggie</cp:lastModifiedBy>
  <cp:revision>39</cp:revision>
  <cp:lastPrinted>2019-01-28T17:18:43Z</cp:lastPrinted>
  <dcterms:created xsi:type="dcterms:W3CDTF">2015-02-02T16:44:37Z</dcterms:created>
  <dcterms:modified xsi:type="dcterms:W3CDTF">2019-01-28T20:08:39Z</dcterms:modified>
</cp:coreProperties>
</file>