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70" r:id="rId1"/>
  </p:sldMasterIdLst>
  <p:sldIdLst>
    <p:sldId id="256" r:id="rId2"/>
    <p:sldId id="257" r:id="rId3"/>
    <p:sldId id="262" r:id="rId4"/>
    <p:sldId id="267" r:id="rId5"/>
    <p:sldId id="269" r:id="rId6"/>
    <p:sldId id="265" r:id="rId7"/>
    <p:sldId id="268" r:id="rId8"/>
  </p:sldIdLst>
  <p:sldSz cx="12192000" cy="6858000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43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1/28/2019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06886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1/28/2019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31593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1/28/2019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6832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47F38-B617-4D2F-AE0A-013F0C4D2C57}" type="datetimeFigureOut">
              <a:rPr lang="en-US" smtClean="0"/>
              <a:t>1/28/2019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799C9-84D9-46D2-A11E-BCF8A720529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02798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1/28/2019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25192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FA754-D5C3-4E66-96A6-867B257F58DC}" type="datetimeFigureOut">
              <a:rPr lang="en-US" smtClean="0"/>
              <a:t>1/28/2019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4065D-F351-4B03-BD91-D8A6B8D4B36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9766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1/28/2019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58442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1/28/2019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16178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1/28/2019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40506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1/28/2019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27326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1/28/2019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48548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3">
                <a:lumMod val="0"/>
                <a:lumOff val="100000"/>
              </a:schemeClr>
            </a:gs>
            <a:gs pos="35000">
              <a:schemeClr val="accent3">
                <a:lumMod val="0"/>
                <a:lumOff val="100000"/>
              </a:schemeClr>
            </a:gs>
            <a:gs pos="100000">
              <a:schemeClr val="accent3">
                <a:lumMod val="100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1/28/2019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64039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  <p:sldLayoutId id="2147483674" r:id="rId4"/>
    <p:sldLayoutId id="2147483675" r:id="rId5"/>
    <p:sldLayoutId id="2147483676" r:id="rId6"/>
    <p:sldLayoutId id="2147483677" r:id="rId7"/>
    <p:sldLayoutId id="2147483678" r:id="rId8"/>
    <p:sldLayoutId id="2147483679" r:id="rId9"/>
    <p:sldLayoutId id="2147483680" r:id="rId10"/>
    <p:sldLayoutId id="214748368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hyperlink" Target="http://www.valhso.org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51160" y="348918"/>
            <a:ext cx="9144000" cy="2387600"/>
          </a:xfrm>
        </p:spPr>
        <p:txBody>
          <a:bodyPr/>
          <a:lstStyle/>
          <a:p>
            <a:r>
              <a:rPr lang="en-US" dirty="0">
                <a:latin typeface="Arial Rounded MT Bold" panose="020F0704030504030204" pitchFamily="34" charset="0"/>
              </a:rPr>
              <a:t>Welcome</a:t>
            </a:r>
          </a:p>
        </p:txBody>
      </p:sp>
      <p:sp>
        <p:nvSpPr>
          <p:cNvPr id="5" name="Rectangle 4"/>
          <p:cNvSpPr/>
          <p:nvPr/>
        </p:nvSpPr>
        <p:spPr>
          <a:xfrm>
            <a:off x="461726" y="3020462"/>
            <a:ext cx="11389259" cy="26499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85000"/>
              </a:lnSpc>
              <a:spcBef>
                <a:spcPts val="2400"/>
              </a:spcBef>
            </a:pPr>
            <a:r>
              <a:rPr lang="en-US" sz="3200" kern="1400" dirty="0">
                <a:latin typeface="Arial Rounded MT Bold" panose="020F0704030504030204" pitchFamily="34" charset="0"/>
                <a:ea typeface="SimHei" panose="02010609060101010101" pitchFamily="49" charset="-122"/>
                <a:cs typeface="Times New Roman" panose="02020603050405020304" pitchFamily="18" charset="0"/>
              </a:rPr>
              <a:t>Virginia Association of Local Human Services Officials</a:t>
            </a:r>
          </a:p>
          <a:p>
            <a:pPr algn="ctr">
              <a:lnSpc>
                <a:spcPct val="85000"/>
              </a:lnSpc>
              <a:spcBef>
                <a:spcPts val="2400"/>
              </a:spcBef>
            </a:pPr>
            <a:endParaRPr lang="en-US" sz="3200" kern="1400" dirty="0">
              <a:solidFill>
                <a:srgbClr val="00A59B"/>
              </a:solidFill>
              <a:latin typeface="Arial Rounded MT Bold" panose="020F0704030504030204" pitchFamily="34" charset="0"/>
              <a:ea typeface="SimHei" panose="02010609060101010101" pitchFamily="49" charset="-122"/>
              <a:cs typeface="Times New Roman" panose="02020603050405020304" pitchFamily="18" charset="0"/>
            </a:endParaRPr>
          </a:p>
          <a:p>
            <a:pPr algn="ctr">
              <a:lnSpc>
                <a:spcPct val="85000"/>
              </a:lnSpc>
            </a:pPr>
            <a:r>
              <a:rPr lang="en-US" sz="3600" kern="1400" dirty="0">
                <a:solidFill>
                  <a:srgbClr val="002B38"/>
                </a:solidFill>
                <a:latin typeface="Arial Rounded MT Bold" panose="020F0704030504030204" pitchFamily="34" charset="0"/>
                <a:ea typeface="SimHei" panose="02010609060101010101" pitchFamily="49" charset="-122"/>
                <a:cs typeface="Times New Roman" panose="02020603050405020304" pitchFamily="18" charset="0"/>
              </a:rPr>
              <a:t>2019 Winter Legislative Conference</a:t>
            </a:r>
          </a:p>
          <a:p>
            <a:pPr algn="ctr">
              <a:lnSpc>
                <a:spcPct val="85000"/>
              </a:lnSpc>
            </a:pPr>
            <a:endParaRPr lang="en-US" sz="3600" kern="1400" dirty="0">
              <a:solidFill>
                <a:srgbClr val="002B38"/>
              </a:solidFill>
              <a:latin typeface="Arial Rounded MT Bold" panose="020F0704030504030204" pitchFamily="34" charset="0"/>
              <a:ea typeface="SimHei" panose="02010609060101010101" pitchFamily="49" charset="-122"/>
              <a:cs typeface="Times New Roman" panose="02020603050405020304" pitchFamily="18" charset="0"/>
            </a:endParaRPr>
          </a:p>
          <a:p>
            <a:pPr algn="ctr">
              <a:lnSpc>
                <a:spcPct val="85000"/>
              </a:lnSpc>
            </a:pPr>
            <a:r>
              <a:rPr lang="en-US" sz="3600" kern="1400" dirty="0">
                <a:solidFill>
                  <a:srgbClr val="002B38"/>
                </a:solidFill>
                <a:effectLst/>
                <a:latin typeface="Arial Rounded MT Bold" panose="020F0704030504030204" pitchFamily="34" charset="0"/>
                <a:ea typeface="SimHei" panose="02010609060101010101" pitchFamily="49" charset="-122"/>
                <a:cs typeface="Times New Roman" panose="02020603050405020304" pitchFamily="18" charset="0"/>
              </a:rPr>
              <a:t>February 1, 2019</a:t>
            </a: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0BA58164-2F3B-453E-9AB0-E5D94473F221}"/>
              </a:ext>
            </a:extLst>
          </p:cNvPr>
          <p:cNvGrpSpPr/>
          <p:nvPr/>
        </p:nvGrpSpPr>
        <p:grpSpPr>
          <a:xfrm>
            <a:off x="9039366" y="144856"/>
            <a:ext cx="2902155" cy="1556279"/>
            <a:chOff x="9039366" y="144856"/>
            <a:chExt cx="2902155" cy="1556279"/>
          </a:xfrm>
        </p:grpSpPr>
        <p:pic>
          <p:nvPicPr>
            <p:cNvPr id="6" name="Picture 5">
              <a:extLst>
                <a:ext uri="{FF2B5EF4-FFF2-40B4-BE49-F238E27FC236}">
                  <a16:creationId xmlns:a16="http://schemas.microsoft.com/office/drawing/2014/main" id="{E3A121BA-9CAA-44EF-BA7C-31BA7B333484}"/>
                </a:ext>
              </a:extLst>
            </p:cNvPr>
            <p:cNvPicPr/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9039366" y="144856"/>
              <a:ext cx="2902155" cy="112819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F701D41D-CA14-44CC-BA76-C099C629B74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047357" y="1249187"/>
              <a:ext cx="1682409" cy="45194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CC99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/>
                </a14:hiddenEffects>
              </a:ext>
            </a:extLst>
          </p:spPr>
          <p:txBody>
            <a:bodyPr rot="0" vert="horz" wrap="square" lIns="92075" tIns="46037" rIns="92075" bIns="46037" anchor="t" anchorCtr="0" upright="1"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b="1" dirty="0">
                  <a:solidFill>
                    <a:srgbClr val="000000"/>
                  </a:solidFill>
                  <a:effectLst/>
                  <a:latin typeface="Bookman Old Style" panose="02050604050505020204" pitchFamily="18" charset="0"/>
                  <a:ea typeface="Times New Roman" panose="02020603050405020304" pitchFamily="18" charset="0"/>
                  <a:cs typeface="CG Times"/>
                </a:rPr>
                <a:t>VALHSO</a:t>
              </a:r>
              <a:endPara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628724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>
            <a:extLst>
              <a:ext uri="{FF2B5EF4-FFF2-40B4-BE49-F238E27FC236}">
                <a16:creationId xmlns:a16="http://schemas.microsoft.com/office/drawing/2014/main" id="{25C29547-CD28-4A75-BCFF-D7FBCB95165A}"/>
              </a:ext>
            </a:extLst>
          </p:cNvPr>
          <p:cNvGrpSpPr/>
          <p:nvPr/>
        </p:nvGrpSpPr>
        <p:grpSpPr>
          <a:xfrm>
            <a:off x="9039366" y="144856"/>
            <a:ext cx="2902155" cy="1556279"/>
            <a:chOff x="9039366" y="144856"/>
            <a:chExt cx="2902155" cy="1556279"/>
          </a:xfrm>
        </p:grpSpPr>
        <p:pic>
          <p:nvPicPr>
            <p:cNvPr id="9" name="Picture 8">
              <a:extLst>
                <a:ext uri="{FF2B5EF4-FFF2-40B4-BE49-F238E27FC236}">
                  <a16:creationId xmlns:a16="http://schemas.microsoft.com/office/drawing/2014/main" id="{893A2993-1477-4670-939A-A224C076A924}"/>
                </a:ext>
              </a:extLst>
            </p:cNvPr>
            <p:cNvPicPr/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9039366" y="144856"/>
              <a:ext cx="2902155" cy="112819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87B807A4-C8D0-4425-80CC-45C86BBB340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047357" y="1249187"/>
              <a:ext cx="1682409" cy="45194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CC99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/>
                </a14:hiddenEffects>
              </a:ext>
            </a:extLst>
          </p:spPr>
          <p:txBody>
            <a:bodyPr rot="0" vert="horz" wrap="square" lIns="92075" tIns="46037" rIns="92075" bIns="46037" anchor="t" anchorCtr="0" upright="1"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b="1" dirty="0">
                  <a:solidFill>
                    <a:srgbClr val="000000"/>
                  </a:solidFill>
                  <a:effectLst/>
                  <a:latin typeface="Bookman Old Style" panose="02050604050505020204" pitchFamily="18" charset="0"/>
                  <a:ea typeface="Times New Roman" panose="02020603050405020304" pitchFamily="18" charset="0"/>
                  <a:cs typeface="CG Times"/>
                </a:rPr>
                <a:t>VALHSO</a:t>
              </a:r>
              <a:endPara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</p:grpSp>
      <p:sp>
        <p:nvSpPr>
          <p:cNvPr id="5" name="TextBox 4">
            <a:extLst>
              <a:ext uri="{FF2B5EF4-FFF2-40B4-BE49-F238E27FC236}">
                <a16:creationId xmlns:a16="http://schemas.microsoft.com/office/drawing/2014/main" id="{4060E4E1-00DD-4A7B-9121-4668BFBCC1E5}"/>
              </a:ext>
            </a:extLst>
          </p:cNvPr>
          <p:cNvSpPr txBox="1"/>
          <p:nvPr/>
        </p:nvSpPr>
        <p:spPr>
          <a:xfrm>
            <a:off x="382641" y="609931"/>
            <a:ext cx="319831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latin typeface="Arial Rounded MT Bold" panose="020F0704030504030204" pitchFamily="34" charset="0"/>
              </a:rPr>
              <a:t>About VALHSO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0F639F8-396B-4369-926D-8CF000E12EF9}"/>
              </a:ext>
            </a:extLst>
          </p:cNvPr>
          <p:cNvSpPr txBox="1"/>
          <p:nvPr/>
        </p:nvSpPr>
        <p:spPr>
          <a:xfrm>
            <a:off x="299806" y="1701135"/>
            <a:ext cx="12090297" cy="50353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/>
              <a:t>We are an Association of Managers, Administrators and Officials who oversee and coordinate an array of </a:t>
            </a:r>
          </a:p>
          <a:p>
            <a:pPr>
              <a:lnSpc>
                <a:spcPct val="150000"/>
              </a:lnSpc>
            </a:pPr>
            <a:r>
              <a:rPr lang="en-US" dirty="0"/>
              <a:t>      departments in the Human Services segment of Local Government in the Counties and Cities of Virginia;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/>
              <a:t>We formed an Association in 1989;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/>
              <a:t>We formed an Association because among the various associations and consortiums in the state, there was none that</a:t>
            </a:r>
          </a:p>
          <a:p>
            <a:pPr>
              <a:lnSpc>
                <a:spcPct val="150000"/>
              </a:lnSpc>
            </a:pPr>
            <a:r>
              <a:rPr lang="en-US" dirty="0"/>
              <a:t>      addressed the administrative issues of local Human Services officials;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/>
              <a:t>We collaborate to improve the delivery of Human Services to citizens and clients, through sharing of best practices, trends</a:t>
            </a:r>
          </a:p>
          <a:p>
            <a:pPr>
              <a:lnSpc>
                <a:spcPct val="150000"/>
              </a:lnSpc>
            </a:pPr>
            <a:r>
              <a:rPr lang="en-US" dirty="0"/>
              <a:t>      and needs of the people;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/>
              <a:t>We engage in education, advocacy, and influencing public policy in the Human Services segment of government;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/>
              <a:t>We relate to other divisions in local government, as well as other levels of local and state government;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/>
              <a:t>We maintain liaisons with parallel professional and voluntary associations;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/>
              <a:t>We maintain the highest level of managerial excellence, professionalism, and accountability.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1454183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 Rounded MT Bold" panose="020F0704030504030204" pitchFamily="34" charset="0"/>
              </a:rPr>
              <a:t>Membership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Full Membership $100 – senior human services official from each locality</a:t>
            </a:r>
          </a:p>
          <a:p>
            <a:r>
              <a:rPr lang="en-US" dirty="0"/>
              <a:t>Special Membership – close affiliates</a:t>
            </a:r>
          </a:p>
          <a:p>
            <a:r>
              <a:rPr lang="en-US" dirty="0"/>
              <a:t>Associate Membership $75 – others who hold a position associated with human services</a:t>
            </a:r>
          </a:p>
          <a:p>
            <a:r>
              <a:rPr lang="en-US" dirty="0"/>
              <a:t>Heritage Membership $50 - emeritus</a:t>
            </a: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80C9AD46-338A-4426-B532-DFD367CECAC5}"/>
              </a:ext>
            </a:extLst>
          </p:cNvPr>
          <p:cNvGrpSpPr/>
          <p:nvPr/>
        </p:nvGrpSpPr>
        <p:grpSpPr>
          <a:xfrm>
            <a:off x="9039366" y="144856"/>
            <a:ext cx="2902155" cy="1556279"/>
            <a:chOff x="9039366" y="144856"/>
            <a:chExt cx="2902155" cy="1556279"/>
          </a:xfrm>
        </p:grpSpPr>
        <p:pic>
          <p:nvPicPr>
            <p:cNvPr id="7" name="Picture 6">
              <a:extLst>
                <a:ext uri="{FF2B5EF4-FFF2-40B4-BE49-F238E27FC236}">
                  <a16:creationId xmlns:a16="http://schemas.microsoft.com/office/drawing/2014/main" id="{30409F6C-9C54-4C9A-B814-FAD23B1A1ADF}"/>
                </a:ext>
              </a:extLst>
            </p:cNvPr>
            <p:cNvPicPr/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9039366" y="144856"/>
              <a:ext cx="2902155" cy="112819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F71D205E-4A7B-4648-9320-EA3C069750A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047357" y="1249187"/>
              <a:ext cx="1682409" cy="45194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CC99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/>
                </a14:hiddenEffects>
              </a:ext>
            </a:extLst>
          </p:spPr>
          <p:txBody>
            <a:bodyPr rot="0" vert="horz" wrap="square" lIns="92075" tIns="46037" rIns="92075" bIns="46037" anchor="t" anchorCtr="0" upright="1"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b="1" dirty="0">
                  <a:solidFill>
                    <a:srgbClr val="000000"/>
                  </a:solidFill>
                  <a:effectLst/>
                  <a:latin typeface="Bookman Old Style" panose="02050604050505020204" pitchFamily="18" charset="0"/>
                  <a:ea typeface="Times New Roman" panose="02020603050405020304" pitchFamily="18" charset="0"/>
                  <a:cs typeface="CG Times"/>
                </a:rPr>
                <a:t>VALHSO</a:t>
              </a:r>
              <a:endPara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6869517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F37FF4-4FF4-4E55-B49F-213D780117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 Rounded MT Bold" panose="020F0704030504030204" pitchFamily="34" charset="0"/>
              </a:rPr>
              <a:t>Your Board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1B6543-74D8-4815-9F87-D6DD6DDB43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Sarah Snead, President – Chesterfield County</a:t>
            </a:r>
          </a:p>
          <a:p>
            <a:r>
              <a:rPr lang="en-US" dirty="0"/>
              <a:t>Janet Areson, Vice President – Virginia Municipal League, Policy Committee Chair</a:t>
            </a:r>
          </a:p>
          <a:p>
            <a:r>
              <a:rPr lang="en-US" dirty="0"/>
              <a:t>Nancy Vincent, Treasurer – Falls Church</a:t>
            </a:r>
          </a:p>
          <a:p>
            <a:r>
              <a:rPr lang="en-US" dirty="0"/>
              <a:t>Kimberly Irvine, Legislative/Conference Chair – </a:t>
            </a:r>
            <a:r>
              <a:rPr lang="en-US" dirty="0" smtClean="0"/>
              <a:t>York County/ City of Poquoson</a:t>
            </a:r>
            <a:endParaRPr lang="en-US" dirty="0"/>
          </a:p>
          <a:p>
            <a:r>
              <a:rPr lang="en-US" dirty="0"/>
              <a:t>Anita Friedman, Policy Co-chair – Arlington</a:t>
            </a:r>
          </a:p>
          <a:p>
            <a:r>
              <a:rPr lang="en-US" dirty="0"/>
              <a:t>Katie Boyle, Virginia Association of Counties</a:t>
            </a:r>
          </a:p>
          <a:p>
            <a:r>
              <a:rPr lang="en-US" dirty="0"/>
              <a:t>George Drumwright, Heritage</a:t>
            </a:r>
          </a:p>
          <a:p>
            <a:r>
              <a:rPr lang="en-US" dirty="0"/>
              <a:t>Brenda Gardner, Heritage</a:t>
            </a:r>
          </a:p>
          <a:p>
            <a:r>
              <a:rPr lang="en-US" dirty="0"/>
              <a:t>Jim Taylor, Past President - Hanover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963E6FC7-2EBE-4F07-98D4-E5FCCE46273D}"/>
              </a:ext>
            </a:extLst>
          </p:cNvPr>
          <p:cNvGrpSpPr/>
          <p:nvPr/>
        </p:nvGrpSpPr>
        <p:grpSpPr>
          <a:xfrm>
            <a:off x="9039366" y="144856"/>
            <a:ext cx="2902155" cy="1556279"/>
            <a:chOff x="9039366" y="144856"/>
            <a:chExt cx="2902155" cy="1556279"/>
          </a:xfrm>
        </p:grpSpPr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id="{EF6BC888-7A48-4660-8D44-DD5FA08DE957}"/>
                </a:ext>
              </a:extLst>
            </p:cNvPr>
            <p:cNvPicPr/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9039366" y="144856"/>
              <a:ext cx="2902155" cy="112819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15975283-7979-4D46-87F9-FDB986B08AF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047357" y="1249187"/>
              <a:ext cx="1682409" cy="45194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CC99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/>
                </a14:hiddenEffects>
              </a:ext>
            </a:extLst>
          </p:spPr>
          <p:txBody>
            <a:bodyPr rot="0" vert="horz" wrap="square" lIns="92075" tIns="46037" rIns="92075" bIns="46037" anchor="t" anchorCtr="0" upright="1"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b="1" dirty="0">
                  <a:solidFill>
                    <a:srgbClr val="000000"/>
                  </a:solidFill>
                  <a:effectLst/>
                  <a:latin typeface="Bookman Old Style" panose="02050604050505020204" pitchFamily="18" charset="0"/>
                  <a:ea typeface="Times New Roman" panose="02020603050405020304" pitchFamily="18" charset="0"/>
                  <a:cs typeface="CG Times"/>
                </a:rPr>
                <a:t>VALHSO</a:t>
              </a:r>
              <a:endPara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2323181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3490F3-92F1-49EA-9AE4-277695991C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95948"/>
            <a:ext cx="10515600" cy="1325563"/>
          </a:xfrm>
        </p:spPr>
        <p:txBody>
          <a:bodyPr/>
          <a:lstStyle/>
          <a:p>
            <a:r>
              <a:rPr lang="en-US" dirty="0">
                <a:latin typeface="Arial Rounded MT Bold" panose="020F0704030504030204" pitchFamily="34" charset="0"/>
              </a:rPr>
              <a:t>Future Events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8D296787-5E9C-46B9-BD9C-D0F56CB9D70B}"/>
              </a:ext>
            </a:extLst>
          </p:cNvPr>
          <p:cNvGrpSpPr/>
          <p:nvPr/>
        </p:nvGrpSpPr>
        <p:grpSpPr>
          <a:xfrm>
            <a:off x="9039366" y="144856"/>
            <a:ext cx="2902155" cy="1556279"/>
            <a:chOff x="9039366" y="144856"/>
            <a:chExt cx="2902155" cy="1556279"/>
          </a:xfrm>
        </p:grpSpPr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id="{A631AEC0-6020-437F-AD1B-7905D6AD3296}"/>
                </a:ext>
              </a:extLst>
            </p:cNvPr>
            <p:cNvPicPr/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9039366" y="144856"/>
              <a:ext cx="2902155" cy="112819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4CE810E1-B2CF-446D-9B8E-A8FEF7BE5E2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047357" y="1249187"/>
              <a:ext cx="1682409" cy="45194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CC99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/>
                </a14:hiddenEffects>
              </a:ext>
            </a:extLst>
          </p:spPr>
          <p:txBody>
            <a:bodyPr rot="0" vert="horz" wrap="square" lIns="92075" tIns="46037" rIns="92075" bIns="46037" anchor="t" anchorCtr="0" upright="1"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b="1" dirty="0">
                  <a:solidFill>
                    <a:srgbClr val="000000"/>
                  </a:solidFill>
                  <a:effectLst/>
                  <a:latin typeface="Bookman Old Style" panose="02050604050505020204" pitchFamily="18" charset="0"/>
                  <a:ea typeface="Times New Roman" panose="02020603050405020304" pitchFamily="18" charset="0"/>
                  <a:cs typeface="CG Times"/>
                </a:rPr>
                <a:t>VALHSO</a:t>
              </a:r>
              <a:endPara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</p:grp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56566" y="4080237"/>
            <a:ext cx="2714286" cy="1695238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981194" y="4080237"/>
            <a:ext cx="3135169" cy="1695238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580837" y="4080237"/>
            <a:ext cx="3175832" cy="1695833"/>
          </a:xfrm>
          <a:prstGeom prst="rect">
            <a:avLst/>
          </a:prstGeom>
        </p:spPr>
      </p:pic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DFDCBB78-8179-4F19-B7F7-284926A177DD}"/>
              </a:ext>
            </a:extLst>
          </p:cNvPr>
          <p:cNvSpPr txBox="1">
            <a:spLocks/>
          </p:cNvSpPr>
          <p:nvPr/>
        </p:nvSpPr>
        <p:spPr>
          <a:xfrm>
            <a:off x="1026183" y="1998543"/>
            <a:ext cx="10515600" cy="17671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b="1" dirty="0" smtClean="0"/>
              <a:t>SAVE THE DATE!</a:t>
            </a:r>
          </a:p>
          <a:p>
            <a:pPr marL="0" indent="0">
              <a:buNone/>
            </a:pPr>
            <a:r>
              <a:rPr lang="en-US" dirty="0" smtClean="0"/>
              <a:t>September 15-17, 2019</a:t>
            </a:r>
          </a:p>
          <a:p>
            <a:pPr marL="0" indent="0">
              <a:buNone/>
            </a:pPr>
            <a:r>
              <a:rPr lang="en-US" sz="2600" dirty="0" smtClean="0"/>
              <a:t>Hilton Norfolk, The Main– 100 East Main Street, Norfolk Virginia</a:t>
            </a: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9655871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2354" y="921796"/>
            <a:ext cx="10515600" cy="1325563"/>
          </a:xfrm>
        </p:spPr>
        <p:txBody>
          <a:bodyPr>
            <a:normAutofit/>
          </a:bodyPr>
          <a:lstStyle/>
          <a:p>
            <a:r>
              <a:rPr lang="en-US" sz="4000" dirty="0">
                <a:latin typeface="Arial Rounded MT Bold" panose="020F0704030504030204" pitchFamily="34" charset="0"/>
              </a:rPr>
              <a:t>Business Meeting Agenda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38260" y="2247359"/>
            <a:ext cx="10515600" cy="3597929"/>
          </a:xfrm>
        </p:spPr>
        <p:txBody>
          <a:bodyPr>
            <a:normAutofit fontScale="92500" lnSpcReduction="10000"/>
          </a:bodyPr>
          <a:lstStyle/>
          <a:p>
            <a:r>
              <a:rPr lang="en-US" dirty="0">
                <a:latin typeface="Arial Rounded MT Bold" panose="020F0704030504030204" pitchFamily="34" charset="0"/>
              </a:rPr>
              <a:t>Treasurer’s Report</a:t>
            </a:r>
          </a:p>
          <a:p>
            <a:r>
              <a:rPr lang="en-US" dirty="0">
                <a:latin typeface="Arial Rounded MT Bold" panose="020F0704030504030204" pitchFamily="34" charset="0"/>
              </a:rPr>
              <a:t>Committee Reports</a:t>
            </a:r>
          </a:p>
          <a:p>
            <a:pPr lvl="1"/>
            <a:r>
              <a:rPr lang="en-US" dirty="0">
                <a:latin typeface="Arial Rounded MT Bold" panose="020F0704030504030204" pitchFamily="34" charset="0"/>
              </a:rPr>
              <a:t>Conference</a:t>
            </a:r>
          </a:p>
          <a:p>
            <a:pPr lvl="1"/>
            <a:r>
              <a:rPr lang="en-US" dirty="0">
                <a:latin typeface="Arial Rounded MT Bold" panose="020F0704030504030204" pitchFamily="34" charset="0"/>
              </a:rPr>
              <a:t>Legislative</a:t>
            </a:r>
          </a:p>
          <a:p>
            <a:r>
              <a:rPr lang="en-US" dirty="0">
                <a:latin typeface="Arial Rounded MT Bold" panose="020F0704030504030204" pitchFamily="34" charset="0"/>
              </a:rPr>
              <a:t>Other Business</a:t>
            </a:r>
          </a:p>
          <a:p>
            <a:pPr lvl="1"/>
            <a:r>
              <a:rPr lang="en-US" dirty="0">
                <a:latin typeface="Arial Rounded MT Bold" panose="020F0704030504030204" pitchFamily="34" charset="0"/>
              </a:rPr>
              <a:t>Membership</a:t>
            </a:r>
          </a:p>
          <a:p>
            <a:pPr lvl="1"/>
            <a:r>
              <a:rPr lang="en-US" dirty="0">
                <a:latin typeface="Arial Rounded MT Bold" panose="020F0704030504030204" pitchFamily="34" charset="0"/>
              </a:rPr>
              <a:t>Website – </a:t>
            </a:r>
            <a:r>
              <a:rPr lang="en-US" dirty="0">
                <a:latin typeface="Arial Rounded MT Bold" panose="020F0704030504030204" pitchFamily="34" charset="0"/>
                <a:hlinkClick r:id="rId2"/>
              </a:rPr>
              <a:t>www.valhso.org</a:t>
            </a:r>
            <a:r>
              <a:rPr lang="en-US" dirty="0">
                <a:latin typeface="Arial Rounded MT Bold" panose="020F0704030504030204" pitchFamily="34" charset="0"/>
              </a:rPr>
              <a:t>	</a:t>
            </a:r>
          </a:p>
          <a:p>
            <a:r>
              <a:rPr lang="en-US" dirty="0">
                <a:latin typeface="Arial Rounded MT Bold" panose="020F0704030504030204" pitchFamily="34" charset="0"/>
              </a:rPr>
              <a:t>Election of Officers</a:t>
            </a:r>
          </a:p>
          <a:p>
            <a:pPr lvl="1"/>
            <a:r>
              <a:rPr lang="en-US" dirty="0">
                <a:latin typeface="Arial Rounded MT Bold" panose="020F0704030504030204" pitchFamily="34" charset="0"/>
              </a:rPr>
              <a:t>Nominating Committee</a:t>
            </a:r>
          </a:p>
          <a:p>
            <a:pPr marL="0" indent="0">
              <a:buNone/>
            </a:pPr>
            <a:endParaRPr lang="en-US" dirty="0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2465A8E1-A798-4D39-B735-0B48D57CA2BC}"/>
              </a:ext>
            </a:extLst>
          </p:cNvPr>
          <p:cNvGrpSpPr/>
          <p:nvPr/>
        </p:nvGrpSpPr>
        <p:grpSpPr>
          <a:xfrm>
            <a:off x="9039366" y="144856"/>
            <a:ext cx="2902155" cy="1556279"/>
            <a:chOff x="9039366" y="144856"/>
            <a:chExt cx="2902155" cy="1556279"/>
          </a:xfrm>
        </p:grpSpPr>
        <p:pic>
          <p:nvPicPr>
            <p:cNvPr id="7" name="Picture 6">
              <a:extLst>
                <a:ext uri="{FF2B5EF4-FFF2-40B4-BE49-F238E27FC236}">
                  <a16:creationId xmlns:a16="http://schemas.microsoft.com/office/drawing/2014/main" id="{1EDAF677-988D-4577-B60E-220340938BAF}"/>
                </a:ext>
              </a:extLst>
            </p:cNvPr>
            <p:cNvPicPr/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9039366" y="144856"/>
              <a:ext cx="2902155" cy="112819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7B6EE44E-6813-4C49-ACBF-2C2B2F50136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047357" y="1249187"/>
              <a:ext cx="1682409" cy="45194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CC99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/>
                </a14:hiddenEffects>
              </a:ext>
            </a:extLst>
          </p:spPr>
          <p:txBody>
            <a:bodyPr rot="0" vert="horz" wrap="square" lIns="92075" tIns="46037" rIns="92075" bIns="46037" anchor="t" anchorCtr="0" upright="1"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b="1" dirty="0">
                  <a:solidFill>
                    <a:srgbClr val="000000"/>
                  </a:solidFill>
                  <a:effectLst/>
                  <a:latin typeface="Bookman Old Style" panose="02050604050505020204" pitchFamily="18" charset="0"/>
                  <a:ea typeface="Times New Roman" panose="02020603050405020304" pitchFamily="18" charset="0"/>
                  <a:cs typeface="CG Times"/>
                </a:rPr>
                <a:t>VALHSO</a:t>
              </a:r>
              <a:endPara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3055285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F63188-6399-4162-8AE8-D99308C565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6315" y="277824"/>
            <a:ext cx="10515600" cy="903688"/>
          </a:xfrm>
        </p:spPr>
        <p:txBody>
          <a:bodyPr>
            <a:normAutofit/>
          </a:bodyPr>
          <a:lstStyle/>
          <a:p>
            <a:r>
              <a:rPr lang="en-US" sz="3200" dirty="0">
                <a:latin typeface="Arial Rounded MT Bold" panose="020F0704030504030204" pitchFamily="34" charset="0"/>
              </a:rPr>
              <a:t>Proposed Officers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1C2743-79A7-4A7B-90FB-11184CCA7D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6315" y="2065165"/>
            <a:ext cx="10515600" cy="4647979"/>
          </a:xfrm>
        </p:spPr>
        <p:txBody>
          <a:bodyPr numCol="2">
            <a:normAutofit/>
          </a:bodyPr>
          <a:lstStyle/>
          <a:p>
            <a:pPr marL="0" indent="0">
              <a:buNone/>
            </a:pPr>
            <a:r>
              <a:rPr lang="en-US" sz="2100" b="1" u="sng" dirty="0"/>
              <a:t>Officers and Board Members:</a:t>
            </a:r>
            <a:r>
              <a:rPr lang="en-US" sz="2100" dirty="0"/>
              <a:t>	</a:t>
            </a:r>
          </a:p>
          <a:p>
            <a:r>
              <a:rPr lang="en-US" sz="1800" dirty="0"/>
              <a:t>President: Anita Friedman, Arlington County</a:t>
            </a:r>
          </a:p>
          <a:p>
            <a:r>
              <a:rPr lang="en-US" sz="1800" dirty="0"/>
              <a:t>Vice-President: Janet Areson, VML (Policy Chair)</a:t>
            </a:r>
          </a:p>
          <a:p>
            <a:r>
              <a:rPr lang="en-US" sz="1800" dirty="0"/>
              <a:t>Secretary:</a:t>
            </a:r>
          </a:p>
          <a:p>
            <a:r>
              <a:rPr lang="en-US" sz="1800" dirty="0"/>
              <a:t>Treasurer: Nancy Vincent, Falls Church</a:t>
            </a:r>
          </a:p>
          <a:p>
            <a:r>
              <a:rPr lang="en-US" sz="1800" dirty="0"/>
              <a:t>Past President: Sarah Snead, Chesterfield </a:t>
            </a:r>
            <a:r>
              <a:rPr lang="en-US" sz="1800" dirty="0" smtClean="0"/>
              <a:t>County</a:t>
            </a:r>
          </a:p>
          <a:p>
            <a:r>
              <a:rPr lang="en-US" sz="1800" dirty="0"/>
              <a:t>Legislative/Conference Chair: Kimberly Irvine, York County/ City of </a:t>
            </a:r>
            <a:r>
              <a:rPr lang="en-US" sz="1800" dirty="0" smtClean="0"/>
              <a:t>Poquoson</a:t>
            </a:r>
          </a:p>
          <a:p>
            <a:r>
              <a:rPr lang="en-US" sz="1800" dirty="0" smtClean="0"/>
              <a:t>Katie Boyle, Virginia Association of Counties</a:t>
            </a:r>
            <a:endParaRPr lang="en-US" sz="1800" dirty="0"/>
          </a:p>
          <a:p>
            <a:r>
              <a:rPr lang="en-US" sz="1800" dirty="0"/>
              <a:t>Communications:</a:t>
            </a:r>
          </a:p>
          <a:p>
            <a:r>
              <a:rPr lang="en-US" sz="1800" dirty="0"/>
              <a:t>Technical: Brenda Gardiner, </a:t>
            </a:r>
            <a:r>
              <a:rPr lang="en-US" sz="1800" dirty="0" smtClean="0"/>
              <a:t>Heritage</a:t>
            </a:r>
          </a:p>
          <a:p>
            <a:r>
              <a:rPr lang="en-US" sz="1800" dirty="0" smtClean="0"/>
              <a:t>George Drumwright, Heritage</a:t>
            </a:r>
          </a:p>
          <a:p>
            <a:pPr marL="0" indent="0">
              <a:buNone/>
            </a:pPr>
            <a:r>
              <a:rPr lang="en-US" sz="2100" b="1" u="sng" dirty="0" smtClean="0"/>
              <a:t>Ad </a:t>
            </a:r>
            <a:r>
              <a:rPr lang="en-US" sz="2100" b="1" u="sng" dirty="0"/>
              <a:t>Hoc Committee on CSA:</a:t>
            </a:r>
          </a:p>
          <a:p>
            <a:r>
              <a:rPr lang="en-US" sz="2100" dirty="0"/>
              <a:t>Leslie Abashian, Chair, Louden County</a:t>
            </a:r>
          </a:p>
          <a:p>
            <a:r>
              <a:rPr lang="en-US" sz="2100" dirty="0"/>
              <a:t>Sue Rowland, Heritage</a:t>
            </a:r>
          </a:p>
          <a:p>
            <a:r>
              <a:rPr lang="en-US" sz="2100" dirty="0"/>
              <a:t>Karen Reilly-Jones, Chesterfield County</a:t>
            </a:r>
          </a:p>
          <a:p>
            <a:r>
              <a:rPr lang="en-US" sz="2100" dirty="0"/>
              <a:t>Jim Gillespie, Fairfax County</a:t>
            </a:r>
          </a:p>
          <a:p>
            <a:r>
              <a:rPr lang="en-US" sz="2100" dirty="0"/>
              <a:t>Danette Smith, City of Virginia Beach</a:t>
            </a:r>
          </a:p>
          <a:p>
            <a:r>
              <a:rPr lang="en-US" sz="2100" dirty="0"/>
              <a:t>Janet Areson, VML</a:t>
            </a:r>
          </a:p>
          <a:p>
            <a:r>
              <a:rPr lang="en-US" sz="2100" dirty="0"/>
              <a:t>Katie Boyle, VACo</a:t>
            </a:r>
          </a:p>
          <a:p>
            <a:endParaRPr lang="en-US" sz="2100" dirty="0"/>
          </a:p>
          <a:p>
            <a:endParaRPr lang="en-US" dirty="0"/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430920F3-4AE3-49FB-B6ED-0B7194D73761}"/>
              </a:ext>
            </a:extLst>
          </p:cNvPr>
          <p:cNvGrpSpPr/>
          <p:nvPr/>
        </p:nvGrpSpPr>
        <p:grpSpPr>
          <a:xfrm>
            <a:off x="9039366" y="144856"/>
            <a:ext cx="2902155" cy="1556279"/>
            <a:chOff x="9039366" y="144856"/>
            <a:chExt cx="2902155" cy="1556279"/>
          </a:xfrm>
        </p:grpSpPr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id="{632D3457-081C-45EB-AB34-D24DC27E8157}"/>
                </a:ext>
              </a:extLst>
            </p:cNvPr>
            <p:cNvPicPr/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9039366" y="144856"/>
              <a:ext cx="2902155" cy="112819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16C5FCF1-31B9-4B99-B015-FAF4F9DE24F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047357" y="1249187"/>
              <a:ext cx="1682409" cy="45194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CC99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/>
                </a14:hiddenEffects>
              </a:ext>
            </a:extLst>
          </p:spPr>
          <p:txBody>
            <a:bodyPr rot="0" vert="horz" wrap="square" lIns="92075" tIns="46037" rIns="92075" bIns="46037" anchor="t" anchorCtr="0" upright="1"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b="1" dirty="0">
                  <a:solidFill>
                    <a:srgbClr val="000000"/>
                  </a:solidFill>
                  <a:effectLst/>
                  <a:latin typeface="Bookman Old Style" panose="02050604050505020204" pitchFamily="18" charset="0"/>
                  <a:ea typeface="Times New Roman" panose="02020603050405020304" pitchFamily="18" charset="0"/>
                  <a:cs typeface="CG Times"/>
                </a:rPr>
                <a:t>VALHSO</a:t>
              </a:r>
              <a:endPara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</p:grpSp>
      <p:sp>
        <p:nvSpPr>
          <p:cNvPr id="7" name="TextBox 6">
            <a:extLst>
              <a:ext uri="{FF2B5EF4-FFF2-40B4-BE49-F238E27FC236}">
                <a16:creationId xmlns:a16="http://schemas.microsoft.com/office/drawing/2014/main" id="{58D6F03D-B90C-44B4-AB4A-19A6D69A15C6}"/>
              </a:ext>
            </a:extLst>
          </p:cNvPr>
          <p:cNvSpPr txBox="1"/>
          <p:nvPr/>
        </p:nvSpPr>
        <p:spPr>
          <a:xfrm>
            <a:off x="688810" y="1069938"/>
            <a:ext cx="8350556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Report of the VALHSO Nominating Committee</a:t>
            </a:r>
          </a:p>
          <a:p>
            <a:endParaRPr lang="en-US" b="1" dirty="0"/>
          </a:p>
          <a:p>
            <a:r>
              <a:rPr lang="en-US" b="1" dirty="0"/>
              <a:t>Presented for vote by the Membership at the Legislative Meeting on February 1, 2019</a:t>
            </a:r>
          </a:p>
          <a:p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6837612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793</TotalTime>
  <Words>212</Words>
  <Application>Microsoft Office PowerPoint</Application>
  <PresentationFormat>Widescreen</PresentationFormat>
  <Paragraphs>77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6" baseType="lpstr">
      <vt:lpstr>SimHei</vt:lpstr>
      <vt:lpstr>Arial</vt:lpstr>
      <vt:lpstr>Arial Rounded MT Bold</vt:lpstr>
      <vt:lpstr>Bookman Old Style</vt:lpstr>
      <vt:lpstr>Calibri</vt:lpstr>
      <vt:lpstr>Calibri Light</vt:lpstr>
      <vt:lpstr>CG Times</vt:lpstr>
      <vt:lpstr>Times New Roman</vt:lpstr>
      <vt:lpstr>Office Theme</vt:lpstr>
      <vt:lpstr>Welcome</vt:lpstr>
      <vt:lpstr>PowerPoint Presentation</vt:lpstr>
      <vt:lpstr>Membership</vt:lpstr>
      <vt:lpstr>Your Board</vt:lpstr>
      <vt:lpstr>Future Events</vt:lpstr>
      <vt:lpstr>Business Meeting Agenda</vt:lpstr>
      <vt:lpstr>Proposed Officers</vt:lpstr>
    </vt:vector>
  </TitlesOfParts>
  <Company>Hanover County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</dc:title>
  <dc:creator>Taylor, Jim</dc:creator>
  <cp:lastModifiedBy>Hollingsworth, Aggie</cp:lastModifiedBy>
  <cp:revision>39</cp:revision>
  <cp:lastPrinted>2019-01-28T17:18:43Z</cp:lastPrinted>
  <dcterms:created xsi:type="dcterms:W3CDTF">2015-02-02T16:44:37Z</dcterms:created>
  <dcterms:modified xsi:type="dcterms:W3CDTF">2019-01-28T20:08:39Z</dcterms:modified>
</cp:coreProperties>
</file>