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59" r:id="rId6"/>
    <p:sldId id="266" r:id="rId7"/>
    <p:sldId id="261" r:id="rId8"/>
    <p:sldId id="262" r:id="rId9"/>
    <p:sldId id="263" r:id="rId10"/>
    <p:sldId id="264" r:id="rId11"/>
    <p:sldId id="260" r:id="rId12"/>
    <p:sldId id="265" r:id="rId13"/>
    <p:sldId id="269" r:id="rId14"/>
    <p:sldId id="267" r:id="rId15"/>
  </p:sldIdLst>
  <p:sldSz cx="9144000" cy="6858000" type="screen4x3"/>
  <p:notesSz cx="7102475" cy="93884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Shape 1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Corbel/Raleway BOLD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This is your about page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checkmarks are “Webdings” font</a:t>
            </a:r>
          </a:p>
        </p:txBody>
      </p:sp>
    </p:spTree>
    <p:extLst>
      <p:ext uri="{BB962C8B-B14F-4D97-AF65-F5344CB8AC3E}">
        <p14:creationId xmlns:p14="http://schemas.microsoft.com/office/powerpoint/2010/main" val="184206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checkmarks are “Webdings” font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checkmarks are “Webdings” font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checkmarks are “Webdings” font</a:t>
            </a:r>
          </a:p>
        </p:txBody>
      </p:sp>
    </p:spTree>
    <p:extLst>
      <p:ext uri="{BB962C8B-B14F-4D97-AF65-F5344CB8AC3E}">
        <p14:creationId xmlns:p14="http://schemas.microsoft.com/office/powerpoint/2010/main" val="368811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checkmarks are “Webdings” font</a:t>
            </a:r>
          </a:p>
        </p:txBody>
      </p:sp>
    </p:spTree>
    <p:extLst>
      <p:ext uri="{BB962C8B-B14F-4D97-AF65-F5344CB8AC3E}">
        <p14:creationId xmlns:p14="http://schemas.microsoft.com/office/powerpoint/2010/main" val="289486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Thank you page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80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ooter Placeholder 1"/>
          <p:cNvSpPr txBox="1"/>
          <p:nvPr/>
        </p:nvSpPr>
        <p:spPr>
          <a:xfrm>
            <a:off x="1901825" y="6143942"/>
            <a:ext cx="5353052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CormorantGaramond-Bold"/>
                <a:ea typeface="CormorantGaramond-Bold"/>
                <a:cs typeface="CormorantGaramond-Bold"/>
                <a:sym typeface="CormorantGaramond-Bold"/>
              </a:defRPr>
            </a:lvl1pPr>
          </a:lstStyle>
          <a:p>
            <a:r>
              <a:rPr dirty="0"/>
              <a:t>Suzanne.Gore@StateHealthPartners.com</a:t>
            </a: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8375" t="151" r="8418"/>
          <a:stretch>
            <a:fillRect/>
          </a:stretch>
        </p:blipFill>
        <p:spPr>
          <a:xfrm>
            <a:off x="-1" y="-2"/>
            <a:ext cx="9144001" cy="685798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>
            <a:spLocks noGrp="1"/>
          </p:cNvSpPr>
          <p:nvPr>
            <p:ph type="ctrTitle"/>
          </p:nvPr>
        </p:nvSpPr>
        <p:spPr>
          <a:xfrm>
            <a:off x="685800" y="2976559"/>
            <a:ext cx="7772400" cy="1470029"/>
          </a:xfrm>
          <a:prstGeom prst="rect">
            <a:avLst/>
          </a:prstGeom>
        </p:spPr>
        <p:txBody>
          <a:bodyPr/>
          <a:lstStyle>
            <a:lvl1pPr>
              <a:defRPr sz="60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Medicaid and Jails</a:t>
            </a:r>
          </a:p>
        </p:txBody>
      </p:sp>
      <p:sp>
        <p:nvSpPr>
          <p:cNvPr id="11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143125" y="4440234"/>
            <a:ext cx="4857750" cy="1096499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</p:spPr>
        <p:txBody>
          <a:bodyPr lIns="91437" tIns="91437" rIns="91437" bIns="91437"/>
          <a:lstStyle/>
          <a:p>
            <a:pPr>
              <a:lnSpc>
                <a:spcPct val="80000"/>
              </a:lnSpc>
              <a:spcBef>
                <a:spcPts val="500"/>
              </a:spcBef>
              <a:defRPr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VALHSO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Suzanne Gore, JD, MSW, Principal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State Health Partners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13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February 1, 2019</a:t>
            </a:r>
          </a:p>
        </p:txBody>
      </p:sp>
      <p:sp>
        <p:nvSpPr>
          <p:cNvPr id="116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117" name="Footer Placeholder 6"/>
          <p:cNvSpPr txBox="1"/>
          <p:nvPr/>
        </p:nvSpPr>
        <p:spPr>
          <a:xfrm>
            <a:off x="1069375" y="6328032"/>
            <a:ext cx="7005250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18" name="shp-black-1.png" descr="shp-black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5"/>
          <p:cNvSpPr txBox="1">
            <a:spLocks noGrp="1"/>
          </p:cNvSpPr>
          <p:nvPr>
            <p:ph type="title"/>
          </p:nvPr>
        </p:nvSpPr>
        <p:spPr>
          <a:xfrm>
            <a:off x="457200" y="230389"/>
            <a:ext cx="8229600" cy="939802"/>
          </a:xfrm>
          <a:prstGeom prst="rect">
            <a:avLst/>
          </a:prstGeom>
        </p:spPr>
        <p:txBody>
          <a:bodyPr>
            <a:normAutofit/>
          </a:bodyPr>
          <a:lstStyle>
            <a:lvl1pPr defTabSz="356615">
              <a:defRPr sz="3432">
                <a:solidFill>
                  <a:schemeClr val="accent2">
                    <a:satOff val="-4966"/>
                    <a:lumOff val="-10549"/>
                  </a:schemeClr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sz="4400" dirty="0"/>
              <a:t>Legislative Direction</a:t>
            </a:r>
          </a:p>
        </p:txBody>
      </p:sp>
      <p:sp>
        <p:nvSpPr>
          <p:cNvPr id="181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sp>
        <p:nvSpPr>
          <p:cNvPr id="182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83" name="shp-black-1.png" descr="shp-black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ontent Placeholder 1"/>
          <p:cNvSpPr txBox="1">
            <a:spLocks noGrp="1"/>
          </p:cNvSpPr>
          <p:nvPr>
            <p:ph type="body" sz="quarter" idx="1"/>
          </p:nvPr>
        </p:nvSpPr>
        <p:spPr>
          <a:xfrm>
            <a:off x="457200" y="1071563"/>
            <a:ext cx="8229600" cy="1007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500"/>
              </a:spcBef>
              <a:buSzTx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pPr>
            <a:r>
              <a:rPr sz="1800" dirty="0"/>
              <a:t>(</a:t>
            </a:r>
            <a:r>
              <a:rPr lang="en-US" sz="1800" dirty="0"/>
              <a:t>Budget Bill - HB5002 SFY 2019 and 2020</a:t>
            </a:r>
            <a:r>
              <a:rPr sz="1800" dirty="0"/>
              <a:t>)</a:t>
            </a:r>
            <a:endParaRPr lang="en-US" sz="1800" dirty="0"/>
          </a:p>
          <a:p>
            <a:pPr marL="0" indent="0" algn="ctr">
              <a:spcBef>
                <a:spcPts val="500"/>
              </a:spcBef>
              <a:buSzTx/>
              <a:buNone/>
              <a:defRPr sz="1800" b="1">
                <a:latin typeface="Corbel"/>
                <a:ea typeface="Corbel"/>
                <a:cs typeface="Corbel"/>
                <a:sym typeface="Corbel"/>
              </a:defRPr>
            </a:pPr>
            <a:r>
              <a:rPr lang="en-US" sz="1800" dirty="0"/>
              <a:t>VA agencies received funding and staff to support new process for offenders. </a:t>
            </a:r>
          </a:p>
          <a:p>
            <a:pPr marL="0" indent="0" algn="ctr">
              <a:spcBef>
                <a:spcPts val="500"/>
              </a:spcBef>
              <a:buSzTx/>
              <a:buNone/>
              <a:defRPr sz="1400">
                <a:latin typeface="Corbel"/>
                <a:ea typeface="Corbel"/>
                <a:cs typeface="Corbel"/>
                <a:sym typeface="Corbel"/>
              </a:defRPr>
            </a:pPr>
            <a:endParaRPr sz="1800" dirty="0"/>
          </a:p>
        </p:txBody>
      </p:sp>
      <p:sp>
        <p:nvSpPr>
          <p:cNvPr id="185" name="DMAS will now allow jails to verify Medicaid eligibility through the Medicaid Management Information System (MMIS)"/>
          <p:cNvSpPr txBox="1"/>
          <p:nvPr/>
        </p:nvSpPr>
        <p:spPr>
          <a:xfrm>
            <a:off x="2550373" y="3134472"/>
            <a:ext cx="6203361" cy="676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sz="1800" dirty="0">
                <a:latin typeface="Cormorant Garamond Regular"/>
              </a:rPr>
              <a:t>DMAS </a:t>
            </a:r>
            <a:r>
              <a:rPr lang="en-US" sz="1800" dirty="0">
                <a:latin typeface="Cormorant Garamond Regular"/>
              </a:rPr>
              <a:t>soon will allow </a:t>
            </a:r>
            <a:r>
              <a:rPr sz="1800" dirty="0">
                <a:latin typeface="Cormorant Garamond Regular"/>
              </a:rPr>
              <a:t>jails to verify Medicaid eligibility through the Medicaid Management Information System (MMIS)</a:t>
            </a:r>
          </a:p>
        </p:txBody>
      </p:sp>
      <p:sp>
        <p:nvSpPr>
          <p:cNvPr id="186" name="MMIS"/>
          <p:cNvSpPr txBox="1"/>
          <p:nvPr/>
        </p:nvSpPr>
        <p:spPr>
          <a:xfrm>
            <a:off x="187001" y="2022504"/>
            <a:ext cx="2055666" cy="936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07916"/>
              </a:lnSpc>
              <a:spcBef>
                <a:spcPts val="800"/>
              </a:spcBef>
              <a:defRPr sz="2600">
                <a:solidFill>
                  <a:schemeClr val="accent2"/>
                </a:solidFill>
                <a:uFill>
                  <a:solidFill>
                    <a:srgbClr val="000000"/>
                  </a:solidFill>
                </a:u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lang="en-US" dirty="0">
                <a:latin typeface="Cormorant Garamond Regular"/>
              </a:rPr>
              <a:t>Inmate Eligibility Unit</a:t>
            </a:r>
            <a:endParaRPr dirty="0">
              <a:latin typeface="Cormorant Garamond Regular"/>
            </a:endParaRPr>
          </a:p>
        </p:txBody>
      </p:sp>
      <p:sp>
        <p:nvSpPr>
          <p:cNvPr id="187" name="DATA EXCHANGE"/>
          <p:cNvSpPr txBox="1"/>
          <p:nvPr/>
        </p:nvSpPr>
        <p:spPr>
          <a:xfrm>
            <a:off x="142682" y="3986755"/>
            <a:ext cx="2055666" cy="936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07916"/>
              </a:lnSpc>
              <a:spcBef>
                <a:spcPts val="800"/>
              </a:spcBef>
              <a:defRPr sz="2600">
                <a:solidFill>
                  <a:schemeClr val="accent2"/>
                </a:solidFill>
                <a:uFill>
                  <a:solidFill>
                    <a:srgbClr val="000000"/>
                  </a:solidFill>
                </a:u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>
                <a:latin typeface="Cormorant Garamond Regular"/>
              </a:rPr>
              <a:t>D</a:t>
            </a:r>
            <a:r>
              <a:rPr lang="en-US" dirty="0">
                <a:latin typeface="Cormorant Garamond Regular"/>
              </a:rPr>
              <a:t>ata</a:t>
            </a:r>
            <a:r>
              <a:rPr dirty="0">
                <a:latin typeface="Cormorant Garamond Regular"/>
              </a:rPr>
              <a:t> </a:t>
            </a:r>
            <a:r>
              <a:rPr lang="en-US" dirty="0">
                <a:latin typeface="Cormorant Garamond Regular"/>
              </a:rPr>
              <a:t>Exchange</a:t>
            </a:r>
            <a:endParaRPr dirty="0">
              <a:latin typeface="Cormorant Garamond Regular"/>
            </a:endParaRPr>
          </a:p>
        </p:txBody>
      </p:sp>
      <p:sp>
        <p:nvSpPr>
          <p:cNvPr id="188" name="Ability to Apply for Community Medicaid Prior to Release: Department of Corrections, DMAS, DJJ, Compensation Board received funding"/>
          <p:cNvSpPr txBox="1"/>
          <p:nvPr/>
        </p:nvSpPr>
        <p:spPr>
          <a:xfrm>
            <a:off x="2516906" y="5294552"/>
            <a:ext cx="6203361" cy="377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sz="1800" dirty="0">
                <a:latin typeface="Cormorant Garamond Regular"/>
              </a:rPr>
              <a:t>Ability to </a:t>
            </a:r>
            <a:r>
              <a:rPr lang="en-US" sz="1800" dirty="0">
                <a:latin typeface="Cormorant Garamond Regular"/>
              </a:rPr>
              <a:t>a</a:t>
            </a:r>
            <a:r>
              <a:rPr sz="1800" dirty="0">
                <a:latin typeface="Cormorant Garamond Regular"/>
              </a:rPr>
              <a:t>pply for </a:t>
            </a:r>
            <a:r>
              <a:rPr lang="en-US" sz="1800" dirty="0">
                <a:latin typeface="Cormorant Garamond Regular"/>
              </a:rPr>
              <a:t>c</a:t>
            </a:r>
            <a:r>
              <a:rPr sz="1800" dirty="0">
                <a:latin typeface="Cormorant Garamond Regular"/>
              </a:rPr>
              <a:t>ommunity Medicaid</a:t>
            </a:r>
            <a:r>
              <a:rPr lang="en-US" sz="1800" dirty="0">
                <a:latin typeface="Cormorant Garamond Regular"/>
              </a:rPr>
              <a:t> 45 days p</a:t>
            </a:r>
            <a:r>
              <a:rPr sz="1800" dirty="0">
                <a:latin typeface="Cormorant Garamond Regular"/>
              </a:rPr>
              <a:t>rior to </a:t>
            </a:r>
            <a:r>
              <a:rPr lang="en-US" sz="1800" dirty="0">
                <a:latin typeface="Cormorant Garamond Regular"/>
              </a:rPr>
              <a:t>r</a:t>
            </a:r>
            <a:r>
              <a:rPr sz="1800" dirty="0">
                <a:latin typeface="Cormorant Garamond Regular"/>
              </a:rPr>
              <a:t>elease</a:t>
            </a:r>
          </a:p>
        </p:txBody>
      </p:sp>
      <p:sp>
        <p:nvSpPr>
          <p:cNvPr id="189" name="Data Exchange between the Department of Corrections (DOC), the Compensation Board, Department of Juvenile Justice, and DMAS and/or CoverVA"/>
          <p:cNvSpPr txBox="1"/>
          <p:nvPr/>
        </p:nvSpPr>
        <p:spPr>
          <a:xfrm>
            <a:off x="2550373" y="4043178"/>
            <a:ext cx="6203361" cy="97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07916"/>
              </a:lnSpc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sz="1800" dirty="0">
                <a:latin typeface="Cormorant Garamond Regular"/>
              </a:rPr>
              <a:t>Data Exchange between the Department of Corrections (DOC), the Compensation Board, Department of Juvenile Justice, and DMAS and/or CoverVA</a:t>
            </a:r>
            <a:r>
              <a:rPr lang="en-US" sz="1800" dirty="0">
                <a:latin typeface="Cormorant Garamond Regular"/>
              </a:rPr>
              <a:t> in development</a:t>
            </a:r>
            <a:endParaRPr sz="1800" dirty="0">
              <a:latin typeface="Cormorant Garamond Regular"/>
            </a:endParaRPr>
          </a:p>
        </p:txBody>
      </p:sp>
      <p:sp>
        <p:nvSpPr>
          <p:cNvPr id="190" name="PRE-…"/>
          <p:cNvSpPr txBox="1"/>
          <p:nvPr/>
        </p:nvSpPr>
        <p:spPr>
          <a:xfrm>
            <a:off x="44319" y="5220990"/>
            <a:ext cx="2341031" cy="504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07916"/>
              </a:lnSpc>
              <a:spcBef>
                <a:spcPts val="800"/>
              </a:spcBef>
              <a:defRPr sz="2600">
                <a:solidFill>
                  <a:schemeClr val="accent2"/>
                </a:solidFill>
                <a:uFill>
                  <a:solidFill>
                    <a:srgbClr val="000000"/>
                  </a:solidFill>
                </a:u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dirty="0">
                <a:latin typeface="Cormorant Garamond Regular"/>
              </a:rPr>
              <a:t>Pre-Release</a:t>
            </a:r>
            <a:endParaRPr dirty="0">
              <a:latin typeface="Cormorant Garamond Regular"/>
            </a:endParaRPr>
          </a:p>
        </p:txBody>
      </p:sp>
      <p:sp>
        <p:nvSpPr>
          <p:cNvPr id="13" name="MMIS">
            <a:extLst>
              <a:ext uri="{FF2B5EF4-FFF2-40B4-BE49-F238E27FC236}">
                <a16:creationId xmlns:a16="http://schemas.microsoft.com/office/drawing/2014/main" id="{4C731C91-6322-433C-B213-021AB6481636}"/>
              </a:ext>
            </a:extLst>
          </p:cNvPr>
          <p:cNvSpPr txBox="1"/>
          <p:nvPr/>
        </p:nvSpPr>
        <p:spPr>
          <a:xfrm>
            <a:off x="0" y="3221900"/>
            <a:ext cx="2341031" cy="50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ct val="107916"/>
              </a:lnSpc>
              <a:spcBef>
                <a:spcPts val="800"/>
              </a:spcBef>
              <a:defRPr sz="2600">
                <a:solidFill>
                  <a:schemeClr val="accent2"/>
                </a:solidFill>
                <a:uFill>
                  <a:solidFill>
                    <a:srgbClr val="000000"/>
                  </a:solidFill>
                </a:u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>
                <a:latin typeface="Cormorant Garamond Regular"/>
              </a:rPr>
              <a:t>MMIS</a:t>
            </a:r>
            <a:r>
              <a:rPr lang="en-US" dirty="0">
                <a:latin typeface="Cormorant Garamond Regular"/>
              </a:rPr>
              <a:t> Access</a:t>
            </a:r>
            <a:endParaRPr dirty="0">
              <a:latin typeface="Cormorant Garamond Regula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E6D74-3DA5-4A8D-B563-B2180011B56F}"/>
              </a:ext>
            </a:extLst>
          </p:cNvPr>
          <p:cNvSpPr txBox="1"/>
          <p:nvPr/>
        </p:nvSpPr>
        <p:spPr>
          <a:xfrm>
            <a:off x="2550375" y="2104122"/>
            <a:ext cx="613642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dirty="0">
                <a:latin typeface="Cormorant Garamond Regular"/>
              </a:rPr>
              <a:t>Legislative requirement for DMAS to establish a new central application process for offenders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morant Garamond Regular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5"/>
          <p:cNvSpPr txBox="1">
            <a:spLocks noGrp="1"/>
          </p:cNvSpPr>
          <p:nvPr>
            <p:ph type="title"/>
          </p:nvPr>
        </p:nvSpPr>
        <p:spPr>
          <a:xfrm>
            <a:off x="457200" y="292357"/>
            <a:ext cx="8229600" cy="1143004"/>
          </a:xfrm>
          <a:prstGeom prst="rect">
            <a:avLst/>
          </a:prstGeom>
        </p:spPr>
        <p:txBody>
          <a:bodyPr>
            <a:normAutofit/>
          </a:bodyPr>
          <a:lstStyle>
            <a:lvl1pPr defTabSz="365760">
              <a:defRPr sz="3520">
                <a:solidFill>
                  <a:schemeClr val="accent2"/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lang="en-US" sz="4000" dirty="0"/>
              <a:t>New Inmate Unit at Cover Virginia</a:t>
            </a:r>
            <a:endParaRPr sz="4000" dirty="0"/>
          </a:p>
        </p:txBody>
      </p:sp>
      <p:sp>
        <p:nvSpPr>
          <p:cNvPr id="155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 dirty="0"/>
          </a:p>
        </p:txBody>
      </p:sp>
      <p:sp>
        <p:nvSpPr>
          <p:cNvPr id="156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57" name="shp-black-1.png" descr="shp-black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 1"/>
          <p:cNvSpPr txBox="1"/>
          <p:nvPr/>
        </p:nvSpPr>
        <p:spPr>
          <a:xfrm>
            <a:off x="798990" y="1363682"/>
            <a:ext cx="7519386" cy="4606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Established in November 2018 at Cover Virginia.</a:t>
            </a: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sz="2400" dirty="0">
                <a:latin typeface="Cormorant Garamond Regular"/>
              </a:rPr>
              <a:t>Cover</a:t>
            </a:r>
            <a:r>
              <a:rPr lang="en-US" sz="2400" dirty="0">
                <a:latin typeface="Cormorant Garamond Regular"/>
              </a:rPr>
              <a:t> Virginia</a:t>
            </a:r>
            <a:r>
              <a:rPr sz="2400" dirty="0">
                <a:latin typeface="Cormorant Garamond Regular"/>
              </a:rPr>
              <a:t> </a:t>
            </a:r>
            <a:r>
              <a:rPr lang="en-US" sz="2400" dirty="0">
                <a:latin typeface="Cormorant Garamond Regular"/>
              </a:rPr>
              <a:t>Inmate Unit (CVIU) </a:t>
            </a:r>
            <a:r>
              <a:rPr sz="2400" dirty="0">
                <a:latin typeface="Cormorant Garamond Regular"/>
              </a:rPr>
              <a:t>is trained to work with correctional facilities. </a:t>
            </a:r>
            <a:endParaRPr lang="en-US" sz="24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sz="2400" dirty="0">
                <a:latin typeface="Cormorant Garamond Regular"/>
              </a:rPr>
              <a:t>In January 2019, the new </a:t>
            </a:r>
            <a:r>
              <a:rPr lang="en-US" sz="2400" dirty="0">
                <a:latin typeface="Cormorant Garamond Regular"/>
              </a:rPr>
              <a:t>Cover Virginia</a:t>
            </a:r>
            <a:r>
              <a:rPr sz="2400" dirty="0">
                <a:latin typeface="Cormorant Garamond Regular"/>
              </a:rPr>
              <a:t> Inmate Unit began taking applications and managing Medicaid eligibility for </a:t>
            </a:r>
            <a:r>
              <a:rPr lang="en-US" sz="2400" dirty="0">
                <a:latin typeface="Cormorant Garamond Regular"/>
              </a:rPr>
              <a:t>offender</a:t>
            </a:r>
            <a:r>
              <a:rPr sz="2400" dirty="0">
                <a:latin typeface="Cormorant Garamond Regular"/>
              </a:rPr>
              <a:t>s. </a:t>
            </a:r>
            <a:endParaRPr lang="en-US" sz="24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sz="2400" dirty="0">
                <a:latin typeface="Cormorant Garamond Regular"/>
              </a:rPr>
              <a:t>Jail staff now call the </a:t>
            </a:r>
            <a:r>
              <a:rPr lang="en-US" sz="2400" dirty="0">
                <a:latin typeface="Cormorant Garamond Regular"/>
              </a:rPr>
              <a:t>CVIU</a:t>
            </a:r>
          </a:p>
          <a:p>
            <a:pPr>
              <a:spcBef>
                <a:spcPts val="800"/>
              </a:spcBef>
              <a:buSzPct val="100000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  </a:t>
            </a:r>
            <a:r>
              <a:rPr sz="2400" dirty="0">
                <a:latin typeface="Cormorant Garamond Regular"/>
              </a:rPr>
              <a:t>for </a:t>
            </a:r>
            <a:r>
              <a:rPr lang="en-US" sz="2400" dirty="0">
                <a:latin typeface="Cormorant Garamond Regular"/>
              </a:rPr>
              <a:t>offender </a:t>
            </a:r>
            <a:r>
              <a:rPr sz="2400" dirty="0">
                <a:latin typeface="Cormorant Garamond Regular"/>
              </a:rPr>
              <a:t>Medicaid</a:t>
            </a:r>
            <a:endParaRPr lang="en-US" sz="2400" dirty="0">
              <a:latin typeface="Cormorant Garamond Regular"/>
            </a:endParaRPr>
          </a:p>
          <a:p>
            <a:pPr>
              <a:spcBef>
                <a:spcPts val="800"/>
              </a:spcBef>
              <a:buSzPct val="100000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  </a:t>
            </a:r>
            <a:r>
              <a:rPr sz="2400" dirty="0">
                <a:latin typeface="Cormorant Garamond Regular"/>
              </a:rPr>
              <a:t>applications</a:t>
            </a:r>
            <a:r>
              <a:rPr sz="2000" dirty="0">
                <a:latin typeface="Cormorant Garamond Regular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9EA06-1386-4EDC-B24D-54D6079A2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127" y="3935128"/>
            <a:ext cx="3870663" cy="2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816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81" y="6414762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 dirty="0"/>
          </a:p>
        </p:txBody>
      </p:sp>
      <p:sp>
        <p:nvSpPr>
          <p:cNvPr id="198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99" name="shp-black-1.png" descr="shp-black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"/>
          <p:cNvGrpSpPr/>
          <p:nvPr/>
        </p:nvGrpSpPr>
        <p:grpSpPr>
          <a:xfrm>
            <a:off x="480754" y="1472767"/>
            <a:ext cx="8566065" cy="2196110"/>
            <a:chOff x="0" y="0"/>
            <a:chExt cx="8233151" cy="1948682"/>
          </a:xfrm>
        </p:grpSpPr>
        <p:sp>
          <p:nvSpPr>
            <p:cNvPr id="200" name="Arrow"/>
            <p:cNvSpPr/>
            <p:nvPr/>
          </p:nvSpPr>
          <p:spPr>
            <a:xfrm>
              <a:off x="614408" y="0"/>
              <a:ext cx="7004336" cy="194868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FF"/>
            </a:solidFill>
            <a:ln w="25400" cap="flat">
              <a:solidFill>
                <a:srgbClr val="535353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  <p:grpSp>
          <p:nvGrpSpPr>
            <p:cNvPr id="203" name="Group"/>
            <p:cNvGrpSpPr/>
            <p:nvPr/>
          </p:nvGrpSpPr>
          <p:grpSpPr>
            <a:xfrm>
              <a:off x="0" y="584604"/>
              <a:ext cx="1583298" cy="779473"/>
              <a:chOff x="0" y="0"/>
              <a:chExt cx="1583297" cy="779472"/>
            </a:xfrm>
          </p:grpSpPr>
          <p:sp>
            <p:nvSpPr>
              <p:cNvPr id="201" name="Rounded Rectangle"/>
              <p:cNvSpPr/>
              <p:nvPr/>
            </p:nvSpPr>
            <p:spPr>
              <a:xfrm>
                <a:off x="0" y="0"/>
                <a:ext cx="1583298" cy="779473"/>
              </a:xfrm>
              <a:prstGeom prst="roundRect">
                <a:avLst>
                  <a:gd name="adj" fmla="val 16667"/>
                </a:avLst>
              </a:prstGeom>
              <a:solidFill>
                <a:srgbClr val="5B9BD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02" name="1. Identify Potential Applicants"/>
              <p:cNvSpPr txBox="1"/>
              <p:nvPr/>
            </p:nvSpPr>
            <p:spPr>
              <a:xfrm>
                <a:off x="38050" y="38050"/>
                <a:ext cx="1507198" cy="7198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600" b="1" dirty="0">
                    <a:solidFill>
                      <a:schemeClr val="tx1"/>
                    </a:solidFill>
                  </a:rPr>
                  <a:t>1. Identify Potential Applicants</a:t>
                </a:r>
              </a:p>
            </p:txBody>
          </p:sp>
        </p:grpSp>
        <p:grpSp>
          <p:nvGrpSpPr>
            <p:cNvPr id="206" name="Group"/>
            <p:cNvGrpSpPr/>
            <p:nvPr/>
          </p:nvGrpSpPr>
          <p:grpSpPr>
            <a:xfrm>
              <a:off x="1662464" y="584604"/>
              <a:ext cx="1583299" cy="779473"/>
              <a:chOff x="0" y="0"/>
              <a:chExt cx="1583297" cy="779472"/>
            </a:xfrm>
          </p:grpSpPr>
          <p:sp>
            <p:nvSpPr>
              <p:cNvPr id="204" name="Rounded Rectangle"/>
              <p:cNvSpPr/>
              <p:nvPr/>
            </p:nvSpPr>
            <p:spPr>
              <a:xfrm>
                <a:off x="0" y="0"/>
                <a:ext cx="1583298" cy="779473"/>
              </a:xfrm>
              <a:prstGeom prst="roundRect">
                <a:avLst>
                  <a:gd name="adj" fmla="val 16667"/>
                </a:avLst>
              </a:prstGeom>
              <a:solidFill>
                <a:srgbClr val="54CCC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05" name="2. Schedule Application Appt. with CoverVA"/>
              <p:cNvSpPr txBox="1"/>
              <p:nvPr/>
            </p:nvSpPr>
            <p:spPr>
              <a:xfrm>
                <a:off x="38050" y="38050"/>
                <a:ext cx="1507198" cy="7198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600" b="1" dirty="0">
                    <a:solidFill>
                      <a:schemeClr val="tx1"/>
                    </a:solidFill>
                  </a:rPr>
                  <a:t>2. Schedule Application Appt. with CoverVA</a:t>
                </a:r>
              </a:p>
            </p:txBody>
          </p:sp>
        </p:grpSp>
        <p:grpSp>
          <p:nvGrpSpPr>
            <p:cNvPr id="209" name="Group"/>
            <p:cNvGrpSpPr/>
            <p:nvPr/>
          </p:nvGrpSpPr>
          <p:grpSpPr>
            <a:xfrm>
              <a:off x="3324927" y="584604"/>
              <a:ext cx="1583299" cy="779473"/>
              <a:chOff x="0" y="0"/>
              <a:chExt cx="1583297" cy="779472"/>
            </a:xfrm>
          </p:grpSpPr>
          <p:sp>
            <p:nvSpPr>
              <p:cNvPr id="207" name="Rounded Rectangle"/>
              <p:cNvSpPr/>
              <p:nvPr/>
            </p:nvSpPr>
            <p:spPr>
              <a:xfrm>
                <a:off x="0" y="0"/>
                <a:ext cx="1583298" cy="779473"/>
              </a:xfrm>
              <a:prstGeom prst="roundRect">
                <a:avLst>
                  <a:gd name="adj" fmla="val 16667"/>
                </a:avLst>
              </a:prstGeom>
              <a:solidFill>
                <a:srgbClr val="4DC58D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08" name="3. Prepare the Applicant"/>
              <p:cNvSpPr txBox="1"/>
              <p:nvPr/>
            </p:nvSpPr>
            <p:spPr>
              <a:xfrm>
                <a:off x="38050" y="38050"/>
                <a:ext cx="1507198" cy="703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600" b="1" dirty="0">
                    <a:solidFill>
                      <a:schemeClr val="tx1"/>
                    </a:solidFill>
                  </a:rPr>
                  <a:t>3. Prepare the Applicant</a:t>
                </a:r>
              </a:p>
            </p:txBody>
          </p:sp>
        </p:grpSp>
        <p:grpSp>
          <p:nvGrpSpPr>
            <p:cNvPr id="212" name="Group"/>
            <p:cNvGrpSpPr/>
            <p:nvPr/>
          </p:nvGrpSpPr>
          <p:grpSpPr>
            <a:xfrm>
              <a:off x="4987390" y="584604"/>
              <a:ext cx="1583299" cy="779473"/>
              <a:chOff x="0" y="0"/>
              <a:chExt cx="1583297" cy="779472"/>
            </a:xfrm>
          </p:grpSpPr>
          <p:sp>
            <p:nvSpPr>
              <p:cNvPr id="210" name="Rounded Rectangle"/>
              <p:cNvSpPr/>
              <p:nvPr/>
            </p:nvSpPr>
            <p:spPr>
              <a:xfrm>
                <a:off x="0" y="0"/>
                <a:ext cx="1583298" cy="779473"/>
              </a:xfrm>
              <a:prstGeom prst="roundRect">
                <a:avLst>
                  <a:gd name="adj" fmla="val 16667"/>
                </a:avLst>
              </a:prstGeom>
              <a:solidFill>
                <a:srgbClr val="48BB4F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11" name="4. Participate in the CoverVA Application Call"/>
              <p:cNvSpPr txBox="1"/>
              <p:nvPr/>
            </p:nvSpPr>
            <p:spPr>
              <a:xfrm>
                <a:off x="38050" y="38050"/>
                <a:ext cx="1507198" cy="7198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600" b="1" dirty="0">
                    <a:solidFill>
                      <a:schemeClr val="tx1"/>
                    </a:solidFill>
                  </a:rPr>
                  <a:t>4. Participate in the CoverVA Application Call</a:t>
                </a:r>
              </a:p>
            </p:txBody>
          </p:sp>
        </p:grpSp>
        <p:grpSp>
          <p:nvGrpSpPr>
            <p:cNvPr id="215" name="Group"/>
            <p:cNvGrpSpPr/>
            <p:nvPr/>
          </p:nvGrpSpPr>
          <p:grpSpPr>
            <a:xfrm>
              <a:off x="6649853" y="584604"/>
              <a:ext cx="1583299" cy="779473"/>
              <a:chOff x="0" y="0"/>
              <a:chExt cx="1583297" cy="779472"/>
            </a:xfrm>
          </p:grpSpPr>
          <p:sp>
            <p:nvSpPr>
              <p:cNvPr id="213" name="Rounded Rectangle"/>
              <p:cNvSpPr/>
              <p:nvPr/>
            </p:nvSpPr>
            <p:spPr>
              <a:xfrm>
                <a:off x="0" y="0"/>
                <a:ext cx="1583298" cy="779473"/>
              </a:xfrm>
              <a:prstGeom prst="roundRect">
                <a:avLst>
                  <a:gd name="adj" fmla="val 16667"/>
                </a:avLst>
              </a:prstGeom>
              <a:solidFill>
                <a:srgbClr val="70AD47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14" name="5. Receive Notice of Action"/>
              <p:cNvSpPr txBox="1"/>
              <p:nvPr/>
            </p:nvSpPr>
            <p:spPr>
              <a:xfrm>
                <a:off x="38050" y="38050"/>
                <a:ext cx="1507198" cy="7033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no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600" b="1" dirty="0">
                    <a:solidFill>
                      <a:schemeClr val="tx1"/>
                    </a:solidFill>
                  </a:rPr>
                  <a:t>5. Receive Notice of Action</a:t>
                </a:r>
              </a:p>
            </p:txBody>
          </p:sp>
        </p:grpSp>
      </p:grpSp>
      <p:sp>
        <p:nvSpPr>
          <p:cNvPr id="217" name="Titl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 defTabSz="352043">
              <a:defRPr sz="3387">
                <a:solidFill>
                  <a:schemeClr val="accent2">
                    <a:satOff val="-4966"/>
                    <a:lumOff val="-10549"/>
                  </a:schemeClr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dirty="0"/>
              <a:t>2019 Medicaid Application Process for Correctional Facilities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85FAB0-02A8-4EE3-8474-5B46F43D1828}"/>
              </a:ext>
            </a:extLst>
          </p:cNvPr>
          <p:cNvSpPr/>
          <p:nvPr/>
        </p:nvSpPr>
        <p:spPr>
          <a:xfrm>
            <a:off x="1069375" y="3635565"/>
            <a:ext cx="703091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morant Garamond Regular"/>
              </a:rPr>
              <a:t>Jails now call </a:t>
            </a:r>
            <a:r>
              <a:rPr lang="en-US" sz="2400" b="1" dirty="0">
                <a:latin typeface="Cormorant Garamond Regular"/>
              </a:rPr>
              <a:t>833-818-8752 </a:t>
            </a:r>
            <a:r>
              <a:rPr lang="en-US" sz="2400" dirty="0">
                <a:latin typeface="Cormorant Garamond Regular"/>
              </a:rPr>
              <a:t>to schedule offender application appointments, check eligibility, and resolve eligibility issues.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ormorant Garamond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morant Garamond Regular"/>
              </a:rPr>
              <a:t>Emergency/Expedited application process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latin typeface="Cormorant Garamond Regula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rmorant Garamond Regular"/>
              </a:rPr>
              <a:t>Working with hospital social work staff &amp; billing teams to establish protocols</a:t>
            </a:r>
          </a:p>
          <a:p>
            <a:endParaRPr lang="en-US" sz="2400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5"/>
          <p:cNvSpPr txBox="1">
            <a:spLocks noGrp="1"/>
          </p:cNvSpPr>
          <p:nvPr>
            <p:ph type="title"/>
          </p:nvPr>
        </p:nvSpPr>
        <p:spPr>
          <a:xfrm>
            <a:off x="457200" y="292357"/>
            <a:ext cx="8229600" cy="1143004"/>
          </a:xfrm>
          <a:prstGeom prst="rect">
            <a:avLst/>
          </a:prstGeom>
        </p:spPr>
        <p:txBody>
          <a:bodyPr>
            <a:normAutofit/>
          </a:bodyPr>
          <a:lstStyle>
            <a:lvl1pPr defTabSz="365760">
              <a:defRPr sz="3520">
                <a:solidFill>
                  <a:schemeClr val="accent2"/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lang="en-US" sz="4000" dirty="0"/>
              <a:t>Ongoing Areas of Focus</a:t>
            </a:r>
            <a:endParaRPr sz="4000" dirty="0"/>
          </a:p>
        </p:txBody>
      </p:sp>
      <p:sp>
        <p:nvSpPr>
          <p:cNvPr id="155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 dirty="0"/>
          </a:p>
        </p:txBody>
      </p:sp>
      <p:sp>
        <p:nvSpPr>
          <p:cNvPr id="156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57" name="shp-black-1.png" descr="shp-black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 1"/>
          <p:cNvSpPr txBox="1"/>
          <p:nvPr/>
        </p:nvSpPr>
        <p:spPr>
          <a:xfrm>
            <a:off x="1425782" y="1395967"/>
            <a:ext cx="6333301" cy="3026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800"/>
              </a:spcBef>
              <a:buSzPct val="100000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Ensuring the continuity of Medicaid coverage at reentry:</a:t>
            </a:r>
          </a:p>
          <a:p>
            <a:pPr marL="342900" indent="-3429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Connecting with Social Services and CSBs</a:t>
            </a:r>
          </a:p>
          <a:p>
            <a:pPr marL="342900" indent="-3429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Connecting with Reentry Organizations</a:t>
            </a:r>
          </a:p>
          <a:p>
            <a:pPr marL="342900" indent="-3429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Connecting with Healthcare Coverage Organizations</a:t>
            </a:r>
          </a:p>
          <a:p>
            <a:pPr>
              <a:spcBef>
                <a:spcPts val="800"/>
              </a:spcBef>
              <a:buSzPct val="100000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2000" dirty="0">
              <a:latin typeface="Cormorant Garamond 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483B18-A6E9-4FBE-B7AF-CF16880D1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350" y="4246679"/>
            <a:ext cx="6333300" cy="19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153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"/>
          <p:cNvSpPr/>
          <p:nvPr/>
        </p:nvSpPr>
        <p:spPr>
          <a:xfrm>
            <a:off x="-2" y="0"/>
            <a:ext cx="1902137" cy="6858000"/>
          </a:xfrm>
          <a:prstGeom prst="rect">
            <a:avLst/>
          </a:prstGeom>
          <a:solidFill>
            <a:schemeClr val="accent2">
              <a:satOff val="-4966"/>
              <a:lumOff val="-10549"/>
            </a:scheme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D43C67"/>
                </a:solidFill>
              </a:defRPr>
            </a:pPr>
            <a:endParaRPr dirty="0"/>
          </a:p>
        </p:txBody>
      </p:sp>
      <p:pic>
        <p:nvPicPr>
          <p:cNvPr id="22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t="75561"/>
          <a:stretch>
            <a:fillRect/>
          </a:stretch>
        </p:blipFill>
        <p:spPr>
          <a:xfrm>
            <a:off x="2372677" y="3088978"/>
            <a:ext cx="6741760" cy="109860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Rectangle 5"/>
          <p:cNvSpPr txBox="1"/>
          <p:nvPr/>
        </p:nvSpPr>
        <p:spPr>
          <a:xfrm>
            <a:off x="2372677" y="4495405"/>
            <a:ext cx="6771324" cy="204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 b="1">
                <a:latin typeface="CormorantGaramond-Bold"/>
                <a:ea typeface="CormorantGaramond-Bold"/>
                <a:cs typeface="CormorantGaramond-Bold"/>
                <a:sym typeface="CormorantGaramond-Bold"/>
              </a:defRPr>
            </a:pPr>
            <a:r>
              <a:rPr dirty="0"/>
              <a:t>Suzanne S. Gore</a:t>
            </a:r>
          </a:p>
          <a:p>
            <a:pPr algn="ctr">
              <a:defRPr sz="2000" b="1">
                <a:latin typeface="CormorantGaramond-Bold"/>
                <a:ea typeface="CormorantGaramond-Bold"/>
                <a:cs typeface="CormorantGaramond-Bold"/>
                <a:sym typeface="CormorantGaramond-Bold"/>
              </a:defRPr>
            </a:pPr>
            <a:r>
              <a:rPr dirty="0"/>
              <a:t>Principal</a:t>
            </a:r>
          </a:p>
          <a:p>
            <a:pPr algn="ctr">
              <a:defRPr sz="2000" b="1">
                <a:latin typeface="CormorantGaramond-Bold"/>
                <a:ea typeface="CormorantGaramond-Bold"/>
                <a:cs typeface="CormorantGaramond-Bold"/>
                <a:sym typeface="CormorantGaramond-Bold"/>
              </a:defRPr>
            </a:pPr>
            <a:endParaRPr dirty="0"/>
          </a:p>
          <a:p>
            <a:pPr algn="ctr">
              <a:defRPr sz="2000"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suzanne.gore@statehealthpartners.com</a:t>
            </a:r>
          </a:p>
          <a:p>
            <a:pPr algn="ctr">
              <a:defRPr sz="2000"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804-212-9994</a:t>
            </a:r>
          </a:p>
          <a:p>
            <a:pPr algn="ctr">
              <a:defRPr sz="2000"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StateHealthPartners.com</a:t>
            </a:r>
          </a:p>
        </p:txBody>
      </p:sp>
      <p:sp>
        <p:nvSpPr>
          <p:cNvPr id="228" name="Rectangle 8"/>
          <p:cNvSpPr txBox="1"/>
          <p:nvPr/>
        </p:nvSpPr>
        <p:spPr>
          <a:xfrm rot="16200000">
            <a:off x="-2477938" y="2794000"/>
            <a:ext cx="6858005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85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r>
              <a:rPr dirty="0"/>
              <a:t>THANK YOU!</a:t>
            </a:r>
          </a:p>
        </p:txBody>
      </p:sp>
      <p:sp>
        <p:nvSpPr>
          <p:cNvPr id="229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428180" y="6414762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pic>
        <p:nvPicPr>
          <p:cNvPr id="230" name="shp-black-1.png" descr="shp-black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2467" y="878966"/>
            <a:ext cx="1902137" cy="1902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/>
          <p:cNvSpPr/>
          <p:nvPr/>
        </p:nvSpPr>
        <p:spPr>
          <a:xfrm>
            <a:off x="-2" y="0"/>
            <a:ext cx="1900847" cy="68580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>
                    <a:satOff val="-4966"/>
                    <a:lumOff val="-10549"/>
                  </a:schemeClr>
                </a:solidFill>
              </a:defRPr>
            </a:pPr>
            <a:endParaRPr dirty="0"/>
          </a:p>
        </p:txBody>
      </p:sp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9684" y="545546"/>
            <a:ext cx="3446890" cy="229838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8"/>
          <p:cNvSpPr txBox="1"/>
          <p:nvPr/>
        </p:nvSpPr>
        <p:spPr>
          <a:xfrm>
            <a:off x="2521334" y="3243390"/>
            <a:ext cx="5363592" cy="2491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State Health Partners was founded with the purpose of making health care better - especially for individuals with limited resources or complex health care needs. </a:t>
            </a:r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endParaRPr dirty="0"/>
          </a:p>
          <a:p>
            <a:pPr algn="ctr">
              <a:defRPr>
                <a:latin typeface="Raleway"/>
                <a:ea typeface="Raleway"/>
                <a:cs typeface="Raleway"/>
                <a:sym typeface="Raleway"/>
              </a:defRPr>
            </a:pPr>
            <a:r>
              <a:rPr dirty="0"/>
              <a:t>We help you create and capture opportunities by understanding the government marketplace, building successful partnerships, and navigating the complexities of Medicaid.</a:t>
            </a:r>
          </a:p>
        </p:txBody>
      </p:sp>
      <p:sp>
        <p:nvSpPr>
          <p:cNvPr id="125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126" name="Footer Placeholder 6"/>
          <p:cNvSpPr txBox="1"/>
          <p:nvPr/>
        </p:nvSpPr>
        <p:spPr>
          <a:xfrm>
            <a:off x="2331635" y="6328032"/>
            <a:ext cx="5742991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535353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27" name="shp-black-1.png" descr="shp-black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1021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4"/>
          </a:xfrm>
          <a:prstGeom prst="rect">
            <a:avLst/>
          </a:prstGeom>
        </p:spPr>
        <p:txBody>
          <a:bodyPr/>
          <a:lstStyle>
            <a:lvl1pPr defTabSz="443483">
              <a:defRPr sz="3700">
                <a:solidFill>
                  <a:schemeClr val="accent2"/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dirty="0"/>
              <a:t>Overview</a:t>
            </a:r>
          </a:p>
        </p:txBody>
      </p:sp>
      <p:sp>
        <p:nvSpPr>
          <p:cNvPr id="132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133" name="Rectangle"/>
          <p:cNvSpPr/>
          <p:nvPr/>
        </p:nvSpPr>
        <p:spPr>
          <a:xfrm>
            <a:off x="114300" y="223836"/>
            <a:ext cx="8915400" cy="5370963"/>
          </a:xfrm>
          <a:prstGeom prst="rect">
            <a:avLst/>
          </a:prstGeom>
          <a:ln w="25400">
            <a:solidFill>
              <a:srgbClr val="8C3A38"/>
            </a:solidFill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4" name="Title 5"/>
          <p:cNvSpPr txBox="1"/>
          <p:nvPr/>
        </p:nvSpPr>
        <p:spPr>
          <a:xfrm>
            <a:off x="910987" y="1499049"/>
            <a:ext cx="6063449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800" b="1" dirty="0">
                <a:latin typeface="Cormorant Garamond Regular"/>
              </a:rPr>
              <a:t>Why Medicaid is Important for Jails</a:t>
            </a:r>
            <a:br>
              <a:rPr sz="2800" b="1" dirty="0">
                <a:latin typeface="Cormorant Garamond Regular"/>
              </a:rPr>
            </a:br>
            <a:endParaRPr sz="2800" b="1" dirty="0">
              <a:latin typeface="Cormorant Garamond Regular"/>
            </a:endParaRPr>
          </a:p>
        </p:txBody>
      </p:sp>
      <p:sp>
        <p:nvSpPr>
          <p:cNvPr id="136" name="Title 5"/>
          <p:cNvSpPr txBox="1"/>
          <p:nvPr/>
        </p:nvSpPr>
        <p:spPr>
          <a:xfrm>
            <a:off x="919731" y="2275680"/>
            <a:ext cx="6157048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800" b="1" dirty="0">
                <a:latin typeface="Cormorant Garamond Regular"/>
              </a:rPr>
              <a:t>Virginia’s Peculiar Jail System</a:t>
            </a:r>
            <a:br>
              <a:rPr sz="2800" b="1" dirty="0">
                <a:latin typeface="Cormorant Garamond Regular"/>
              </a:rPr>
            </a:br>
            <a:endParaRPr sz="2800" b="1" dirty="0">
              <a:latin typeface="Cormorant Garamond Regular"/>
            </a:endParaRPr>
          </a:p>
        </p:txBody>
      </p:sp>
      <p:sp>
        <p:nvSpPr>
          <p:cNvPr id="138" name="Title 5"/>
          <p:cNvSpPr txBox="1"/>
          <p:nvPr/>
        </p:nvSpPr>
        <p:spPr>
          <a:xfrm>
            <a:off x="919731" y="3014340"/>
            <a:ext cx="4320614" cy="1661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2800" b="1" dirty="0">
                <a:latin typeface="Cormorant Garamond Regular"/>
              </a:rPr>
              <a:t>New Opportunities for Corrections with </a:t>
            </a:r>
            <a:r>
              <a:rPr sz="2800" b="1" dirty="0">
                <a:latin typeface="Cormorant Garamond Regular"/>
              </a:rPr>
              <a:t>Medicaid</a:t>
            </a:r>
            <a:br>
              <a:rPr dirty="0"/>
            </a:br>
            <a:endParaRPr dirty="0"/>
          </a:p>
        </p:txBody>
      </p:sp>
      <p:sp>
        <p:nvSpPr>
          <p:cNvPr id="140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41" name="shp-black-1.png" descr="shp-black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D6A66-5057-46E9-8C7B-431BBEEB4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35" y="2843125"/>
            <a:ext cx="3172365" cy="24893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5"/>
          <p:cNvSpPr txBox="1">
            <a:spLocks noGrp="1"/>
          </p:cNvSpPr>
          <p:nvPr>
            <p:ph type="title"/>
          </p:nvPr>
        </p:nvSpPr>
        <p:spPr>
          <a:xfrm>
            <a:off x="457200" y="285558"/>
            <a:ext cx="8229600" cy="1143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dirty="0"/>
              <a:t>Why Do Jails Care about Medicaid? </a:t>
            </a:r>
          </a:p>
        </p:txBody>
      </p:sp>
      <p:sp>
        <p:nvSpPr>
          <p:cNvPr id="146" name="Title 5"/>
          <p:cNvSpPr txBox="1"/>
          <p:nvPr/>
        </p:nvSpPr>
        <p:spPr>
          <a:xfrm>
            <a:off x="218133" y="1750736"/>
            <a:ext cx="2184401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4000">
                <a:solidFill>
                  <a:schemeClr val="accent2">
                    <a:satOff val="-4966"/>
                    <a:lumOff val="-10549"/>
                  </a:schemeClr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rPr dirty="0"/>
              <a:t></a:t>
            </a:r>
          </a:p>
          <a:p>
            <a:pPr algn="ctr">
              <a:defRPr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2000" dirty="0">
                <a:latin typeface="Cormorant Garamond Regular"/>
              </a:rPr>
              <a:t>Required to Provide Healthcare</a:t>
            </a:r>
            <a:endParaRPr sz="2000" dirty="0">
              <a:latin typeface="Cormorant Garamond Regular"/>
            </a:endParaRPr>
          </a:p>
        </p:txBody>
      </p:sp>
      <p:sp>
        <p:nvSpPr>
          <p:cNvPr id="14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 dirty="0"/>
          </a:p>
        </p:txBody>
      </p:sp>
      <p:sp>
        <p:nvSpPr>
          <p:cNvPr id="148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49" name="shp-black-1.png" descr="shp-black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Rectangle 1"/>
          <p:cNvSpPr txBox="1"/>
          <p:nvPr/>
        </p:nvSpPr>
        <p:spPr>
          <a:xfrm>
            <a:off x="2436289" y="1878577"/>
            <a:ext cx="6489578" cy="3439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r>
              <a:rPr lang="en-US" sz="2400" dirty="0">
                <a:latin typeface="Cormorant Garamond Regular"/>
              </a:rPr>
              <a:t>Jails have a Constitutional duty to provide healthcare (8</a:t>
            </a:r>
            <a:r>
              <a:rPr lang="en-US" sz="2400" baseline="30000" dirty="0">
                <a:latin typeface="Cormorant Garamond Regular"/>
              </a:rPr>
              <a:t>th</a:t>
            </a:r>
            <a:r>
              <a:rPr lang="en-US" sz="2400" dirty="0">
                <a:latin typeface="Cormorant Garamond Regular"/>
              </a:rPr>
              <a:t> Amendment).</a:t>
            </a: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r>
              <a:rPr lang="en-US" sz="2400" dirty="0">
                <a:latin typeface="Cormorant Garamond Regular"/>
              </a:rPr>
              <a:t>High prevalence of mental illness and substance use disorders in jails. </a:t>
            </a: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r>
              <a:rPr lang="en-US" sz="2400" dirty="0">
                <a:latin typeface="Cormorant Garamond Regular"/>
              </a:rPr>
              <a:t>Jails are NOT required to cover preexisting conditions.</a:t>
            </a: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r>
              <a:rPr lang="en-US" sz="2400" dirty="0">
                <a:latin typeface="Cormorant Garamond Regular"/>
              </a:rPr>
              <a:t>This impacts access to hospital care.</a:t>
            </a:r>
          </a:p>
          <a:p>
            <a:pPr>
              <a:spcBef>
                <a:spcPts val="300"/>
              </a:spcBef>
              <a:defRPr sz="1400" b="1"/>
            </a:pPr>
            <a:endParaRPr lang="en-US" sz="800" b="1" dirty="0">
              <a:latin typeface="Cormorant Garamond Regular"/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2D3FCD3-A8AF-482A-9CA8-52CE7309A287}"/>
              </a:ext>
            </a:extLst>
          </p:cNvPr>
          <p:cNvSpPr txBox="1"/>
          <p:nvPr/>
        </p:nvSpPr>
        <p:spPr>
          <a:xfrm>
            <a:off x="164084" y="3530714"/>
            <a:ext cx="2184401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algn="ctr">
              <a:defRPr sz="4000">
                <a:solidFill>
                  <a:schemeClr val="accent2">
                    <a:satOff val="-4966"/>
                    <a:lumOff val="-10549"/>
                  </a:schemeClr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rPr dirty="0"/>
              <a:t></a:t>
            </a:r>
          </a:p>
          <a:p>
            <a:pPr algn="ctr">
              <a:defRPr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000" dirty="0">
                <a:latin typeface="Cormorant Garamond Regular"/>
              </a:rPr>
              <a:t>Preexisting Condition</a:t>
            </a:r>
            <a:r>
              <a:rPr lang="en-US" sz="2000" dirty="0">
                <a:latin typeface="Cormorant Garamond Regular"/>
              </a:rPr>
              <a:t>s</a:t>
            </a:r>
          </a:p>
          <a:p>
            <a:pPr algn="ctr">
              <a:defRPr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lang="en-US" sz="2000" dirty="0">
                <a:latin typeface="Cormorant Garamond Regular"/>
              </a:rPr>
              <a:t>Covered</a:t>
            </a:r>
            <a:endParaRPr sz="2000" dirty="0">
              <a:latin typeface="Cormorant Garamo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891214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5"/>
          <p:cNvSpPr txBox="1">
            <a:spLocks noGrp="1"/>
          </p:cNvSpPr>
          <p:nvPr>
            <p:ph type="title"/>
          </p:nvPr>
        </p:nvSpPr>
        <p:spPr>
          <a:xfrm>
            <a:off x="457200" y="285558"/>
            <a:ext cx="8229600" cy="1143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dirty="0"/>
              <a:t>Why Do Jails Care about Medicaid? </a:t>
            </a:r>
          </a:p>
        </p:txBody>
      </p:sp>
      <p:sp>
        <p:nvSpPr>
          <p:cNvPr id="144" name="Title 5"/>
          <p:cNvSpPr txBox="1"/>
          <p:nvPr/>
        </p:nvSpPr>
        <p:spPr>
          <a:xfrm>
            <a:off x="195005" y="2263461"/>
            <a:ext cx="2184401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4000">
                <a:solidFill>
                  <a:schemeClr val="accent2">
                    <a:satOff val="-4966"/>
                    <a:lumOff val="-10549"/>
                  </a:schemeClr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rPr dirty="0"/>
              <a:t></a:t>
            </a:r>
            <a:endParaRPr dirty="0">
              <a:solidFill>
                <a:srgbClr val="D43C67"/>
              </a:solidFill>
            </a:endParaRPr>
          </a:p>
          <a:p>
            <a:pPr algn="ctr">
              <a:defRPr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000" dirty="0">
                <a:latin typeface="Cormorant Garamond Regular"/>
              </a:rPr>
              <a:t>Lower Hospitalization Costs for Jails</a:t>
            </a:r>
          </a:p>
        </p:txBody>
      </p:sp>
      <p:sp>
        <p:nvSpPr>
          <p:cNvPr id="145" name="Title 5"/>
          <p:cNvSpPr txBox="1"/>
          <p:nvPr/>
        </p:nvSpPr>
        <p:spPr>
          <a:xfrm>
            <a:off x="195005" y="4228419"/>
            <a:ext cx="2184401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4000">
                <a:solidFill>
                  <a:schemeClr val="accent2">
                    <a:satOff val="-4966"/>
                    <a:lumOff val="-10549"/>
                  </a:schemeClr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rPr dirty="0"/>
              <a:t></a:t>
            </a:r>
            <a:endParaRPr sz="4400" dirty="0"/>
          </a:p>
          <a:p>
            <a:pPr algn="ctr">
              <a:defRPr>
                <a:solidFill>
                  <a:srgbClr val="404040"/>
                </a:solidFill>
                <a:latin typeface="Raleway"/>
                <a:ea typeface="Raleway"/>
                <a:cs typeface="Raleway"/>
                <a:sym typeface="Raleway"/>
              </a:defRPr>
            </a:pPr>
            <a:r>
              <a:rPr sz="2000" dirty="0">
                <a:latin typeface="Cormorant Garamond Regular"/>
              </a:rPr>
              <a:t>Support Reentry and Reduce Recidivism </a:t>
            </a:r>
          </a:p>
        </p:txBody>
      </p:sp>
      <p:sp>
        <p:nvSpPr>
          <p:cNvPr id="147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 dirty="0"/>
          </a:p>
        </p:txBody>
      </p:sp>
      <p:sp>
        <p:nvSpPr>
          <p:cNvPr id="148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49" name="shp-black-1.png" descr="shp-black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6BD353-E76A-4B53-BAEB-60E3E9A00E96}"/>
              </a:ext>
            </a:extLst>
          </p:cNvPr>
          <p:cNvSpPr/>
          <p:nvPr/>
        </p:nvSpPr>
        <p:spPr>
          <a:xfrm>
            <a:off x="2379406" y="2227897"/>
            <a:ext cx="654565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 sz="1400" b="1"/>
            </a:pPr>
            <a:r>
              <a:rPr lang="en-US" sz="2400" dirty="0">
                <a:latin typeface="Cormorant Garamond Regular"/>
              </a:rPr>
              <a:t>Savings to Jail Medical Budgets</a:t>
            </a:r>
          </a:p>
          <a:p>
            <a:pPr marL="140368" lvl="4" indent="-140368">
              <a:spcBef>
                <a:spcPts val="300"/>
              </a:spcBef>
              <a:buSzPct val="100000"/>
              <a:buChar char="•"/>
              <a:defRPr sz="1400"/>
            </a:pPr>
            <a:r>
              <a:rPr lang="en-US" sz="2400" dirty="0">
                <a:latin typeface="Cormorant Garamond Regular"/>
              </a:rPr>
              <a:t>Medicaid can pay for </a:t>
            </a:r>
            <a:r>
              <a:rPr lang="en-US" sz="2400" u="sng" dirty="0">
                <a:latin typeface="Cormorant Garamond Regular"/>
              </a:rPr>
              <a:t>inpatient hospital</a:t>
            </a:r>
            <a:r>
              <a:rPr lang="en-US" sz="2400" dirty="0">
                <a:latin typeface="Cormorant Garamond Regular"/>
              </a:rPr>
              <a:t> care when a Medicaid-enrolled offender is hospitalized or expected to be hospitalized for at least 24 hours.</a:t>
            </a: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endParaRPr lang="en-US" sz="2400" dirty="0">
              <a:latin typeface="Cormorant Garamond Regular"/>
            </a:endParaRPr>
          </a:p>
          <a:p>
            <a:pPr>
              <a:spcBef>
                <a:spcPts val="300"/>
              </a:spcBef>
              <a:defRPr sz="1400" b="1"/>
            </a:pPr>
            <a:r>
              <a:rPr lang="en-US" sz="2400" dirty="0">
                <a:latin typeface="Cormorant Garamond Regular"/>
              </a:rPr>
              <a:t>Health Coverage at Reentry</a:t>
            </a: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r>
              <a:rPr lang="en-US" sz="2400" dirty="0">
                <a:latin typeface="Cormorant Garamond Regular"/>
              </a:rPr>
              <a:t>Improve health outcomes </a:t>
            </a:r>
          </a:p>
          <a:p>
            <a:pPr marL="140368" indent="-140368">
              <a:spcBef>
                <a:spcPts val="300"/>
              </a:spcBef>
              <a:buSzPct val="100000"/>
              <a:buChar char="•"/>
              <a:defRPr sz="1400"/>
            </a:pPr>
            <a:r>
              <a:rPr lang="en-US" sz="2400" dirty="0">
                <a:latin typeface="Cormorant Garamond Regular"/>
              </a:rPr>
              <a:t>Reduce recidivism - especially for individuals with behavioral health or substance use disorder needs.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7EA16-EDEF-4F06-A192-E5D060FE34F6}"/>
              </a:ext>
            </a:extLst>
          </p:cNvPr>
          <p:cNvSpPr txBox="1"/>
          <p:nvPr/>
        </p:nvSpPr>
        <p:spPr>
          <a:xfrm>
            <a:off x="457200" y="1432490"/>
            <a:ext cx="8367204" cy="461661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400" b="1" dirty="0"/>
              <a:t>As of January 1, 2019, most offenders qualify for Medicaid.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satOff val="-4966"/>
                    <a:lumOff val="-10549"/>
                  </a:schemeClr>
                </a:solidFill>
                <a:latin typeface="Cormorant Garamond Regular"/>
                <a:ea typeface="Cormorant Garamond Regular"/>
                <a:cs typeface="Cormorant Garamond Regular"/>
                <a:sym typeface="Cormorant Garamond Regular"/>
              </a:defRPr>
            </a:lvl1pPr>
          </a:lstStyle>
          <a:p>
            <a:r>
              <a:rPr lang="en-US" dirty="0"/>
              <a:t>Important Partners</a:t>
            </a:r>
            <a:endParaRPr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A648754-44FA-4340-B466-00C9C3B28055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725187" y="1499497"/>
            <a:ext cx="4038600" cy="4667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Local Departments of Social Services</a:t>
            </a: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Community Services Boards </a:t>
            </a: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Housing Organizations</a:t>
            </a: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r>
              <a:rPr lang="en-US" sz="2400" dirty="0">
                <a:latin typeface="Cormorant Garamond Regular"/>
              </a:rPr>
              <a:t>Other Human Services Organizations</a:t>
            </a: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lang="en-US" sz="8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lang="en-US" sz="2400" dirty="0">
              <a:latin typeface="Cormorant Garamond Regular"/>
            </a:endParaRPr>
          </a:p>
          <a:p>
            <a:pPr marL="140368" indent="-140368">
              <a:spcBef>
                <a:spcPts val="800"/>
              </a:spcBef>
              <a:buSzPct val="100000"/>
              <a:buChar char="•"/>
              <a:defRPr sz="1400">
                <a:uFill>
                  <a:solidFill>
                    <a:srgbClr val="000000"/>
                  </a:solidFill>
                </a:uFill>
                <a:latin typeface="Corbel"/>
                <a:ea typeface="Corbel"/>
                <a:cs typeface="Corbel"/>
                <a:sym typeface="Corbel"/>
              </a:defRPr>
            </a:pPr>
            <a:endParaRPr sz="800" dirty="0">
              <a:latin typeface="Cormorant Garamond Regular"/>
            </a:endParaRPr>
          </a:p>
        </p:txBody>
      </p:sp>
      <p:sp>
        <p:nvSpPr>
          <p:cNvPr id="220" name="Slide Number Placeholder 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 dirty="0"/>
          </a:p>
        </p:txBody>
      </p:sp>
      <p:sp>
        <p:nvSpPr>
          <p:cNvPr id="221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222" name="shp-black-1.png" descr="shp-black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EC9B10-2F53-4C31-95AC-AA4AA3DC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87" y="2020499"/>
            <a:ext cx="3801122" cy="33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832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1.png" descr="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 Placeholder 1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 dirty="0"/>
          </a:p>
        </p:txBody>
      </p:sp>
      <p:sp>
        <p:nvSpPr>
          <p:cNvPr id="165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66" name="shp-black-1.png" descr="shp-black-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86267"/>
            <a:ext cx="9144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172" name="Footer Placeholder 6"/>
          <p:cNvSpPr txBox="1"/>
          <p:nvPr/>
        </p:nvSpPr>
        <p:spPr>
          <a:xfrm>
            <a:off x="1069375" y="6328032"/>
            <a:ext cx="7388825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  <p:pic>
        <p:nvPicPr>
          <p:cNvPr id="173" name="shp-black-1.png" descr="shp-black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29" y="6167437"/>
            <a:ext cx="558802" cy="55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lide Number Placeholder 2"/>
          <p:cNvSpPr txBox="1">
            <a:spLocks noGrp="1"/>
          </p:cNvSpPr>
          <p:nvPr>
            <p:ph type="sldNum" sz="quarter" idx="4294967295"/>
          </p:nvPr>
        </p:nvSpPr>
        <p:spPr>
          <a:xfrm>
            <a:off x="8505422" y="6414762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 dirty="0"/>
          </a:p>
        </p:txBody>
      </p:sp>
      <p:pic>
        <p:nvPicPr>
          <p:cNvPr id="177" name="shp-black-1.png" descr="shp-black-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29" y="5998103"/>
            <a:ext cx="558802" cy="55880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Footer Placeholder 6"/>
          <p:cNvSpPr txBox="1"/>
          <p:nvPr/>
        </p:nvSpPr>
        <p:spPr>
          <a:xfrm>
            <a:off x="1069375" y="6158699"/>
            <a:ext cx="2107808" cy="23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STATE HEALTH PARTNERS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tate Health Partners Template DRAFT 2">
  <a:themeElements>
    <a:clrScheme name="State Health Partners Template DRAFT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te Health Partners Template DRAFT 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te Health Partners Template DRAFT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te Health Partners Template DRAFT 2">
  <a:themeElements>
    <a:clrScheme name="State Health Partners Template DRAFT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te Health Partners Template DRAFT 2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tate Health Partners Template DRAFT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600</Words>
  <Application>Microsoft Office PowerPoint</Application>
  <PresentationFormat>On-screen Show (4:3)</PresentationFormat>
  <Paragraphs>128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Corbel</vt:lpstr>
      <vt:lpstr>Cormorant Garamond Regular</vt:lpstr>
      <vt:lpstr>CormorantGaramond-Bold</vt:lpstr>
      <vt:lpstr>Raleway</vt:lpstr>
      <vt:lpstr>Webdings</vt:lpstr>
      <vt:lpstr>Wingdings</vt:lpstr>
      <vt:lpstr>State Health Partners Template DRAFT 2</vt:lpstr>
      <vt:lpstr>Medicaid and Jails</vt:lpstr>
      <vt:lpstr>PowerPoint Presentation</vt:lpstr>
      <vt:lpstr>Overview</vt:lpstr>
      <vt:lpstr>Why Do Jails Care about Medicaid? </vt:lpstr>
      <vt:lpstr>Why Do Jails Care about Medicaid? </vt:lpstr>
      <vt:lpstr>Important Partners</vt:lpstr>
      <vt:lpstr>PowerPoint Presentation</vt:lpstr>
      <vt:lpstr>PowerPoint Presentation</vt:lpstr>
      <vt:lpstr>PowerPoint Presentation</vt:lpstr>
      <vt:lpstr>Legislative Direction</vt:lpstr>
      <vt:lpstr>New Inmate Unit at Cover Virginia</vt:lpstr>
      <vt:lpstr>2019 Medicaid Application Process for Correctional Facilities</vt:lpstr>
      <vt:lpstr>Ongoing Areas of Focus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Medicaid and Jails</dc:title>
  <dc:creator>Suzanne Gore</dc:creator>
  <cp:lastModifiedBy>Suzanne Gore</cp:lastModifiedBy>
  <cp:revision>25</cp:revision>
  <cp:lastPrinted>2019-01-31T20:27:01Z</cp:lastPrinted>
  <dcterms:modified xsi:type="dcterms:W3CDTF">2019-01-31T20:50:10Z</dcterms:modified>
</cp:coreProperties>
</file>