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6" r:id="rId5"/>
    <p:sldId id="275" r:id="rId6"/>
    <p:sldId id="259" r:id="rId7"/>
    <p:sldId id="261" r:id="rId8"/>
    <p:sldId id="260" r:id="rId9"/>
    <p:sldId id="258" r:id="rId10"/>
    <p:sldId id="273" r:id="rId11"/>
    <p:sldId id="266" r:id="rId12"/>
    <p:sldId id="277" r:id="rId13"/>
    <p:sldId id="280" r:id="rId14"/>
    <p:sldId id="276" r:id="rId15"/>
    <p:sldId id="274" r:id="rId16"/>
  </p:sldIdLst>
  <p:sldSz cx="12188825" cy="6858000"/>
  <p:notesSz cx="7023100" cy="9309100"/>
  <p:embeddedFontLst>
    <p:embeddedFont>
      <p:font typeface="Aharoni" panose="020B0604020202020204" charset="-79"/>
      <p:bold r:id="rId18"/>
    </p:embeddedFont>
    <p:embeddedFont>
      <p:font typeface="Equity Caps" panose="020B0604020202020204" charset="-128"/>
      <p:regular r:id="rId19"/>
      <p:bold r:id="rId20"/>
    </p:embeddedFont>
    <p:embeddedFont>
      <p:font typeface="Equity Text" panose="020B0604020202020204" charset="0"/>
      <p:regular r:id="rId21"/>
      <p:bold r:id="rId22"/>
      <p:italic r:id="rId23"/>
      <p:boldItalic r:id="rId24"/>
    </p:embeddedFont>
    <p:embeddedFont>
      <p:font typeface="Concourse C4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91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82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173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564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955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346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736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129" algn="l" defTabSz="10187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3" autoAdjust="0"/>
  </p:normalViewPr>
  <p:slideViewPr>
    <p:cSldViewPr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DE57BB8-4F99-4893-BD13-9ECE22F64C6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A34474-787B-4F89-A53E-030AE292E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91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782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173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564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955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346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736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129" algn="l" defTabSz="1018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4474-787B-4F89-A53E-030AE292E5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4268562"/>
            <a:ext cx="12192000" cy="95773"/>
          </a:xfrm>
          <a:prstGeom prst="rect">
            <a:avLst/>
          </a:prstGeom>
          <a:solidFill>
            <a:srgbClr val="FBE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1588" y="4364335"/>
            <a:ext cx="12192000" cy="249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795" y="0"/>
            <a:ext cx="12192000" cy="426009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96000"/>
                  <a:lumOff val="4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dist="508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:\Users\kjp29994\Desktop\seal_white_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4" y="467598"/>
            <a:ext cx="2019302" cy="20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6"/>
          <p:cNvSpPr txBox="1">
            <a:spLocks/>
          </p:cNvSpPr>
          <p:nvPr userDrawn="1"/>
        </p:nvSpPr>
        <p:spPr>
          <a:xfrm>
            <a:off x="-1" y="2584383"/>
            <a:ext cx="12190413" cy="35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99"/>
                </a:solidFill>
                <a:latin typeface="Concourse C4" pitchFamily="2" charset="0"/>
              </a:rPr>
              <a:t>office of the governor of the commonwealth of virginia</a:t>
            </a:r>
            <a:endParaRPr lang="en-US" sz="2000" dirty="0">
              <a:solidFill>
                <a:srgbClr val="FFFF99"/>
              </a:solidFill>
              <a:latin typeface="Concourse C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625714"/>
            <a:ext cx="10360501" cy="1350370"/>
          </a:xfrm>
          <a:solidFill>
            <a:schemeClr val="bg1"/>
          </a:solidFill>
          <a:ln w="47625" cmpd="sng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182880" tIns="411480" rIns="182880" bIns="365760">
            <a:spAutoFit/>
          </a:bodyPr>
          <a:lstStyle>
            <a:lvl1pPr algn="ctr">
              <a:lnSpc>
                <a:spcPct val="75000"/>
              </a:lnSpc>
              <a:defRPr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1" y="5334000"/>
            <a:ext cx="5029200" cy="13716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oncourse C4" pitchFamily="2" charset="0"/>
              </a:defRPr>
            </a:lvl1pPr>
            <a:lvl2pPr marL="509391" indent="0">
              <a:buNone/>
              <a:defRPr sz="1800">
                <a:latin typeface="Concourse C4" pitchFamily="2" charset="0"/>
              </a:defRPr>
            </a:lvl2pPr>
            <a:lvl3pPr marL="1018781" indent="0">
              <a:buNone/>
              <a:defRPr sz="1800">
                <a:latin typeface="Concourse C4" pitchFamily="2" charset="0"/>
              </a:defRPr>
            </a:lvl3pPr>
            <a:lvl4pPr marL="1528173" indent="0">
              <a:buNone/>
              <a:defRPr sz="1800">
                <a:latin typeface="Concourse C4" pitchFamily="2" charset="0"/>
              </a:defRPr>
            </a:lvl4pPr>
            <a:lvl5pPr marL="2037563" indent="0">
              <a:buNone/>
              <a:defRPr sz="1800">
                <a:latin typeface="Concourse C4" pitchFamily="2" charset="0"/>
              </a:defRPr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065213" y="5334000"/>
            <a:ext cx="5029200" cy="137160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2">
                    <a:lumMod val="50000"/>
                  </a:schemeClr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1pPr>
            <a:lvl2pPr marL="509391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2pPr>
            <a:lvl3pPr marL="1018781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3pPr>
            <a:lvl4pPr marL="1528173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4pPr>
            <a:lvl5pPr marL="2037563" indent="0" algn="r">
              <a:buNone/>
              <a:defRPr sz="1800">
                <a:latin typeface="Concourse C4" pitchFamily="2" charset="0"/>
                <a:ea typeface="Equity Caps" pitchFamily="2" charset="-128"/>
                <a:cs typeface="Equity Caps" pitchFamily="2" charset="-128"/>
              </a:defRPr>
            </a:lvl5pPr>
          </a:lstStyle>
          <a:p>
            <a:pPr lvl="0"/>
            <a:r>
              <a:rPr lang="en-US" dirty="0" smtClean="0"/>
              <a:t>Click to edit title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4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>
            <a:normAutofit/>
          </a:bodyPr>
          <a:lstStyle>
            <a:lvl1pPr algn="l">
              <a:lnSpc>
                <a:spcPct val="75000"/>
              </a:lnSpc>
              <a:defRPr sz="4900" b="0" cap="all">
                <a:latin typeface="Equity Caps" pitchFamily="2" charset="-128"/>
                <a:ea typeface="Equity Caps" pitchFamily="2" charset="-128"/>
                <a:cs typeface="Equity Caps" pitchFamily="2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Concourse C4" pitchFamily="2" charset="0"/>
              </a:defRPr>
            </a:lvl1pPr>
            <a:lvl2pPr marL="509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68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255837"/>
            <a:ext cx="5383398" cy="3992563"/>
          </a:xfrm>
        </p:spPr>
        <p:txBody>
          <a:bodyPr/>
          <a:lstStyle>
            <a:lvl1pPr>
              <a:defRPr sz="31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255837"/>
            <a:ext cx="5383398" cy="3992563"/>
          </a:xfrm>
        </p:spPr>
        <p:txBody>
          <a:bodyPr/>
          <a:lstStyle>
            <a:lvl1pPr>
              <a:defRPr sz="31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4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2190751"/>
            <a:ext cx="5385515" cy="6397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accent3"/>
                </a:solidFill>
                <a:latin typeface="Concourse C4" pitchFamily="2" charset="0"/>
                <a:ea typeface="+mn-ea"/>
                <a:cs typeface="+mn-cs"/>
              </a:defRPr>
            </a:lvl1pPr>
            <a:lvl2pPr marL="509391" indent="0">
              <a:buNone/>
              <a:defRPr sz="2200" b="1"/>
            </a:lvl2pPr>
            <a:lvl3pPr marL="1018782" indent="0">
              <a:buNone/>
              <a:defRPr sz="2000" b="1"/>
            </a:lvl3pPr>
            <a:lvl4pPr marL="1528173" indent="0">
              <a:buNone/>
              <a:defRPr sz="1800" b="1"/>
            </a:lvl4pPr>
            <a:lvl5pPr marL="2037564" indent="0">
              <a:buNone/>
              <a:defRPr sz="1800" b="1"/>
            </a:lvl5pPr>
            <a:lvl6pPr marL="2546955" indent="0">
              <a:buNone/>
              <a:defRPr sz="1800" b="1"/>
            </a:lvl6pPr>
            <a:lvl7pPr marL="3056346" indent="0">
              <a:buNone/>
              <a:defRPr sz="1800" b="1"/>
            </a:lvl7pPr>
            <a:lvl8pPr marL="3565736" indent="0">
              <a:buNone/>
              <a:defRPr sz="1800" b="1"/>
            </a:lvl8pPr>
            <a:lvl9pPr marL="4075129" indent="0">
              <a:buNone/>
              <a:defRPr sz="1800" b="1"/>
            </a:lvl9pPr>
          </a:lstStyle>
          <a:p>
            <a:pPr marL="0" lvl="0" indent="0" algn="l" defTabSz="1018782" rtl="0" eaLnBrk="1" latinLnBrk="0" hangingPunct="1">
              <a:lnSpc>
                <a:spcPct val="7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830512"/>
            <a:ext cx="5385515" cy="3417888"/>
          </a:xfrm>
        </p:spPr>
        <p:txBody>
          <a:bodyPr/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2190751"/>
            <a:ext cx="5387631" cy="63976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00" b="0">
                <a:solidFill>
                  <a:schemeClr val="accent3"/>
                </a:solidFill>
                <a:latin typeface="Concourse C4" pitchFamily="2" charset="0"/>
              </a:defRPr>
            </a:lvl1pPr>
            <a:lvl2pPr marL="509391" indent="0">
              <a:buNone/>
              <a:defRPr sz="2200" b="1"/>
            </a:lvl2pPr>
            <a:lvl3pPr marL="1018782" indent="0">
              <a:buNone/>
              <a:defRPr sz="2000" b="1"/>
            </a:lvl3pPr>
            <a:lvl4pPr marL="1528173" indent="0">
              <a:buNone/>
              <a:defRPr sz="1800" b="1"/>
            </a:lvl4pPr>
            <a:lvl5pPr marL="2037564" indent="0">
              <a:buNone/>
              <a:defRPr sz="1800" b="1"/>
            </a:lvl5pPr>
            <a:lvl6pPr marL="2546955" indent="0">
              <a:buNone/>
              <a:defRPr sz="1800" b="1"/>
            </a:lvl6pPr>
            <a:lvl7pPr marL="3056346" indent="0">
              <a:buNone/>
              <a:defRPr sz="1800" b="1"/>
            </a:lvl7pPr>
            <a:lvl8pPr marL="3565736" indent="0">
              <a:buNone/>
              <a:defRPr sz="1800" b="1"/>
            </a:lvl8pPr>
            <a:lvl9pPr marL="4075129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830512"/>
            <a:ext cx="5387631" cy="3417888"/>
          </a:xfrm>
        </p:spPr>
        <p:txBody>
          <a:bodyPr/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6" y="928683"/>
            <a:ext cx="4010039" cy="1162051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928687"/>
            <a:ext cx="6813892" cy="5319713"/>
          </a:xfrm>
        </p:spPr>
        <p:txBody>
          <a:bodyPr/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1pPr>
            <a:lvl2pPr>
              <a:defRPr sz="31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2pPr>
            <a:lvl3pPr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3pPr>
            <a:lvl4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4pPr>
            <a:lvl5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Equity Text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2090737"/>
            <a:ext cx="4010039" cy="41576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Concourse C4" pitchFamily="2" charset="0"/>
              </a:defRPr>
            </a:lvl1pPr>
            <a:lvl2pPr marL="509391" indent="0">
              <a:buNone/>
              <a:defRPr sz="1300"/>
            </a:lvl2pPr>
            <a:lvl3pPr marL="1018782" indent="0">
              <a:buNone/>
              <a:defRPr sz="1100"/>
            </a:lvl3pPr>
            <a:lvl4pPr marL="1528173" indent="0">
              <a:buNone/>
              <a:defRPr sz="1000"/>
            </a:lvl4pPr>
            <a:lvl5pPr marL="2037564" indent="0">
              <a:buNone/>
              <a:defRPr sz="1000"/>
            </a:lvl5pPr>
            <a:lvl6pPr marL="2546955" indent="0">
              <a:buNone/>
              <a:defRPr sz="1000"/>
            </a:lvl6pPr>
            <a:lvl7pPr marL="3056346" indent="0">
              <a:buNone/>
              <a:defRPr sz="1000"/>
            </a:lvl7pPr>
            <a:lvl8pPr marL="3565736" indent="0">
              <a:buNone/>
              <a:defRPr sz="1000"/>
            </a:lvl8pPr>
            <a:lvl9pPr marL="407512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53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5102227"/>
            <a:ext cx="7313295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914400"/>
            <a:ext cx="7313295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9391" indent="0">
              <a:buNone/>
              <a:defRPr sz="3100"/>
            </a:lvl2pPr>
            <a:lvl3pPr marL="1018782" indent="0">
              <a:buNone/>
              <a:defRPr sz="2700"/>
            </a:lvl3pPr>
            <a:lvl4pPr marL="1528173" indent="0">
              <a:buNone/>
              <a:defRPr sz="2200"/>
            </a:lvl4pPr>
            <a:lvl5pPr marL="2037564" indent="0">
              <a:buNone/>
              <a:defRPr sz="2200"/>
            </a:lvl5pPr>
            <a:lvl6pPr marL="2546955" indent="0">
              <a:buNone/>
              <a:defRPr sz="2200"/>
            </a:lvl6pPr>
            <a:lvl7pPr marL="3056346" indent="0">
              <a:buNone/>
              <a:defRPr sz="2200"/>
            </a:lvl7pPr>
            <a:lvl8pPr marL="3565736" indent="0">
              <a:buNone/>
              <a:defRPr sz="2200"/>
            </a:lvl8pPr>
            <a:lvl9pPr marL="407512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668965"/>
            <a:ext cx="7313295" cy="6556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Concourse C4" pitchFamily="2" charset="0"/>
              </a:defRPr>
            </a:lvl1pPr>
            <a:lvl2pPr marL="509391" indent="0">
              <a:buNone/>
              <a:defRPr sz="1300"/>
            </a:lvl2pPr>
            <a:lvl3pPr marL="1018782" indent="0">
              <a:buNone/>
              <a:defRPr sz="1100"/>
            </a:lvl3pPr>
            <a:lvl4pPr marL="1528173" indent="0">
              <a:buNone/>
              <a:defRPr sz="1000"/>
            </a:lvl4pPr>
            <a:lvl5pPr marL="2037564" indent="0">
              <a:buNone/>
              <a:defRPr sz="1000"/>
            </a:lvl5pPr>
            <a:lvl6pPr marL="2546955" indent="0">
              <a:buNone/>
              <a:defRPr sz="1000"/>
            </a:lvl6pPr>
            <a:lvl7pPr marL="3056346" indent="0">
              <a:buNone/>
              <a:defRPr sz="1000"/>
            </a:lvl7pPr>
            <a:lvl8pPr marL="3565736" indent="0">
              <a:buNone/>
              <a:defRPr sz="1000"/>
            </a:lvl8pPr>
            <a:lvl9pPr marL="407512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46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930274"/>
            <a:ext cx="10969943" cy="1143000"/>
          </a:xfrm>
          <a:prstGeom prst="rect">
            <a:avLst/>
          </a:prstGeom>
        </p:spPr>
        <p:txBody>
          <a:bodyPr vert="horz" lIns="101878" tIns="50939" rIns="101878" bIns="5093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255837"/>
            <a:ext cx="10969943" cy="4068763"/>
          </a:xfrm>
          <a:prstGeom prst="rect">
            <a:avLst/>
          </a:prstGeom>
        </p:spPr>
        <p:txBody>
          <a:bodyPr vert="horz" lIns="101878" tIns="50939" rIns="101878" bIns="5093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2000" y="6400800"/>
            <a:ext cx="11430000" cy="524254"/>
            <a:chOff x="5105766" y="6339236"/>
            <a:chExt cx="11430000" cy="524254"/>
          </a:xfrm>
        </p:grpSpPr>
        <p:grpSp>
          <p:nvGrpSpPr>
            <p:cNvPr id="8" name="Group 7"/>
            <p:cNvGrpSpPr/>
            <p:nvPr/>
          </p:nvGrpSpPr>
          <p:grpSpPr>
            <a:xfrm>
              <a:off x="5105766" y="6339236"/>
              <a:ext cx="11430000" cy="524254"/>
              <a:chOff x="5875793" y="6244121"/>
              <a:chExt cx="11430000" cy="524254"/>
            </a:xfrm>
          </p:grpSpPr>
          <p:sp>
            <p:nvSpPr>
              <p:cNvPr id="10" name="Rectangle 12"/>
              <p:cNvSpPr/>
              <p:nvPr/>
            </p:nvSpPr>
            <p:spPr>
              <a:xfrm rot="1718961">
                <a:off x="5893483" y="6470522"/>
                <a:ext cx="877443" cy="297853"/>
              </a:xfrm>
              <a:custGeom>
                <a:avLst/>
                <a:gdLst>
                  <a:gd name="connsiteX0" fmla="*/ 0 w 1303529"/>
                  <a:gd name="connsiteY0" fmla="*/ 0 h 297853"/>
                  <a:gd name="connsiteX1" fmla="*/ 1303529 w 1303529"/>
                  <a:gd name="connsiteY1" fmla="*/ 0 h 297853"/>
                  <a:gd name="connsiteX2" fmla="*/ 1303529 w 1303529"/>
                  <a:gd name="connsiteY2" fmla="*/ 297853 h 297853"/>
                  <a:gd name="connsiteX3" fmla="*/ 0 w 1303529"/>
                  <a:gd name="connsiteY3" fmla="*/ 297853 h 297853"/>
                  <a:gd name="connsiteX4" fmla="*/ 0 w 1303529"/>
                  <a:gd name="connsiteY4" fmla="*/ 0 h 297853"/>
                  <a:gd name="connsiteX0" fmla="*/ 0 w 1303529"/>
                  <a:gd name="connsiteY0" fmla="*/ 0 h 297853"/>
                  <a:gd name="connsiteX1" fmla="*/ 1303529 w 1303529"/>
                  <a:gd name="connsiteY1" fmla="*/ 0 h 297853"/>
                  <a:gd name="connsiteX2" fmla="*/ 750181 w 1303529"/>
                  <a:gd name="connsiteY2" fmla="*/ 291011 h 297853"/>
                  <a:gd name="connsiteX3" fmla="*/ 0 w 1303529"/>
                  <a:gd name="connsiteY3" fmla="*/ 297853 h 297853"/>
                  <a:gd name="connsiteX4" fmla="*/ 0 w 1303529"/>
                  <a:gd name="connsiteY4" fmla="*/ 0 h 297853"/>
                  <a:gd name="connsiteX0" fmla="*/ 0 w 1058817"/>
                  <a:gd name="connsiteY0" fmla="*/ 175459 h 473312"/>
                  <a:gd name="connsiteX1" fmla="*/ 1058817 w 1058817"/>
                  <a:gd name="connsiteY1" fmla="*/ 0 h 473312"/>
                  <a:gd name="connsiteX2" fmla="*/ 750181 w 1058817"/>
                  <a:gd name="connsiteY2" fmla="*/ 466470 h 473312"/>
                  <a:gd name="connsiteX3" fmla="*/ 0 w 1058817"/>
                  <a:gd name="connsiteY3" fmla="*/ 473312 h 473312"/>
                  <a:gd name="connsiteX4" fmla="*/ 0 w 1058817"/>
                  <a:gd name="connsiteY4" fmla="*/ 175459 h 473312"/>
                  <a:gd name="connsiteX0" fmla="*/ 0 w 1262623"/>
                  <a:gd name="connsiteY0" fmla="*/ 12000 h 309853"/>
                  <a:gd name="connsiteX1" fmla="*/ 1262623 w 1262623"/>
                  <a:gd name="connsiteY1" fmla="*/ 0 h 309853"/>
                  <a:gd name="connsiteX2" fmla="*/ 750181 w 1262623"/>
                  <a:gd name="connsiteY2" fmla="*/ 303011 h 309853"/>
                  <a:gd name="connsiteX3" fmla="*/ 0 w 1262623"/>
                  <a:gd name="connsiteY3" fmla="*/ 309853 h 309853"/>
                  <a:gd name="connsiteX4" fmla="*/ 0 w 1262623"/>
                  <a:gd name="connsiteY4" fmla="*/ 12000 h 309853"/>
                  <a:gd name="connsiteX0" fmla="*/ 0 w 1262623"/>
                  <a:gd name="connsiteY0" fmla="*/ 12000 h 309853"/>
                  <a:gd name="connsiteX1" fmla="*/ 1262623 w 1262623"/>
                  <a:gd name="connsiteY1" fmla="*/ 0 h 309853"/>
                  <a:gd name="connsiteX2" fmla="*/ 696455 w 1262623"/>
                  <a:gd name="connsiteY2" fmla="*/ 309463 h 309853"/>
                  <a:gd name="connsiteX3" fmla="*/ 0 w 1262623"/>
                  <a:gd name="connsiteY3" fmla="*/ 309853 h 309853"/>
                  <a:gd name="connsiteX4" fmla="*/ 0 w 1262623"/>
                  <a:gd name="connsiteY4" fmla="*/ 12000 h 309853"/>
                  <a:gd name="connsiteX0" fmla="*/ 0 w 1219349"/>
                  <a:gd name="connsiteY0" fmla="*/ 0 h 297853"/>
                  <a:gd name="connsiteX1" fmla="*/ 1219349 w 1219349"/>
                  <a:gd name="connsiteY1" fmla="*/ 34542 h 297853"/>
                  <a:gd name="connsiteX2" fmla="*/ 696455 w 1219349"/>
                  <a:gd name="connsiteY2" fmla="*/ 297463 h 297853"/>
                  <a:gd name="connsiteX3" fmla="*/ 0 w 1219349"/>
                  <a:gd name="connsiteY3" fmla="*/ 297853 h 297853"/>
                  <a:gd name="connsiteX4" fmla="*/ 0 w 1219349"/>
                  <a:gd name="connsiteY4" fmla="*/ 0 h 297853"/>
                  <a:gd name="connsiteX0" fmla="*/ 0 w 1172407"/>
                  <a:gd name="connsiteY0" fmla="*/ 0 h 297853"/>
                  <a:gd name="connsiteX1" fmla="*/ 1172407 w 1172407"/>
                  <a:gd name="connsiteY1" fmla="*/ 33053 h 297853"/>
                  <a:gd name="connsiteX2" fmla="*/ 696455 w 1172407"/>
                  <a:gd name="connsiteY2" fmla="*/ 297463 h 297853"/>
                  <a:gd name="connsiteX3" fmla="*/ 0 w 1172407"/>
                  <a:gd name="connsiteY3" fmla="*/ 297853 h 297853"/>
                  <a:gd name="connsiteX4" fmla="*/ 0 w 1172407"/>
                  <a:gd name="connsiteY4" fmla="*/ 0 h 297853"/>
                  <a:gd name="connsiteX0" fmla="*/ 0 w 1172407"/>
                  <a:gd name="connsiteY0" fmla="*/ 0 h 297853"/>
                  <a:gd name="connsiteX1" fmla="*/ 1172407 w 1172407"/>
                  <a:gd name="connsiteY1" fmla="*/ 33053 h 297853"/>
                  <a:gd name="connsiteX2" fmla="*/ 693225 w 1172407"/>
                  <a:gd name="connsiteY2" fmla="*/ 296515 h 297853"/>
                  <a:gd name="connsiteX3" fmla="*/ 0 w 1172407"/>
                  <a:gd name="connsiteY3" fmla="*/ 297853 h 297853"/>
                  <a:gd name="connsiteX4" fmla="*/ 0 w 1172407"/>
                  <a:gd name="connsiteY4" fmla="*/ 0 h 297853"/>
                  <a:gd name="connsiteX0" fmla="*/ 0 w 832029"/>
                  <a:gd name="connsiteY0" fmla="*/ 0 h 297853"/>
                  <a:gd name="connsiteX1" fmla="*/ 832029 w 832029"/>
                  <a:gd name="connsiteY1" fmla="*/ 20931 h 297853"/>
                  <a:gd name="connsiteX2" fmla="*/ 693225 w 832029"/>
                  <a:gd name="connsiteY2" fmla="*/ 296515 h 297853"/>
                  <a:gd name="connsiteX3" fmla="*/ 0 w 832029"/>
                  <a:gd name="connsiteY3" fmla="*/ 297853 h 297853"/>
                  <a:gd name="connsiteX4" fmla="*/ 0 w 832029"/>
                  <a:gd name="connsiteY4" fmla="*/ 0 h 297853"/>
                  <a:gd name="connsiteX0" fmla="*/ 0 w 832029"/>
                  <a:gd name="connsiteY0" fmla="*/ 0 h 297853"/>
                  <a:gd name="connsiteX1" fmla="*/ 832029 w 832029"/>
                  <a:gd name="connsiteY1" fmla="*/ 20931 h 297853"/>
                  <a:gd name="connsiteX2" fmla="*/ 351146 w 832029"/>
                  <a:gd name="connsiteY2" fmla="*/ 296178 h 297853"/>
                  <a:gd name="connsiteX3" fmla="*/ 0 w 832029"/>
                  <a:gd name="connsiteY3" fmla="*/ 297853 h 297853"/>
                  <a:gd name="connsiteX4" fmla="*/ 0 w 832029"/>
                  <a:gd name="connsiteY4" fmla="*/ 0 h 297853"/>
                  <a:gd name="connsiteX0" fmla="*/ 0 w 863956"/>
                  <a:gd name="connsiteY0" fmla="*/ 0 h 297853"/>
                  <a:gd name="connsiteX1" fmla="*/ 863956 w 863956"/>
                  <a:gd name="connsiteY1" fmla="*/ 19769 h 297853"/>
                  <a:gd name="connsiteX2" fmla="*/ 351146 w 863956"/>
                  <a:gd name="connsiteY2" fmla="*/ 296178 h 297853"/>
                  <a:gd name="connsiteX3" fmla="*/ 0 w 863956"/>
                  <a:gd name="connsiteY3" fmla="*/ 297853 h 297853"/>
                  <a:gd name="connsiteX4" fmla="*/ 0 w 863956"/>
                  <a:gd name="connsiteY4" fmla="*/ 0 h 297853"/>
                  <a:gd name="connsiteX0" fmla="*/ 0 w 866046"/>
                  <a:gd name="connsiteY0" fmla="*/ 0 h 297853"/>
                  <a:gd name="connsiteX1" fmla="*/ 866046 w 866046"/>
                  <a:gd name="connsiteY1" fmla="*/ 18627 h 297853"/>
                  <a:gd name="connsiteX2" fmla="*/ 351146 w 866046"/>
                  <a:gd name="connsiteY2" fmla="*/ 296178 h 297853"/>
                  <a:gd name="connsiteX3" fmla="*/ 0 w 866046"/>
                  <a:gd name="connsiteY3" fmla="*/ 297853 h 297853"/>
                  <a:gd name="connsiteX4" fmla="*/ 0 w 866046"/>
                  <a:gd name="connsiteY4" fmla="*/ 0 h 297853"/>
                  <a:gd name="connsiteX0" fmla="*/ 0 w 877443"/>
                  <a:gd name="connsiteY0" fmla="*/ 0 h 297853"/>
                  <a:gd name="connsiteX1" fmla="*/ 877443 w 877443"/>
                  <a:gd name="connsiteY1" fmla="*/ 9687 h 297853"/>
                  <a:gd name="connsiteX2" fmla="*/ 351146 w 877443"/>
                  <a:gd name="connsiteY2" fmla="*/ 296178 h 297853"/>
                  <a:gd name="connsiteX3" fmla="*/ 0 w 877443"/>
                  <a:gd name="connsiteY3" fmla="*/ 297853 h 297853"/>
                  <a:gd name="connsiteX4" fmla="*/ 0 w 877443"/>
                  <a:gd name="connsiteY4" fmla="*/ 0 h 29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443" h="297853">
                    <a:moveTo>
                      <a:pt x="0" y="0"/>
                    </a:moveTo>
                    <a:lnTo>
                      <a:pt x="877443" y="9687"/>
                    </a:lnTo>
                    <a:lnTo>
                      <a:pt x="351146" y="296178"/>
                    </a:lnTo>
                    <a:lnTo>
                      <a:pt x="0" y="29785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99"/>
                  </a:gs>
                  <a:gs pos="100000">
                    <a:srgbClr val="FBE905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75793" y="6244121"/>
                <a:ext cx="11430000" cy="297853"/>
              </a:xfrm>
              <a:prstGeom prst="rect">
                <a:avLst/>
              </a:prstGeom>
              <a:gradFill flip="none" rotWithShape="1">
                <a:gsLst>
                  <a:gs pos="0">
                    <a:srgbClr val="FFFF99"/>
                  </a:gs>
                  <a:gs pos="100000">
                    <a:srgbClr val="FBE905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Subtitle 6"/>
            <p:cNvSpPr txBox="1">
              <a:spLocks/>
            </p:cNvSpPr>
            <p:nvPr/>
          </p:nvSpPr>
          <p:spPr>
            <a:xfrm>
              <a:off x="5334366" y="6356870"/>
              <a:ext cx="3886200" cy="351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Concourse C4" pitchFamily="2" charset="0"/>
                </a:rPr>
                <a:t>data governance</a:t>
              </a:r>
              <a:r>
                <a:rPr lang="en-US" sz="1000" baseline="0" dirty="0" smtClean="0">
                  <a:solidFill>
                    <a:schemeClr val="bg1">
                      <a:lumMod val="50000"/>
                    </a:schemeClr>
                  </a:solidFill>
                  <a:latin typeface="Concourse C4" pitchFamily="2" charset="0"/>
                </a:rPr>
                <a:t> — Carlos Rivero 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Concourse C4" pitchFamily="2" charset="0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94853"/>
            <a:ext cx="12192000" cy="95773"/>
          </a:xfrm>
          <a:prstGeom prst="rect">
            <a:avLst/>
          </a:prstGeom>
          <a:solidFill>
            <a:srgbClr val="FBE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96000"/>
                  <a:lumOff val="4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dist="25400" dir="5400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kjp29994\Desktop\seal_white_15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b="59977"/>
          <a:stretch/>
        </p:blipFill>
        <p:spPr bwMode="auto">
          <a:xfrm>
            <a:off x="5086349" y="0"/>
            <a:ext cx="2019302" cy="6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/>
          <p:cNvSpPr txBox="1">
            <a:spLocks/>
          </p:cNvSpPr>
          <p:nvPr userDrawn="1"/>
        </p:nvSpPr>
        <p:spPr>
          <a:xfrm>
            <a:off x="0" y="291971"/>
            <a:ext cx="12192000" cy="351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99"/>
                </a:solidFill>
                <a:latin typeface="Concourse C4" pitchFamily="2" charset="0"/>
              </a:rPr>
              <a:t>office of the governor of the commonwealth of</a:t>
            </a:r>
            <a:r>
              <a:rPr lang="en-US" sz="1600" baseline="0" dirty="0" smtClean="0">
                <a:solidFill>
                  <a:srgbClr val="FFFF99"/>
                </a:solidFill>
                <a:latin typeface="Concourse C4" pitchFamily="2" charset="0"/>
              </a:rPr>
              <a:t> virginia</a:t>
            </a:r>
            <a:endParaRPr lang="en-US" sz="1600" dirty="0">
              <a:solidFill>
                <a:srgbClr val="FFFF99"/>
              </a:solidFill>
              <a:latin typeface="Concourse C4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39054" y="6425511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Concourse C4" pitchFamily="2" charset="0"/>
                <a:ea typeface="+mn-ea"/>
                <a:cs typeface="+mn-cs"/>
              </a:rPr>
              <a:t>Slide </a:t>
            </a:r>
            <a:fld id="{470C2E41-3BA9-4CDF-BC05-C0C5654A49FC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Concourse C4" pitchFamily="2" charset="0"/>
                <a:ea typeface="+mn-ea"/>
                <a:cs typeface="+mn-cs"/>
              </a:rPr>
              <a:pPr marL="0" indent="0" algn="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Concourse C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1018782" rtl="0" eaLnBrk="1" latinLnBrk="0" hangingPunct="1">
        <a:lnSpc>
          <a:spcPct val="75000"/>
        </a:lnSpc>
        <a:spcBef>
          <a:spcPct val="0"/>
        </a:spcBef>
        <a:buNone/>
        <a:defRPr sz="4900" kern="1200">
          <a:solidFill>
            <a:schemeClr val="accent1">
              <a:lumMod val="75000"/>
            </a:schemeClr>
          </a:solidFill>
          <a:latin typeface="Equity Caps" pitchFamily="2" charset="-128"/>
          <a:ea typeface="Equity Caps" pitchFamily="2" charset="-128"/>
          <a:cs typeface="Equity Caps" pitchFamily="2" charset="-128"/>
        </a:defRPr>
      </a:lvl1pPr>
    </p:titleStyle>
    <p:bodyStyle>
      <a:lvl1pPr marL="382044" indent="-382044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1pPr>
      <a:lvl2pPr marL="827760" indent="-318369" algn="l" defTabSz="101878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2pPr>
      <a:lvl3pPr marL="1273477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3pPr>
      <a:lvl4pPr marL="1782869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4pPr>
      <a:lvl5pPr marL="2292259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50000"/>
              <a:lumOff val="50000"/>
            </a:schemeClr>
          </a:solidFill>
          <a:latin typeface="Equity Text" pitchFamily="2" charset="0"/>
          <a:ea typeface="+mn-ea"/>
          <a:cs typeface="+mn-cs"/>
        </a:defRPr>
      </a:lvl5pPr>
      <a:lvl6pPr marL="2801650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41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32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824" indent="-254696" algn="l" defTabSz="1018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91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82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73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64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55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46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36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129" algn="l" defTabSz="10187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613083"/>
            <a:ext cx="10360501" cy="1375633"/>
          </a:xfrm>
        </p:spPr>
        <p:txBody>
          <a:bodyPr/>
          <a:lstStyle/>
          <a:p>
            <a:r>
              <a:rPr lang="en-US" dirty="0" smtClean="0"/>
              <a:t>Data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Carlos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rivero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Chief Data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science brain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Students work on increasingly complex data projects as they mature academically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University faculty collaborate with agency subject matter experts on research proposals to support students and develop algorithms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Innovative businesses “operationalize” algorithms developed by research universities through integration with the stakeholder’s intelligence framework supporting </a:t>
            </a:r>
            <a:r>
              <a:rPr lang="en-US" sz="25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Actionable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Decisions</a:t>
            </a:r>
            <a:endParaRPr lang="en-US" sz="2500" b="1" dirty="0">
              <a:solidFill>
                <a:srgbClr val="7030A0"/>
              </a:solidFill>
              <a:latin typeface="Equity Caps" pitchFamily="2" charset="-128"/>
              <a:ea typeface="Equity Caps" pitchFamily="2" charset="-128"/>
              <a:cs typeface="Equity Caps" pitchFamily="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90" y="1131926"/>
            <a:ext cx="12636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Carlos.Rivero\AppData\Local\Microsoft\Windows\Temporary Internet Files\Content.IE5\34R1ZQI6\MC9004338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37" y="4755282"/>
            <a:ext cx="6985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Carlos.Rivero\AppData\Local\Microsoft\Windows\Temporary Internet Files\Content.IE5\34R1ZQI6\MC90043384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46" y="4799013"/>
            <a:ext cx="8397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Carlos.Rivero\AppData\Local\Microsoft\Windows\Temporary Internet Files\Content.IE5\MSIUDJ98\MC91021634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2" y="4821100"/>
            <a:ext cx="8112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owchart: Magnetic Disk 18"/>
          <p:cNvSpPr/>
          <p:nvPr/>
        </p:nvSpPr>
        <p:spPr>
          <a:xfrm>
            <a:off x="3178808" y="4216179"/>
            <a:ext cx="662218" cy="410660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DEQ</a:t>
            </a:r>
            <a:endParaRPr lang="en-US" sz="1000" dirty="0"/>
          </a:p>
        </p:txBody>
      </p:sp>
      <p:sp>
        <p:nvSpPr>
          <p:cNvPr id="20" name="Flowchart: Magnetic Disk 19"/>
          <p:cNvSpPr/>
          <p:nvPr/>
        </p:nvSpPr>
        <p:spPr>
          <a:xfrm>
            <a:off x="1523316" y="3825137"/>
            <a:ext cx="627458" cy="410662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DBHDS</a:t>
            </a:r>
            <a:endParaRPr lang="en-US" sz="1000" dirty="0"/>
          </a:p>
        </p:txBody>
      </p:sp>
      <p:sp>
        <p:nvSpPr>
          <p:cNvPr id="21" name="Flowchart: Magnetic Disk 20"/>
          <p:cNvSpPr/>
          <p:nvPr/>
        </p:nvSpPr>
        <p:spPr>
          <a:xfrm>
            <a:off x="2309156" y="4344621"/>
            <a:ext cx="664369" cy="410661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DCJS</a:t>
            </a:r>
            <a:endParaRPr lang="en-US" sz="1000" dirty="0"/>
          </a:p>
        </p:txBody>
      </p:sp>
      <p:sp>
        <p:nvSpPr>
          <p:cNvPr id="22" name="Flowchart: Magnetic Disk 21"/>
          <p:cNvSpPr/>
          <p:nvPr/>
        </p:nvSpPr>
        <p:spPr>
          <a:xfrm>
            <a:off x="3029792" y="3178188"/>
            <a:ext cx="664369" cy="410661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DSS</a:t>
            </a:r>
            <a:endParaRPr lang="en-US" sz="1000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3399278" y="3674385"/>
            <a:ext cx="664368" cy="410662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VDH</a:t>
            </a:r>
            <a:endParaRPr lang="en-US" sz="1000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2366350" y="3670378"/>
            <a:ext cx="701341" cy="466562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VDOT</a:t>
            </a:r>
            <a:endParaRPr lang="en-US" sz="1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8" y="74514"/>
            <a:ext cx="13176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2" y="4749720"/>
            <a:ext cx="1331958" cy="14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Image result for ntd annual reporting man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08" y="926008"/>
            <a:ext cx="687255" cy="8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Image result for fta apportion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90" y="249900"/>
            <a:ext cx="780742" cy="10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45" y="974889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Magnetic Disk 35"/>
          <p:cNvSpPr/>
          <p:nvPr/>
        </p:nvSpPr>
        <p:spPr>
          <a:xfrm>
            <a:off x="1719694" y="3195108"/>
            <a:ext cx="662218" cy="410660"/>
          </a:xfrm>
          <a:prstGeom prst="flowChartMagneticDisk">
            <a:avLst/>
          </a:prstGeom>
          <a:gradFill>
            <a:gsLst>
              <a:gs pos="0">
                <a:srgbClr val="1C6FE8"/>
              </a:gs>
              <a:gs pos="80000">
                <a:srgbClr val="5EA0F0"/>
              </a:gs>
              <a:gs pos="100000">
                <a:srgbClr val="A3D8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DMAS</a:t>
            </a:r>
            <a:endParaRPr lang="en-US" sz="1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48" y="232781"/>
            <a:ext cx="11144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5"/>
          <p:cNvSpPr/>
          <p:nvPr/>
        </p:nvSpPr>
        <p:spPr>
          <a:xfrm>
            <a:off x="268773" y="240184"/>
            <a:ext cx="3130505" cy="16763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Data </a:t>
            </a: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</a:b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Interoperability supporting integration </a:t>
            </a:r>
            <a:b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</a:b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and tactical use</a:t>
            </a:r>
            <a:endParaRPr lang="en-US" sz="2400" dirty="0">
              <a:solidFill>
                <a:srgbClr val="7030A0"/>
              </a:solidFill>
              <a:latin typeface="Concourse C4" pitchFamily="2" charset="0"/>
              <a:ea typeface="Equity Caps" pitchFamily="2" charset="-128"/>
              <a:cs typeface="Equity Caps" pitchFamily="2" charset="-128"/>
            </a:endParaRPr>
          </a:p>
        </p:txBody>
      </p:sp>
      <p:sp>
        <p:nvSpPr>
          <p:cNvPr id="32" name="Rounded Rectangle 5"/>
          <p:cNvSpPr/>
          <p:nvPr/>
        </p:nvSpPr>
        <p:spPr>
          <a:xfrm>
            <a:off x="8996297" y="240184"/>
            <a:ext cx="3293927" cy="2013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Research universities and private businesses conduct analytics research and develop algorithms</a:t>
            </a:r>
          </a:p>
        </p:txBody>
      </p:sp>
      <p:sp>
        <p:nvSpPr>
          <p:cNvPr id="39" name="Rounded Rectangle 5"/>
          <p:cNvSpPr/>
          <p:nvPr/>
        </p:nvSpPr>
        <p:spPr>
          <a:xfrm>
            <a:off x="268773" y="5573962"/>
            <a:ext cx="3215258" cy="10816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Agency</a:t>
            </a:r>
            <a:r>
              <a:rPr lang="en-US" sz="2400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Operations</a:t>
            </a:r>
            <a:endParaRPr lang="en-US" sz="2400" dirty="0">
              <a:solidFill>
                <a:srgbClr val="7030A0"/>
              </a:solidFill>
              <a:latin typeface="Concourse C4" pitchFamily="2" charset="0"/>
              <a:ea typeface="Equity Caps" pitchFamily="2" charset="-128"/>
              <a:cs typeface="Equity Caps" pitchFamily="2" charset="-128"/>
            </a:endParaRPr>
          </a:p>
        </p:txBody>
      </p:sp>
      <p:sp>
        <p:nvSpPr>
          <p:cNvPr id="44" name="Rounded Rectangle 5"/>
          <p:cNvSpPr/>
          <p:nvPr/>
        </p:nvSpPr>
        <p:spPr>
          <a:xfrm>
            <a:off x="8996297" y="3352800"/>
            <a:ext cx="3332163" cy="33028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Algorithms are ‘operationalized’ and embedded </a:t>
            </a: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</a:b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into commonwealth intelligence products VIA Tech transfer supporting </a:t>
            </a:r>
            <a:b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</a:br>
            <a:r>
              <a:rPr lang="en-US" sz="2400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strategic, tactical</a:t>
            </a:r>
            <a:r>
              <a:rPr lang="en-US" sz="2400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, operational levels</a:t>
            </a:r>
          </a:p>
        </p:txBody>
      </p:sp>
      <p:sp>
        <p:nvSpPr>
          <p:cNvPr id="45" name="Rounded Rectangle 5"/>
          <p:cNvSpPr/>
          <p:nvPr/>
        </p:nvSpPr>
        <p:spPr>
          <a:xfrm>
            <a:off x="4134824" y="2765511"/>
            <a:ext cx="2797788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Knowledge gaps </a:t>
            </a:r>
            <a:r>
              <a:rPr lang="en-US" sz="2400" i="1" dirty="0" smtClean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identified </a:t>
            </a:r>
            <a:r>
              <a:rPr lang="en-US" sz="2400" i="1" dirty="0">
                <a:solidFill>
                  <a:srgbClr val="7030A0"/>
                </a:solidFill>
                <a:latin typeface="Concourse C4" pitchFamily="2" charset="0"/>
                <a:ea typeface="Equity Caps" pitchFamily="2" charset="-128"/>
                <a:cs typeface="Equity Caps" pitchFamily="2" charset="-128"/>
              </a:rPr>
              <a:t>and mitigated supporting Continuous Improvement</a:t>
            </a:r>
          </a:p>
        </p:txBody>
      </p:sp>
      <p:sp>
        <p:nvSpPr>
          <p:cNvPr id="29" name="Circular Arrow 28"/>
          <p:cNvSpPr/>
          <p:nvPr/>
        </p:nvSpPr>
        <p:spPr>
          <a:xfrm rot="15595800">
            <a:off x="2863642" y="1099647"/>
            <a:ext cx="5372737" cy="5372737"/>
          </a:xfrm>
          <a:prstGeom prst="circularArrow">
            <a:avLst>
              <a:gd name="adj1" fmla="val 4668"/>
              <a:gd name="adj2" fmla="val 272909"/>
              <a:gd name="adj3" fmla="val 12756940"/>
              <a:gd name="adj4" fmla="val 18081959"/>
              <a:gd name="adj5" fmla="val 4847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51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08" y="3962400"/>
            <a:ext cx="1163204" cy="8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06" y="671316"/>
            <a:ext cx="79570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8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goals/actions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Stakeholder Identification and Engagement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Governance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Internal (Commonwealth Agencies, Commissions, Boards, and Localities)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External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(State CDOs)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and Technology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Inventory, Data Dictionary and Catalog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Pilot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Projects (Opioid Substance Abuse, Roadway Safety)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Data Sharing Platform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 governance?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To ensure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are sound, </a:t>
            </a:r>
            <a:r>
              <a:rPr lang="en-US" sz="3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secure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,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and accessible to qualified users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To improve </a:t>
            </a:r>
            <a:r>
              <a:rPr lang="en-US" sz="3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productivity</a:t>
            </a:r>
            <a:r>
              <a:rPr lang="en-US" sz="3000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and efficiency </a:t>
            </a:r>
          </a:p>
          <a:p>
            <a:pPr>
              <a:spcAft>
                <a:spcPts val="1800"/>
              </a:spcAft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increase the </a:t>
            </a:r>
            <a:r>
              <a:rPr lang="en-US" sz="3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value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the commonwealth’s data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assets by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guiding and enabling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its evolution from information to intelligence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promote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data discovery, exploration, integration, and sharing through the implementation of 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enterprise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value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 data value chain describes the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evolution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of data from information to intelligence within an organization.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It encapsulates the various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forms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can take as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organizational units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transform it to fit their needs.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 such, its inherent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value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increases the more it is used. 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feedback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loop is created when changes to data collection programs are implemented due to the identification of knowledge gaps.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Thus, supporting a virtuous cycle of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continuous improvement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and increasing the value of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organization’s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assets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4748893" y="1260239"/>
            <a:ext cx="4937380" cy="4302361"/>
          </a:xfrm>
          <a:prstGeom prst="downArrow">
            <a:avLst>
              <a:gd name="adj1" fmla="val 50000"/>
              <a:gd name="adj2" fmla="val 42931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  <a:alpha val="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81580" y="3996948"/>
            <a:ext cx="4489113" cy="605935"/>
          </a:xfrm>
          <a:prstGeom prst="roundRect">
            <a:avLst/>
          </a:prstGeom>
          <a:solidFill>
            <a:srgbClr val="185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3200" b="1" dirty="0">
                <a:latin typeface="Concourse C4" pitchFamily="2" charset="0"/>
              </a:rPr>
              <a:t>INTELLIGENCE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81580" y="2853948"/>
            <a:ext cx="4489113" cy="605935"/>
          </a:xfrm>
          <a:prstGeom prst="roundRect">
            <a:avLst/>
          </a:prstGeom>
          <a:solidFill>
            <a:srgbClr val="1C6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3200" b="1" dirty="0">
                <a:latin typeface="Concourse C4" pitchFamily="2" charset="0"/>
              </a:rPr>
              <a:t>KNOWLEDGE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981580" y="1787148"/>
            <a:ext cx="4489113" cy="605935"/>
          </a:xfrm>
          <a:prstGeom prst="roundRect">
            <a:avLst/>
          </a:prstGeom>
          <a:solidFill>
            <a:srgbClr val="5EA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3200" b="1" dirty="0">
                <a:latin typeface="Concourse C4" pitchFamily="2" charset="0"/>
              </a:rPr>
              <a:t>INFORMATION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81580" y="720348"/>
            <a:ext cx="4489113" cy="605935"/>
          </a:xfrm>
          <a:prstGeom prst="roundRect">
            <a:avLst/>
          </a:prstGeom>
          <a:solidFill>
            <a:srgbClr val="A3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3200" b="1" dirty="0">
                <a:latin typeface="Concourse C4" pitchFamily="2" charset="0"/>
              </a:rPr>
              <a:t>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957" y="1736172"/>
            <a:ext cx="29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interpret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412" y="2802972"/>
            <a:ext cx="396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assimilate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282" y="3945972"/>
            <a:ext cx="335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integrate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3957" y="669372"/>
            <a:ext cx="29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collect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3212" y="5486400"/>
            <a:ext cx="620273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70C0"/>
                </a:solidFill>
                <a:latin typeface="Equity Text" pitchFamily="2" charset="0"/>
                <a:cs typeface="Aharoni" panose="02010803020104030203" pitchFamily="2" charset="-79"/>
              </a:rPr>
              <a:t>Actionable Decisions</a:t>
            </a:r>
          </a:p>
        </p:txBody>
      </p:sp>
    </p:spTree>
    <p:extLst>
      <p:ext uri="{BB962C8B-B14F-4D97-AF65-F5344CB8AC3E}">
        <p14:creationId xmlns:p14="http://schemas.microsoft.com/office/powerpoint/2010/main" val="2985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data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Guides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the development of enterprise standards, policies, and best practices to ensure the organization’s data holdings 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increase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value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over time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Liaise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between Mission and Technology Programs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Leads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enterprise data governance across the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Commonwealth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promotes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secure data sharing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2555" y="477431"/>
            <a:ext cx="8266006" cy="5846223"/>
            <a:chOff x="1862555" y="477431"/>
            <a:chExt cx="8266006" cy="5846223"/>
          </a:xfrm>
        </p:grpSpPr>
        <p:sp>
          <p:nvSpPr>
            <p:cNvPr id="6" name="Freeform 5"/>
            <p:cNvSpPr/>
            <p:nvPr/>
          </p:nvSpPr>
          <p:spPr>
            <a:xfrm>
              <a:off x="4170189" y="643612"/>
              <a:ext cx="3643407" cy="1821703"/>
            </a:xfrm>
            <a:custGeom>
              <a:avLst/>
              <a:gdLst>
                <a:gd name="connsiteX0" fmla="*/ 0 w 3643407"/>
                <a:gd name="connsiteY0" fmla="*/ 303623 h 1821703"/>
                <a:gd name="connsiteX1" fmla="*/ 303623 w 3643407"/>
                <a:gd name="connsiteY1" fmla="*/ 0 h 1821703"/>
                <a:gd name="connsiteX2" fmla="*/ 3339784 w 3643407"/>
                <a:gd name="connsiteY2" fmla="*/ 0 h 1821703"/>
                <a:gd name="connsiteX3" fmla="*/ 3643407 w 3643407"/>
                <a:gd name="connsiteY3" fmla="*/ 303623 h 1821703"/>
                <a:gd name="connsiteX4" fmla="*/ 3643407 w 3643407"/>
                <a:gd name="connsiteY4" fmla="*/ 1518080 h 1821703"/>
                <a:gd name="connsiteX5" fmla="*/ 3339784 w 3643407"/>
                <a:gd name="connsiteY5" fmla="*/ 1821703 h 1821703"/>
                <a:gd name="connsiteX6" fmla="*/ 303623 w 3643407"/>
                <a:gd name="connsiteY6" fmla="*/ 1821703 h 1821703"/>
                <a:gd name="connsiteX7" fmla="*/ 0 w 3643407"/>
                <a:gd name="connsiteY7" fmla="*/ 1518080 h 1821703"/>
                <a:gd name="connsiteX8" fmla="*/ 0 w 3643407"/>
                <a:gd name="connsiteY8" fmla="*/ 303623 h 182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07" h="1821703">
                  <a:moveTo>
                    <a:pt x="0" y="303623"/>
                  </a:moveTo>
                  <a:cubicBezTo>
                    <a:pt x="0" y="135937"/>
                    <a:pt x="135937" y="0"/>
                    <a:pt x="303623" y="0"/>
                  </a:cubicBezTo>
                  <a:lnTo>
                    <a:pt x="3339784" y="0"/>
                  </a:lnTo>
                  <a:cubicBezTo>
                    <a:pt x="3507470" y="0"/>
                    <a:pt x="3643407" y="135937"/>
                    <a:pt x="3643407" y="303623"/>
                  </a:cubicBezTo>
                  <a:lnTo>
                    <a:pt x="3643407" y="1518080"/>
                  </a:lnTo>
                  <a:cubicBezTo>
                    <a:pt x="3643407" y="1685766"/>
                    <a:pt x="3507470" y="1821703"/>
                    <a:pt x="3339784" y="1821703"/>
                  </a:cubicBezTo>
                  <a:lnTo>
                    <a:pt x="303623" y="1821703"/>
                  </a:lnTo>
                  <a:cubicBezTo>
                    <a:pt x="135937" y="1821703"/>
                    <a:pt x="0" y="1685766"/>
                    <a:pt x="0" y="1518080"/>
                  </a:cubicBezTo>
                  <a:lnTo>
                    <a:pt x="0" y="3036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608" tIns="195608" rIns="195608" bIns="19560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course C4" pitchFamily="2" charset="0"/>
                  <a:cs typeface="Calibri"/>
                </a:rPr>
                <a:t>Management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485154" y="2572782"/>
              <a:ext cx="3643407" cy="1821703"/>
            </a:xfrm>
            <a:custGeom>
              <a:avLst/>
              <a:gdLst>
                <a:gd name="connsiteX0" fmla="*/ 0 w 3643407"/>
                <a:gd name="connsiteY0" fmla="*/ 303623 h 1821703"/>
                <a:gd name="connsiteX1" fmla="*/ 303623 w 3643407"/>
                <a:gd name="connsiteY1" fmla="*/ 0 h 1821703"/>
                <a:gd name="connsiteX2" fmla="*/ 3339784 w 3643407"/>
                <a:gd name="connsiteY2" fmla="*/ 0 h 1821703"/>
                <a:gd name="connsiteX3" fmla="*/ 3643407 w 3643407"/>
                <a:gd name="connsiteY3" fmla="*/ 303623 h 1821703"/>
                <a:gd name="connsiteX4" fmla="*/ 3643407 w 3643407"/>
                <a:gd name="connsiteY4" fmla="*/ 1518080 h 1821703"/>
                <a:gd name="connsiteX5" fmla="*/ 3339784 w 3643407"/>
                <a:gd name="connsiteY5" fmla="*/ 1821703 h 1821703"/>
                <a:gd name="connsiteX6" fmla="*/ 303623 w 3643407"/>
                <a:gd name="connsiteY6" fmla="*/ 1821703 h 1821703"/>
                <a:gd name="connsiteX7" fmla="*/ 0 w 3643407"/>
                <a:gd name="connsiteY7" fmla="*/ 1518080 h 1821703"/>
                <a:gd name="connsiteX8" fmla="*/ 0 w 3643407"/>
                <a:gd name="connsiteY8" fmla="*/ 303623 h 182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07" h="1821703">
                  <a:moveTo>
                    <a:pt x="0" y="303623"/>
                  </a:moveTo>
                  <a:cubicBezTo>
                    <a:pt x="0" y="135937"/>
                    <a:pt x="135937" y="0"/>
                    <a:pt x="303623" y="0"/>
                  </a:cubicBezTo>
                  <a:lnTo>
                    <a:pt x="3339784" y="0"/>
                  </a:lnTo>
                  <a:cubicBezTo>
                    <a:pt x="3507470" y="0"/>
                    <a:pt x="3643407" y="135937"/>
                    <a:pt x="3643407" y="303623"/>
                  </a:cubicBezTo>
                  <a:lnTo>
                    <a:pt x="3643407" y="1518080"/>
                  </a:lnTo>
                  <a:cubicBezTo>
                    <a:pt x="3643407" y="1685766"/>
                    <a:pt x="3507470" y="1821703"/>
                    <a:pt x="3339784" y="1821703"/>
                  </a:cubicBezTo>
                  <a:lnTo>
                    <a:pt x="303623" y="1821703"/>
                  </a:lnTo>
                  <a:cubicBezTo>
                    <a:pt x="135937" y="1821703"/>
                    <a:pt x="0" y="1685766"/>
                    <a:pt x="0" y="1518080"/>
                  </a:cubicBezTo>
                  <a:lnTo>
                    <a:pt x="0" y="3036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608" tIns="195608" rIns="195608" bIns="19560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course C4" pitchFamily="2" charset="0"/>
                  <a:cs typeface="Calibri"/>
                </a:rPr>
                <a:t>Intelligence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170189" y="4501951"/>
              <a:ext cx="3643407" cy="1821703"/>
            </a:xfrm>
            <a:custGeom>
              <a:avLst/>
              <a:gdLst>
                <a:gd name="connsiteX0" fmla="*/ 0 w 3643407"/>
                <a:gd name="connsiteY0" fmla="*/ 303623 h 1821703"/>
                <a:gd name="connsiteX1" fmla="*/ 303623 w 3643407"/>
                <a:gd name="connsiteY1" fmla="*/ 0 h 1821703"/>
                <a:gd name="connsiteX2" fmla="*/ 3339784 w 3643407"/>
                <a:gd name="connsiteY2" fmla="*/ 0 h 1821703"/>
                <a:gd name="connsiteX3" fmla="*/ 3643407 w 3643407"/>
                <a:gd name="connsiteY3" fmla="*/ 303623 h 1821703"/>
                <a:gd name="connsiteX4" fmla="*/ 3643407 w 3643407"/>
                <a:gd name="connsiteY4" fmla="*/ 1518080 h 1821703"/>
                <a:gd name="connsiteX5" fmla="*/ 3339784 w 3643407"/>
                <a:gd name="connsiteY5" fmla="*/ 1821703 h 1821703"/>
                <a:gd name="connsiteX6" fmla="*/ 303623 w 3643407"/>
                <a:gd name="connsiteY6" fmla="*/ 1821703 h 1821703"/>
                <a:gd name="connsiteX7" fmla="*/ 0 w 3643407"/>
                <a:gd name="connsiteY7" fmla="*/ 1518080 h 1821703"/>
                <a:gd name="connsiteX8" fmla="*/ 0 w 3643407"/>
                <a:gd name="connsiteY8" fmla="*/ 303623 h 182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07" h="1821703">
                  <a:moveTo>
                    <a:pt x="0" y="303623"/>
                  </a:moveTo>
                  <a:cubicBezTo>
                    <a:pt x="0" y="135937"/>
                    <a:pt x="135937" y="0"/>
                    <a:pt x="303623" y="0"/>
                  </a:cubicBezTo>
                  <a:lnTo>
                    <a:pt x="3339784" y="0"/>
                  </a:lnTo>
                  <a:cubicBezTo>
                    <a:pt x="3507470" y="0"/>
                    <a:pt x="3643407" y="135937"/>
                    <a:pt x="3643407" y="303623"/>
                  </a:cubicBezTo>
                  <a:lnTo>
                    <a:pt x="3643407" y="1518080"/>
                  </a:lnTo>
                  <a:cubicBezTo>
                    <a:pt x="3643407" y="1685766"/>
                    <a:pt x="3507470" y="1821703"/>
                    <a:pt x="3339784" y="1821703"/>
                  </a:cubicBezTo>
                  <a:lnTo>
                    <a:pt x="303623" y="1821703"/>
                  </a:lnTo>
                  <a:cubicBezTo>
                    <a:pt x="135937" y="1821703"/>
                    <a:pt x="0" y="1685766"/>
                    <a:pt x="0" y="1518080"/>
                  </a:cubicBezTo>
                  <a:lnTo>
                    <a:pt x="0" y="3036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608" tIns="195608" rIns="195608" bIns="19560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course C4" pitchFamily="2" charset="0"/>
                  <a:cs typeface="Calibri"/>
                </a:rPr>
                <a:t>Governance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62555" y="2572782"/>
              <a:ext cx="3643407" cy="1821703"/>
            </a:xfrm>
            <a:custGeom>
              <a:avLst/>
              <a:gdLst>
                <a:gd name="connsiteX0" fmla="*/ 0 w 3643407"/>
                <a:gd name="connsiteY0" fmla="*/ 303623 h 1821703"/>
                <a:gd name="connsiteX1" fmla="*/ 303623 w 3643407"/>
                <a:gd name="connsiteY1" fmla="*/ 0 h 1821703"/>
                <a:gd name="connsiteX2" fmla="*/ 3339784 w 3643407"/>
                <a:gd name="connsiteY2" fmla="*/ 0 h 1821703"/>
                <a:gd name="connsiteX3" fmla="*/ 3643407 w 3643407"/>
                <a:gd name="connsiteY3" fmla="*/ 303623 h 1821703"/>
                <a:gd name="connsiteX4" fmla="*/ 3643407 w 3643407"/>
                <a:gd name="connsiteY4" fmla="*/ 1518080 h 1821703"/>
                <a:gd name="connsiteX5" fmla="*/ 3339784 w 3643407"/>
                <a:gd name="connsiteY5" fmla="*/ 1821703 h 1821703"/>
                <a:gd name="connsiteX6" fmla="*/ 303623 w 3643407"/>
                <a:gd name="connsiteY6" fmla="*/ 1821703 h 1821703"/>
                <a:gd name="connsiteX7" fmla="*/ 0 w 3643407"/>
                <a:gd name="connsiteY7" fmla="*/ 1518080 h 1821703"/>
                <a:gd name="connsiteX8" fmla="*/ 0 w 3643407"/>
                <a:gd name="connsiteY8" fmla="*/ 303623 h 182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07" h="1821703">
                  <a:moveTo>
                    <a:pt x="0" y="303623"/>
                  </a:moveTo>
                  <a:cubicBezTo>
                    <a:pt x="0" y="135937"/>
                    <a:pt x="135937" y="0"/>
                    <a:pt x="303623" y="0"/>
                  </a:cubicBezTo>
                  <a:lnTo>
                    <a:pt x="3339784" y="0"/>
                  </a:lnTo>
                  <a:cubicBezTo>
                    <a:pt x="3507470" y="0"/>
                    <a:pt x="3643407" y="135937"/>
                    <a:pt x="3643407" y="303623"/>
                  </a:cubicBezTo>
                  <a:lnTo>
                    <a:pt x="3643407" y="1518080"/>
                  </a:lnTo>
                  <a:cubicBezTo>
                    <a:pt x="3643407" y="1685766"/>
                    <a:pt x="3507470" y="1821703"/>
                    <a:pt x="3339784" y="1821703"/>
                  </a:cubicBezTo>
                  <a:lnTo>
                    <a:pt x="303623" y="1821703"/>
                  </a:lnTo>
                  <a:cubicBezTo>
                    <a:pt x="135937" y="1821703"/>
                    <a:pt x="0" y="1685766"/>
                    <a:pt x="0" y="1518080"/>
                  </a:cubicBezTo>
                  <a:lnTo>
                    <a:pt x="0" y="3036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608" tIns="195608" rIns="195608" bIns="19560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course C4" pitchFamily="2" charset="0"/>
                  <a:cs typeface="Calibri"/>
                </a:rPr>
                <a:t>Architecture</a:t>
              </a:r>
            </a:p>
          </p:txBody>
        </p:sp>
        <p:sp>
          <p:nvSpPr>
            <p:cNvPr id="5" name="Circular Arrow 4"/>
            <p:cNvSpPr/>
            <p:nvPr/>
          </p:nvSpPr>
          <p:spPr>
            <a:xfrm>
              <a:off x="3305524" y="477431"/>
              <a:ext cx="5372737" cy="5372737"/>
            </a:xfrm>
            <a:prstGeom prst="circularArrow">
              <a:avLst>
                <a:gd name="adj1" fmla="val 4668"/>
                <a:gd name="adj2" fmla="val 272909"/>
                <a:gd name="adj3" fmla="val 12756940"/>
                <a:gd name="adj4" fmla="val 18081959"/>
                <a:gd name="adj5" fmla="val 4847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 val="51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Oval 13"/>
          <p:cNvSpPr/>
          <p:nvPr/>
        </p:nvSpPr>
        <p:spPr>
          <a:xfrm>
            <a:off x="5191754" y="2245989"/>
            <a:ext cx="1675673" cy="245915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800" dirty="0">
                <a:latin typeface="Concourse C4" pitchFamily="2" charset="0"/>
              </a:rPr>
              <a:t>Principles</a:t>
            </a:r>
            <a:endParaRPr lang="en-US" sz="1200" dirty="0">
              <a:latin typeface="Concourse C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05CCA-F065-451B-818D-35EEE89E8CD0}"/>
              </a:ext>
            </a:extLst>
          </p:cNvPr>
          <p:cNvSpPr txBox="1"/>
          <p:nvPr/>
        </p:nvSpPr>
        <p:spPr>
          <a:xfrm>
            <a:off x="1168522" y="4705146"/>
            <a:ext cx="330119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1F497D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DRIVES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37EB2-9C69-4716-969D-97A675C4289B}"/>
              </a:ext>
            </a:extLst>
          </p:cNvPr>
          <p:cNvSpPr txBox="1"/>
          <p:nvPr/>
        </p:nvSpPr>
        <p:spPr>
          <a:xfrm>
            <a:off x="1168520" y="1331279"/>
            <a:ext cx="330119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1F497D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GUIDES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34C0C-3652-4AED-9C5A-157277109CF2}"/>
              </a:ext>
            </a:extLst>
          </p:cNvPr>
          <p:cNvSpPr txBox="1"/>
          <p:nvPr/>
        </p:nvSpPr>
        <p:spPr>
          <a:xfrm>
            <a:off x="7483700" y="1331278"/>
            <a:ext cx="330119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1F497D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SUPPORTS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9CB51-B7AB-4B29-9C27-D39E7B9F0658}"/>
              </a:ext>
            </a:extLst>
          </p:cNvPr>
          <p:cNvSpPr txBox="1"/>
          <p:nvPr/>
        </p:nvSpPr>
        <p:spPr>
          <a:xfrm>
            <a:off x="7345285" y="4705140"/>
            <a:ext cx="330119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1F497D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INFORMS</a:t>
            </a:r>
          </a:p>
        </p:txBody>
      </p:sp>
    </p:spTree>
    <p:extLst>
      <p:ext uri="{BB962C8B-B14F-4D97-AF65-F5344CB8AC3E}">
        <p14:creationId xmlns:p14="http://schemas.microsoft.com/office/powerpoint/2010/main" val="39617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255837"/>
            <a:ext cx="10969943" cy="3992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Used to support </a:t>
            </a:r>
            <a:r>
              <a:rPr lang="en-US" sz="34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mission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goals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Interpreted, analyzed, and assimilated to support </a:t>
            </a:r>
            <a:r>
              <a:rPr lang="en-US" sz="34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actionable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decisions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Standardized to promote </a:t>
            </a:r>
            <a:r>
              <a:rPr lang="en-US" sz="34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interoperability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and integration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Managed to maintain quality, </a:t>
            </a:r>
            <a:r>
              <a:rPr lang="en-US" sz="34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integrity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, and reliability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Accessible with appropriate </a:t>
            </a:r>
            <a:r>
              <a:rPr lang="en-US" sz="34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security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controls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Disseminated to promote </a:t>
            </a:r>
            <a:r>
              <a:rPr lang="en-US" sz="34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reuse</a:t>
            </a:r>
          </a:p>
        </p:txBody>
      </p:sp>
    </p:spTree>
    <p:extLst>
      <p:ext uri="{BB962C8B-B14F-4D97-AF65-F5344CB8AC3E}">
        <p14:creationId xmlns:p14="http://schemas.microsoft.com/office/powerpoint/2010/main" val="23504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Establish </a:t>
            </a:r>
            <a:r>
              <a:rPr lang="en-US" sz="2800" b="1" dirty="0" smtClean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awareness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Facilitate </a:t>
            </a:r>
            <a:r>
              <a:rPr lang="en-US" sz="2800" b="1" dirty="0" smtClean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engagement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Provide </a:t>
            </a:r>
            <a:r>
              <a:rPr lang="en-US" sz="2800" b="1" dirty="0" smtClean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inspiration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Promote </a:t>
            </a:r>
            <a:r>
              <a:rPr lang="en-US" sz="28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e</a:t>
            </a:r>
            <a:r>
              <a:rPr lang="en-US" sz="2800" b="1" dirty="0" smtClean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mpowerment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Rural </a:t>
            </a:r>
            <a:r>
              <a:rPr lang="en-US" sz="4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Apprenticeship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Program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Data Documentation and Visualization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Data Quality Assessments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Commonwealth Data </a:t>
            </a:r>
            <a:r>
              <a:rPr lang="en-US" sz="4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Internship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Program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Exploratory Data Analysis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Data Modeling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Commonwealth Analytics </a:t>
            </a:r>
            <a:r>
              <a:rPr lang="en-US" sz="4000" b="1" dirty="0">
                <a:solidFill>
                  <a:srgbClr val="7030A0"/>
                </a:solidFill>
                <a:latin typeface="Equity Caps" pitchFamily="2" charset="-128"/>
                <a:ea typeface="Equity Caps" pitchFamily="2" charset="-128"/>
                <a:cs typeface="Equity Caps" pitchFamily="2" charset="-128"/>
              </a:rPr>
              <a:t>Fellowship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Data Analytics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Predictive Modeling</a:t>
            </a:r>
          </a:p>
          <a:p>
            <a:pPr lvl="1">
              <a:spcAft>
                <a:spcPts val="12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Machine Learning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noFill/>
        </a:ln>
      </a:spPr>
      <a:bodyPr vert="horz" lIns="101878" tIns="50939" rIns="101878" bIns="50939" rtlCol="0">
        <a:noAutofit/>
      </a:bodyPr>
      <a:lstStyle>
        <a:defPPr marL="0" marR="0" indent="0" algn="l" defTabSz="1018782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>
            <a:tab pos="5033963" algn="r"/>
            <a:tab pos="5145088" algn="l"/>
          </a:tabLst>
          <a:defRPr sz="1800" dirty="0" smtClean="0">
            <a:solidFill>
              <a:schemeClr val="bg2">
                <a:lumMod val="50000"/>
              </a:schemeClr>
            </a:solidFill>
            <a:latin typeface="Concourse C4" pitchFamily="2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C02A96CB98D468BD53CFC19330751" ma:contentTypeVersion="4" ma:contentTypeDescription="Create a new document." ma:contentTypeScope="" ma:versionID="27c2f323b054ea25babf7bd05a4b8912">
  <xsd:schema xmlns:xsd="http://www.w3.org/2001/XMLSchema" xmlns:xs="http://www.w3.org/2001/XMLSchema" xmlns:p="http://schemas.microsoft.com/office/2006/metadata/properties" xmlns:ns2="4b4ae85a-9597-4fef-800a-32fbbedf5e04" xmlns:ns3="0f7fa709-4cb7-4305-ab53-34094ed41646" targetNamespace="http://schemas.microsoft.com/office/2006/metadata/properties" ma:root="true" ma:fieldsID="40c09096d98257d2c0e8b8fd6e24c072" ns2:_="" ns3:_="">
    <xsd:import namespace="4b4ae85a-9597-4fef-800a-32fbbedf5e04"/>
    <xsd:import namespace="0f7fa709-4cb7-4305-ab53-34094ed41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e85a-9597-4fef-800a-32fbbedf5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fa709-4cb7-4305-ab53-34094ed416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CF2AB-0E3C-4834-A61E-67E7B061E4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FCC310-AAAC-484E-99A0-9DD956295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e85a-9597-4fef-800a-32fbbedf5e04"/>
    <ds:schemaRef ds:uri="0f7fa709-4cb7-4305-ab53-34094ed41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6F1EDE-4F7F-43E1-B035-53DEB970E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385</Words>
  <Application>Microsoft Office PowerPoint</Application>
  <PresentationFormat>Custom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Aharoni</vt:lpstr>
      <vt:lpstr>Equity Caps</vt:lpstr>
      <vt:lpstr>Equity Text</vt:lpstr>
      <vt:lpstr>Concourse C4</vt:lpstr>
      <vt:lpstr>Calibri</vt:lpstr>
      <vt:lpstr>Office Theme</vt:lpstr>
      <vt:lpstr>Data Governance</vt:lpstr>
      <vt:lpstr>Why Data governance?</vt:lpstr>
      <vt:lpstr>Data value chain</vt:lpstr>
      <vt:lpstr>PowerPoint Presentation</vt:lpstr>
      <vt:lpstr>Chief data officer</vt:lpstr>
      <vt:lpstr>PowerPoint Presentation</vt:lpstr>
      <vt:lpstr>principles</vt:lpstr>
      <vt:lpstr>DATA culture</vt:lpstr>
      <vt:lpstr>Student engagement</vt:lpstr>
      <vt:lpstr>Data science brain trust</vt:lpstr>
      <vt:lpstr>PowerPoint Presentation</vt:lpstr>
      <vt:lpstr>Immediate goals/actions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Puritz, Aaron (VITA)</dc:creator>
  <cp:lastModifiedBy>Rivero, Carlos (GOV)</cp:lastModifiedBy>
  <cp:revision>94</cp:revision>
  <cp:lastPrinted>2018-08-20T15:16:32Z</cp:lastPrinted>
  <dcterms:created xsi:type="dcterms:W3CDTF">2018-08-08T19:24:23Z</dcterms:created>
  <dcterms:modified xsi:type="dcterms:W3CDTF">2019-01-31T16:18:58Z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0x010100FAEC02A96CB98D468BD53CFC19330751</vt:lpwstr>
  </property>
</Properties>
</file>