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charts/chart3.xml" ContentType="application/vnd.openxmlformats-officedocument.drawingml.chart+xml"/>
  <Override PartName="/ppt/notesSlides/notesSlide6.xml" ContentType="application/vnd.openxmlformats-officedocument.presentationml.notesSlide+xml"/>
  <Override PartName="/ppt/charts/chart4.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5.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383" r:id="rId2"/>
    <p:sldId id="543" r:id="rId3"/>
    <p:sldId id="490" r:id="rId4"/>
    <p:sldId id="562" r:id="rId5"/>
    <p:sldId id="563" r:id="rId6"/>
    <p:sldId id="570" r:id="rId7"/>
    <p:sldId id="568" r:id="rId8"/>
    <p:sldId id="532" r:id="rId9"/>
    <p:sldId id="551" r:id="rId10"/>
    <p:sldId id="552" r:id="rId11"/>
    <p:sldId id="553" r:id="rId12"/>
    <p:sldId id="554" r:id="rId13"/>
    <p:sldId id="561" r:id="rId14"/>
    <p:sldId id="544" r:id="rId15"/>
    <p:sldId id="545" r:id="rId16"/>
    <p:sldId id="546" r:id="rId17"/>
    <p:sldId id="547" r:id="rId18"/>
    <p:sldId id="550" r:id="rId19"/>
    <p:sldId id="567" r:id="rId20"/>
    <p:sldId id="569" r:id="rId21"/>
    <p:sldId id="524" r:id="rId22"/>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9" userDrawn="1">
          <p15:clr>
            <a:srgbClr val="A4A3A4"/>
          </p15:clr>
        </p15:guide>
        <p15:guide id="2" pos="216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anna Parker" initials="dlp" lastIdx="2" clrIdx="0"/>
  <p:cmAuthor id="1" name="Dawn M. Adams" initials="DMA" lastIdx="7" clrIdx="1"/>
  <p:cmAuthor id="2" name="Lowrie, Emily (DBHDS)" initials="LE("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7A864"/>
    <a:srgbClr val="8EA5B3"/>
    <a:srgbClr val="0D7D12"/>
    <a:srgbClr val="6268A6"/>
    <a:srgbClr val="008675"/>
    <a:srgbClr val="339966"/>
    <a:srgbClr val="5E8CAD"/>
    <a:srgbClr val="5CB37C"/>
    <a:srgbClr val="B4E6CD"/>
    <a:srgbClr val="48C8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7718" autoAdjust="0"/>
    <p:restoredTop sz="80492" autoAdjust="0"/>
  </p:normalViewPr>
  <p:slideViewPr>
    <p:cSldViewPr>
      <p:cViewPr varScale="1">
        <p:scale>
          <a:sx n="70" d="100"/>
          <a:sy n="70" d="100"/>
        </p:scale>
        <p:origin x="1253" y="62"/>
      </p:cViewPr>
      <p:guideLst>
        <p:guide orient="horz" pos="2160"/>
        <p:guide pos="2880"/>
      </p:guideLst>
    </p:cSldViewPr>
  </p:slideViewPr>
  <p:outlineViewPr>
    <p:cViewPr>
      <p:scale>
        <a:sx n="33" d="100"/>
        <a:sy n="33" d="100"/>
      </p:scale>
      <p:origin x="48" y="0"/>
    </p:cViewPr>
  </p:outlineViewPr>
  <p:notesTextViewPr>
    <p:cViewPr>
      <p:scale>
        <a:sx n="125" d="100"/>
        <a:sy n="125" d="100"/>
      </p:scale>
      <p:origin x="0" y="0"/>
    </p:cViewPr>
  </p:notesTextViewPr>
  <p:sorterViewPr>
    <p:cViewPr varScale="1">
      <p:scale>
        <a:sx n="1" d="1"/>
        <a:sy n="1" d="1"/>
      </p:scale>
      <p:origin x="0" y="0"/>
    </p:cViewPr>
  </p:sorterViewPr>
  <p:notesViewPr>
    <p:cSldViewPr>
      <p:cViewPr varScale="1">
        <p:scale>
          <a:sx n="58" d="100"/>
          <a:sy n="58" d="100"/>
        </p:scale>
        <p:origin x="-1661" y="-72"/>
      </p:cViewPr>
      <p:guideLst>
        <p:guide orient="horz" pos="2929"/>
        <p:guide pos="216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oleObject" Target="../embeddings/oleObject1.bin"/></Relationships>
</file>

<file path=ppt/charts/_rels/chart4.xml.rels><?xml version="1.0" encoding="UTF-8" standalone="yes"?>
<Relationships xmlns="http://schemas.openxmlformats.org/package/2006/relationships"><Relationship Id="rId1" Type="http://schemas.openxmlformats.org/officeDocument/2006/relationships/oleObject" Target="../embeddings/oleObject2.bin"/></Relationships>
</file>

<file path=ppt/charts/_rels/chart5.xml.rels><?xml version="1.0" encoding="UTF-8" standalone="yes"?>
<Relationships xmlns="http://schemas.openxmlformats.org/package/2006/relationships"><Relationship Id="rId1" Type="http://schemas.openxmlformats.org/officeDocument/2006/relationships/oleObject" Target="file:///C:\Users\Kate.Neuhausen@dmas.virginia.gov\AppData\Local\Microsoft\Windows\Temporary%20Internet%20Files\Content.Outlook\122WF1HF\BH%20Services%20Over%20Time_07-19-2017%20(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invertIfNegative val="0"/>
          <c:dPt>
            <c:idx val="6"/>
            <c:invertIfNegative val="0"/>
            <c:bubble3D val="0"/>
            <c:spPr>
              <a:solidFill>
                <a:srgbClr val="C00000"/>
              </a:solidFill>
            </c:spPr>
            <c:extLst>
              <c:ext xmlns:c16="http://schemas.microsoft.com/office/drawing/2014/chart" uri="{C3380CC4-5D6E-409C-BE32-E72D297353CC}">
                <c16:uniqueId val="{00000001-ADC2-42E4-98A7-3F721CBB8807}"/>
              </c:ext>
            </c:extLst>
          </c:dPt>
          <c:dPt>
            <c:idx val="7"/>
            <c:invertIfNegative val="0"/>
            <c:bubble3D val="0"/>
            <c:spPr>
              <a:solidFill>
                <a:srgbClr val="C00000"/>
              </a:solidFill>
            </c:spPr>
            <c:extLst>
              <c:ext xmlns:c16="http://schemas.microsoft.com/office/drawing/2014/chart" uri="{C3380CC4-5D6E-409C-BE32-E72D297353CC}">
                <c16:uniqueId val="{00000002-ADC2-42E4-98A7-3F721CBB8807}"/>
              </c:ext>
            </c:extLst>
          </c:dPt>
          <c:trendline>
            <c:spPr>
              <a:ln w="12700">
                <a:solidFill>
                  <a:schemeClr val="tx2"/>
                </a:solidFill>
                <a:prstDash val="sysDash"/>
              </a:ln>
            </c:spPr>
            <c:trendlineType val="linear"/>
            <c:dispRSqr val="0"/>
            <c:dispEq val="0"/>
          </c:trendline>
          <c:cat>
            <c:strRef>
              <c:f>Sheet1!$A$2:$A$9</c:f>
              <c:strCache>
                <c:ptCount val="8"/>
                <c:pt idx="0">
                  <c:v>FY13</c:v>
                </c:pt>
                <c:pt idx="1">
                  <c:v>FY14</c:v>
                </c:pt>
                <c:pt idx="2">
                  <c:v>FY15</c:v>
                </c:pt>
                <c:pt idx="3">
                  <c:v>FY16</c:v>
                </c:pt>
                <c:pt idx="4">
                  <c:v>FY17</c:v>
                </c:pt>
                <c:pt idx="5">
                  <c:v>FY18</c:v>
                </c:pt>
                <c:pt idx="6">
                  <c:v>FY19</c:v>
                </c:pt>
                <c:pt idx="7">
                  <c:v>FY20</c:v>
                </c:pt>
              </c:strCache>
            </c:strRef>
          </c:cat>
          <c:val>
            <c:numRef>
              <c:f>Sheet1!$B$2:$B$9</c:f>
              <c:numCache>
                <c:formatCode>General</c:formatCode>
                <c:ptCount val="8"/>
                <c:pt idx="0">
                  <c:v>1359</c:v>
                </c:pt>
                <c:pt idx="1">
                  <c:v>1579</c:v>
                </c:pt>
                <c:pt idx="2">
                  <c:v>2192</c:v>
                </c:pt>
                <c:pt idx="3">
                  <c:v>3497</c:v>
                </c:pt>
                <c:pt idx="4">
                  <c:v>4397</c:v>
                </c:pt>
                <c:pt idx="5">
                  <c:v>5356</c:v>
                </c:pt>
                <c:pt idx="6">
                  <c:v>7069</c:v>
                </c:pt>
                <c:pt idx="7">
                  <c:v>9331</c:v>
                </c:pt>
              </c:numCache>
            </c:numRef>
          </c:val>
          <c:extLst>
            <c:ext xmlns:c16="http://schemas.microsoft.com/office/drawing/2014/chart" uri="{C3380CC4-5D6E-409C-BE32-E72D297353CC}">
              <c16:uniqueId val="{00000000-ADC2-42E4-98A7-3F721CBB8807}"/>
            </c:ext>
          </c:extLst>
        </c:ser>
        <c:dLbls>
          <c:showLegendKey val="0"/>
          <c:showVal val="0"/>
          <c:showCatName val="0"/>
          <c:showSerName val="0"/>
          <c:showPercent val="0"/>
          <c:showBubbleSize val="0"/>
        </c:dLbls>
        <c:gapWidth val="150"/>
        <c:axId val="7072384"/>
        <c:axId val="7074176"/>
      </c:barChart>
      <c:catAx>
        <c:axId val="7072384"/>
        <c:scaling>
          <c:orientation val="minMax"/>
        </c:scaling>
        <c:delete val="0"/>
        <c:axPos val="b"/>
        <c:numFmt formatCode="General" sourceLinked="0"/>
        <c:majorTickMark val="out"/>
        <c:minorTickMark val="none"/>
        <c:tickLblPos val="nextTo"/>
        <c:crossAx val="7074176"/>
        <c:crosses val="autoZero"/>
        <c:auto val="1"/>
        <c:lblAlgn val="ctr"/>
        <c:lblOffset val="100"/>
        <c:noMultiLvlLbl val="0"/>
      </c:catAx>
      <c:valAx>
        <c:axId val="7074176"/>
        <c:scaling>
          <c:orientation val="minMax"/>
        </c:scaling>
        <c:delete val="0"/>
        <c:axPos val="l"/>
        <c:majorGridlines/>
        <c:numFmt formatCode="General" sourceLinked="1"/>
        <c:majorTickMark val="out"/>
        <c:minorTickMark val="none"/>
        <c:tickLblPos val="nextTo"/>
        <c:crossAx val="707238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488213055936815"/>
          <c:y val="5.2482831769316507E-2"/>
          <c:w val="0.6415005525625086"/>
          <c:h val="0.65823329149073762"/>
        </c:manualLayout>
      </c:layout>
      <c:barChart>
        <c:barDir val="col"/>
        <c:grouping val="clustered"/>
        <c:varyColors val="0"/>
        <c:ser>
          <c:idx val="0"/>
          <c:order val="0"/>
          <c:tx>
            <c:strRef>
              <c:f>Sheet1!$B$1</c:f>
              <c:strCache>
                <c:ptCount val="1"/>
                <c:pt idx="0">
                  <c:v>Total TDOs Admitted to State Hospitals</c:v>
                </c:pt>
              </c:strCache>
            </c:strRef>
          </c:tx>
          <c:spPr>
            <a:solidFill>
              <a:schemeClr val="accent2"/>
            </a:solidFill>
            <a:scene3d>
              <a:camera prst="orthographicFront"/>
              <a:lightRig rig="threePt" dir="t"/>
            </a:scene3d>
            <a:sp3d>
              <a:bevelT w="50800" h="50800"/>
            </a:sp3d>
          </c:spPr>
          <c:invertIfNegative val="0"/>
          <c:dLbls>
            <c:spPr>
              <a:noFill/>
              <a:ln>
                <a:noFill/>
              </a:ln>
              <a:effectLst/>
            </c:spPr>
            <c:txPr>
              <a:bodyPr/>
              <a:lstStyle/>
              <a:p>
                <a:pPr>
                  <a:defRPr b="1">
                    <a:solidFill>
                      <a:schemeClr val="tx1">
                        <a:lumMod val="75000"/>
                        <a:lumOff val="25000"/>
                      </a:schemeClr>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trendline>
            <c:spPr>
              <a:ln w="44450">
                <a:solidFill>
                  <a:schemeClr val="accent2"/>
                </a:solidFill>
                <a:tailEnd type="triangle" w="lg" len="lg"/>
              </a:ln>
              <a:effectLst>
                <a:outerShdw blurRad="50800" dist="38100" dir="2700000" algn="tl" rotWithShape="0">
                  <a:prstClr val="black">
                    <a:alpha val="40000"/>
                  </a:prstClr>
                </a:outerShdw>
              </a:effectLst>
            </c:spPr>
            <c:trendlineType val="linear"/>
            <c:dispRSqr val="0"/>
            <c:dispEq val="0"/>
          </c:trendline>
          <c:cat>
            <c:strRef>
              <c:f>Sheet1!$A$2:$A$5</c:f>
              <c:strCache>
                <c:ptCount val="4"/>
                <c:pt idx="0">
                  <c:v>FY15</c:v>
                </c:pt>
                <c:pt idx="1">
                  <c:v>FY16</c:v>
                </c:pt>
                <c:pt idx="2">
                  <c:v>FY17</c:v>
                </c:pt>
                <c:pt idx="3">
                  <c:v>FY18*</c:v>
                </c:pt>
              </c:strCache>
            </c:strRef>
          </c:cat>
          <c:val>
            <c:numRef>
              <c:f>Sheet1!$B$2:$B$5</c:f>
              <c:numCache>
                <c:formatCode>#,##0</c:formatCode>
                <c:ptCount val="4"/>
                <c:pt idx="0">
                  <c:v>2192</c:v>
                </c:pt>
                <c:pt idx="1">
                  <c:v>3497</c:v>
                </c:pt>
                <c:pt idx="2">
                  <c:v>4397</c:v>
                </c:pt>
                <c:pt idx="3">
                  <c:v>5356</c:v>
                </c:pt>
              </c:numCache>
            </c:numRef>
          </c:val>
          <c:extLst>
            <c:ext xmlns:c16="http://schemas.microsoft.com/office/drawing/2014/chart" uri="{C3380CC4-5D6E-409C-BE32-E72D297353CC}">
              <c16:uniqueId val="{00000000-4044-4B54-97C9-5D48012AA2F0}"/>
            </c:ext>
          </c:extLst>
        </c:ser>
        <c:ser>
          <c:idx val="1"/>
          <c:order val="1"/>
          <c:tx>
            <c:strRef>
              <c:f>Sheet1!$C$1</c:f>
              <c:strCache>
                <c:ptCount val="1"/>
                <c:pt idx="0">
                  <c:v>Total TDOs Admitted to Private Hospitals</c:v>
                </c:pt>
              </c:strCache>
            </c:strRef>
          </c:tx>
          <c:spPr>
            <a:solidFill>
              <a:srgbClr val="7099CA"/>
            </a:solidFill>
            <a:scene3d>
              <a:camera prst="orthographicFront"/>
              <a:lightRig rig="threePt" dir="t"/>
            </a:scene3d>
            <a:sp3d>
              <a:bevelT w="50800" h="50800"/>
            </a:sp3d>
          </c:spPr>
          <c:invertIfNegative val="0"/>
          <c:dLbls>
            <c:spPr>
              <a:noFill/>
              <a:ln>
                <a:noFill/>
              </a:ln>
              <a:effectLst/>
            </c:spPr>
            <c:txPr>
              <a:bodyPr/>
              <a:lstStyle/>
              <a:p>
                <a:pPr>
                  <a:defRPr b="1">
                    <a:solidFill>
                      <a:schemeClr val="tx1">
                        <a:lumMod val="75000"/>
                        <a:lumOff val="25000"/>
                      </a:schemeClr>
                    </a:solidFill>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trendline>
            <c:spPr>
              <a:ln w="44450">
                <a:solidFill>
                  <a:srgbClr val="608DC4"/>
                </a:solidFill>
                <a:tailEnd type="triangle" w="lg" len="lg"/>
              </a:ln>
              <a:effectLst>
                <a:outerShdw blurRad="50800" dist="38100" dir="2700000" algn="tl" rotWithShape="0">
                  <a:prstClr val="black">
                    <a:alpha val="40000"/>
                  </a:prstClr>
                </a:outerShdw>
              </a:effectLst>
            </c:spPr>
            <c:trendlineType val="linear"/>
            <c:dispRSqr val="0"/>
            <c:dispEq val="0"/>
          </c:trendline>
          <c:cat>
            <c:strRef>
              <c:f>Sheet1!$A$2:$A$5</c:f>
              <c:strCache>
                <c:ptCount val="4"/>
                <c:pt idx="0">
                  <c:v>FY15</c:v>
                </c:pt>
                <c:pt idx="1">
                  <c:v>FY16</c:v>
                </c:pt>
                <c:pt idx="2">
                  <c:v>FY17</c:v>
                </c:pt>
                <c:pt idx="3">
                  <c:v>FY18*</c:v>
                </c:pt>
              </c:strCache>
            </c:strRef>
          </c:cat>
          <c:val>
            <c:numRef>
              <c:f>Sheet1!$C$2:$C$5</c:f>
              <c:numCache>
                <c:formatCode>#,##0</c:formatCode>
                <c:ptCount val="4"/>
                <c:pt idx="0">
                  <c:v>22687</c:v>
                </c:pt>
                <c:pt idx="1">
                  <c:v>22322</c:v>
                </c:pt>
                <c:pt idx="2">
                  <c:v>21861</c:v>
                </c:pt>
                <c:pt idx="3">
                  <c:v>20220</c:v>
                </c:pt>
              </c:numCache>
            </c:numRef>
          </c:val>
          <c:extLst>
            <c:ext xmlns:c16="http://schemas.microsoft.com/office/drawing/2014/chart" uri="{C3380CC4-5D6E-409C-BE32-E72D297353CC}">
              <c16:uniqueId val="{00000001-4044-4B54-97C9-5D48012AA2F0}"/>
            </c:ext>
          </c:extLst>
        </c:ser>
        <c:dLbls>
          <c:showLegendKey val="0"/>
          <c:showVal val="0"/>
          <c:showCatName val="0"/>
          <c:showSerName val="0"/>
          <c:showPercent val="0"/>
          <c:showBubbleSize val="0"/>
        </c:dLbls>
        <c:gapWidth val="150"/>
        <c:axId val="7134208"/>
        <c:axId val="33760000"/>
      </c:barChart>
      <c:lineChart>
        <c:grouping val="standard"/>
        <c:varyColors val="0"/>
        <c:ser>
          <c:idx val="2"/>
          <c:order val="2"/>
          <c:tx>
            <c:strRef>
              <c:f>Sheet1!$D$1</c:f>
              <c:strCache>
                <c:ptCount val="1"/>
                <c:pt idx="0">
                  <c:v>Total TDOs Issued</c:v>
                </c:pt>
              </c:strCache>
            </c:strRef>
          </c:tx>
          <c:spPr>
            <a:ln w="76200"/>
          </c:spPr>
          <c:marker>
            <c:symbol val="circle"/>
            <c:size val="9"/>
            <c:spPr>
              <a:scene3d>
                <a:camera prst="orthographicFront"/>
                <a:lightRig rig="threePt" dir="t"/>
              </a:scene3d>
              <a:sp3d prstMaterial="matte">
                <a:bevelT w="38100" h="38100"/>
              </a:sp3d>
            </c:spPr>
          </c:marker>
          <c:dLbls>
            <c:spPr>
              <a:noFill/>
              <a:ln>
                <a:noFill/>
              </a:ln>
              <a:effectLst/>
            </c:spPr>
            <c:txPr>
              <a:bodyPr/>
              <a:lstStyle/>
              <a:p>
                <a:pPr>
                  <a:defRPr>
                    <a:solidFill>
                      <a:schemeClr val="tx1">
                        <a:lumMod val="75000"/>
                        <a:lumOff val="25000"/>
                      </a:schemeClr>
                    </a:solidFill>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FY15</c:v>
                </c:pt>
                <c:pt idx="1">
                  <c:v>FY16</c:v>
                </c:pt>
                <c:pt idx="2">
                  <c:v>FY17</c:v>
                </c:pt>
                <c:pt idx="3">
                  <c:v>FY18*</c:v>
                </c:pt>
              </c:strCache>
            </c:strRef>
          </c:cat>
          <c:val>
            <c:numRef>
              <c:f>Sheet1!$D$2:$D$5</c:f>
              <c:numCache>
                <c:formatCode>#,##0</c:formatCode>
                <c:ptCount val="4"/>
                <c:pt idx="0">
                  <c:v>24889</c:v>
                </c:pt>
                <c:pt idx="1">
                  <c:v>25798</c:v>
                </c:pt>
                <c:pt idx="2">
                  <c:v>25852</c:v>
                </c:pt>
                <c:pt idx="3">
                  <c:v>25576</c:v>
                </c:pt>
              </c:numCache>
            </c:numRef>
          </c:val>
          <c:smooth val="0"/>
          <c:extLst>
            <c:ext xmlns:c16="http://schemas.microsoft.com/office/drawing/2014/chart" uri="{C3380CC4-5D6E-409C-BE32-E72D297353CC}">
              <c16:uniqueId val="{00000002-4044-4B54-97C9-5D48012AA2F0}"/>
            </c:ext>
          </c:extLst>
        </c:ser>
        <c:dLbls>
          <c:showLegendKey val="0"/>
          <c:showVal val="0"/>
          <c:showCatName val="0"/>
          <c:showSerName val="0"/>
          <c:showPercent val="0"/>
          <c:showBubbleSize val="0"/>
        </c:dLbls>
        <c:marker val="1"/>
        <c:smooth val="0"/>
        <c:axId val="7134208"/>
        <c:axId val="33760000"/>
      </c:lineChart>
      <c:catAx>
        <c:axId val="7134208"/>
        <c:scaling>
          <c:orientation val="minMax"/>
        </c:scaling>
        <c:delete val="0"/>
        <c:axPos val="b"/>
        <c:numFmt formatCode="General" sourceLinked="0"/>
        <c:majorTickMark val="out"/>
        <c:minorTickMark val="none"/>
        <c:tickLblPos val="nextTo"/>
        <c:txPr>
          <a:bodyPr rot="0" vert="horz"/>
          <a:lstStyle/>
          <a:p>
            <a:pPr>
              <a:defRPr/>
            </a:pPr>
            <a:endParaRPr lang="en-US"/>
          </a:p>
        </c:txPr>
        <c:crossAx val="33760000"/>
        <c:crosses val="autoZero"/>
        <c:auto val="1"/>
        <c:lblAlgn val="ctr"/>
        <c:lblOffset val="100"/>
        <c:noMultiLvlLbl val="0"/>
      </c:catAx>
      <c:valAx>
        <c:axId val="33760000"/>
        <c:scaling>
          <c:orientation val="minMax"/>
        </c:scaling>
        <c:delete val="0"/>
        <c:axPos val="l"/>
        <c:majorGridlines/>
        <c:numFmt formatCode="#,##0" sourceLinked="1"/>
        <c:majorTickMark val="out"/>
        <c:minorTickMark val="none"/>
        <c:tickLblPos val="nextTo"/>
        <c:crossAx val="7134208"/>
        <c:crosses val="autoZero"/>
        <c:crossBetween val="between"/>
      </c:valAx>
    </c:plotArea>
    <c:legend>
      <c:legendPos val="b"/>
      <c:legendEntry>
        <c:idx val="3"/>
        <c:delete val="1"/>
      </c:legendEntry>
      <c:legendEntry>
        <c:idx val="4"/>
        <c:delete val="1"/>
      </c:legendEntry>
      <c:layout>
        <c:manualLayout>
          <c:xMode val="edge"/>
          <c:yMode val="edge"/>
          <c:x val="5.5159527077463931E-2"/>
          <c:y val="0.81360074555897899"/>
          <c:w val="0.88662284186953699"/>
          <c:h val="0.11876640419947507"/>
        </c:manualLayout>
      </c:layout>
      <c:overlay val="0"/>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3639143730886847E-2"/>
          <c:y val="0"/>
          <c:w val="0.96636085626911317"/>
          <c:h val="0.90694955253118126"/>
        </c:manualLayout>
      </c:layout>
      <c:barChart>
        <c:barDir val="col"/>
        <c:grouping val="clustered"/>
        <c:varyColors val="0"/>
        <c:ser>
          <c:idx val="0"/>
          <c:order val="0"/>
          <c:invertIfNegative val="0"/>
          <c:dLbls>
            <c:spPr>
              <a:noFill/>
              <a:ln>
                <a:noFill/>
              </a:ln>
              <a:effectLst/>
            </c:spPr>
            <c:txPr>
              <a:bodyPr/>
              <a:lstStyle/>
              <a:p>
                <a:pPr>
                  <a:defRPr sz="16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'Total Costs by HPR and Pop.'!$A$13:$A$16</c:f>
              <c:strCache>
                <c:ptCount val="4"/>
                <c:pt idx="0">
                  <c:v>Jail</c:v>
                </c:pt>
                <c:pt idx="1">
                  <c:v>ALF</c:v>
                </c:pt>
                <c:pt idx="2">
                  <c:v>CSB </c:v>
                </c:pt>
                <c:pt idx="3">
                  <c:v>Homeless</c:v>
                </c:pt>
              </c:strCache>
            </c:strRef>
          </c:cat>
          <c:val>
            <c:numRef>
              <c:f>'Total Costs by HPR and Pop.'!$B$13:$B$16</c:f>
              <c:numCache>
                <c:formatCode>_(* #,##0_);_(* \(#,##0\);_(* "-"??_);_(@_)</c:formatCode>
                <c:ptCount val="4"/>
                <c:pt idx="0">
                  <c:v>1056</c:v>
                </c:pt>
                <c:pt idx="1">
                  <c:v>824.11264822134387</c:v>
                </c:pt>
                <c:pt idx="2">
                  <c:v>2684</c:v>
                </c:pt>
                <c:pt idx="3">
                  <c:v>516</c:v>
                </c:pt>
              </c:numCache>
            </c:numRef>
          </c:val>
          <c:extLst>
            <c:ext xmlns:c16="http://schemas.microsoft.com/office/drawing/2014/chart" uri="{C3380CC4-5D6E-409C-BE32-E72D297353CC}">
              <c16:uniqueId val="{00000000-74A2-47F3-ADB6-642BADB86EFE}"/>
            </c:ext>
          </c:extLst>
        </c:ser>
        <c:dLbls>
          <c:showLegendKey val="0"/>
          <c:showVal val="1"/>
          <c:showCatName val="0"/>
          <c:showSerName val="0"/>
          <c:showPercent val="0"/>
          <c:showBubbleSize val="0"/>
        </c:dLbls>
        <c:gapWidth val="75"/>
        <c:axId val="44255872"/>
        <c:axId val="44320640"/>
      </c:barChart>
      <c:catAx>
        <c:axId val="44255872"/>
        <c:scaling>
          <c:orientation val="minMax"/>
        </c:scaling>
        <c:delete val="0"/>
        <c:axPos val="b"/>
        <c:numFmt formatCode="General" sourceLinked="0"/>
        <c:majorTickMark val="none"/>
        <c:minorTickMark val="none"/>
        <c:tickLblPos val="nextTo"/>
        <c:txPr>
          <a:bodyPr/>
          <a:lstStyle/>
          <a:p>
            <a:pPr>
              <a:defRPr sz="1600" b="1"/>
            </a:pPr>
            <a:endParaRPr lang="en-US"/>
          </a:p>
        </c:txPr>
        <c:crossAx val="44320640"/>
        <c:crosses val="autoZero"/>
        <c:auto val="1"/>
        <c:lblAlgn val="ctr"/>
        <c:lblOffset val="100"/>
        <c:noMultiLvlLbl val="0"/>
      </c:catAx>
      <c:valAx>
        <c:axId val="44320640"/>
        <c:scaling>
          <c:orientation val="minMax"/>
        </c:scaling>
        <c:delete val="1"/>
        <c:axPos val="l"/>
        <c:numFmt formatCode="_(* #,##0_);_(* \(#,##0\);_(* &quot;-&quot;??_);_(@_)" sourceLinked="1"/>
        <c:majorTickMark val="none"/>
        <c:minorTickMark val="none"/>
        <c:tickLblPos val="nextTo"/>
        <c:crossAx val="44255872"/>
        <c:crosses val="autoZero"/>
        <c:crossBetween val="between"/>
      </c:valAx>
      <c:spPr>
        <a:noFill/>
        <a:ln w="25400">
          <a:noFill/>
        </a:ln>
      </c:spPr>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'[Chart 2 in Microsoft PowerPoint]Sheet1'!$A$2</c:f>
              <c:strCache>
                <c:ptCount val="1"/>
                <c:pt idx="0">
                  <c:v>FY 2016</c:v>
                </c:pt>
              </c:strCache>
            </c:strRef>
          </c:tx>
          <c:spPr>
            <a:solidFill>
              <a:schemeClr val="accent1"/>
            </a:solidFill>
            <a:ln>
              <a:noFill/>
            </a:ln>
            <a:effectLst/>
          </c:spPr>
          <c:invertIfNegative val="0"/>
          <c:cat>
            <c:strRef>
              <c:f>'[Chart 2 in Microsoft PowerPoint]Sheet1'!$B$1</c:f>
              <c:strCache>
                <c:ptCount val="1"/>
                <c:pt idx="0">
                  <c:v>PSH Units</c:v>
                </c:pt>
              </c:strCache>
            </c:strRef>
          </c:cat>
          <c:val>
            <c:numRef>
              <c:f>'[Chart 2 in Microsoft PowerPoint]Sheet1'!$B$2</c:f>
              <c:numCache>
                <c:formatCode>General</c:formatCode>
                <c:ptCount val="1"/>
                <c:pt idx="0">
                  <c:v>149</c:v>
                </c:pt>
              </c:numCache>
            </c:numRef>
          </c:val>
          <c:extLst>
            <c:ext xmlns:c16="http://schemas.microsoft.com/office/drawing/2014/chart" uri="{C3380CC4-5D6E-409C-BE32-E72D297353CC}">
              <c16:uniqueId val="{00000000-6262-4E49-AFC4-BBBF20A895DE}"/>
            </c:ext>
          </c:extLst>
        </c:ser>
        <c:ser>
          <c:idx val="1"/>
          <c:order val="1"/>
          <c:tx>
            <c:strRef>
              <c:f>'[Chart 2 in Microsoft PowerPoint]Sheet1'!$A$3</c:f>
              <c:strCache>
                <c:ptCount val="1"/>
                <c:pt idx="0">
                  <c:v>FY 2017</c:v>
                </c:pt>
              </c:strCache>
            </c:strRef>
          </c:tx>
          <c:spPr>
            <a:solidFill>
              <a:schemeClr val="accent2"/>
            </a:solidFill>
            <a:ln>
              <a:noFill/>
            </a:ln>
            <a:effectLst/>
          </c:spPr>
          <c:invertIfNegative val="0"/>
          <c:cat>
            <c:strRef>
              <c:f>'[Chart 2 in Microsoft PowerPoint]Sheet1'!$B$1</c:f>
              <c:strCache>
                <c:ptCount val="1"/>
                <c:pt idx="0">
                  <c:v>PSH Units</c:v>
                </c:pt>
              </c:strCache>
            </c:strRef>
          </c:cat>
          <c:val>
            <c:numRef>
              <c:f>'[Chart 2 in Microsoft PowerPoint]Sheet1'!$B$3</c:f>
              <c:numCache>
                <c:formatCode>General</c:formatCode>
                <c:ptCount val="1"/>
                <c:pt idx="0">
                  <c:v>134</c:v>
                </c:pt>
              </c:numCache>
            </c:numRef>
          </c:val>
          <c:extLst>
            <c:ext xmlns:c16="http://schemas.microsoft.com/office/drawing/2014/chart" uri="{C3380CC4-5D6E-409C-BE32-E72D297353CC}">
              <c16:uniqueId val="{00000001-6262-4E49-AFC4-BBBF20A895DE}"/>
            </c:ext>
          </c:extLst>
        </c:ser>
        <c:ser>
          <c:idx val="2"/>
          <c:order val="2"/>
          <c:tx>
            <c:strRef>
              <c:f>'[Chart 2 in Microsoft PowerPoint]Sheet1'!$A$4</c:f>
              <c:strCache>
                <c:ptCount val="1"/>
                <c:pt idx="0">
                  <c:v>FY 2018</c:v>
                </c:pt>
              </c:strCache>
            </c:strRef>
          </c:tx>
          <c:spPr>
            <a:solidFill>
              <a:schemeClr val="accent3"/>
            </a:solidFill>
            <a:ln>
              <a:noFill/>
            </a:ln>
            <a:effectLst/>
          </c:spPr>
          <c:invertIfNegative val="0"/>
          <c:cat>
            <c:strRef>
              <c:f>'[Chart 2 in Microsoft PowerPoint]Sheet1'!$B$1</c:f>
              <c:strCache>
                <c:ptCount val="1"/>
                <c:pt idx="0">
                  <c:v>PSH Units</c:v>
                </c:pt>
              </c:strCache>
            </c:strRef>
          </c:cat>
          <c:val>
            <c:numRef>
              <c:f>'[Chart 2 in Microsoft PowerPoint]Sheet1'!$B$4</c:f>
              <c:numCache>
                <c:formatCode>General</c:formatCode>
                <c:ptCount val="1"/>
                <c:pt idx="0">
                  <c:v>417</c:v>
                </c:pt>
              </c:numCache>
            </c:numRef>
          </c:val>
          <c:extLst>
            <c:ext xmlns:c16="http://schemas.microsoft.com/office/drawing/2014/chart" uri="{C3380CC4-5D6E-409C-BE32-E72D297353CC}">
              <c16:uniqueId val="{00000002-6262-4E49-AFC4-BBBF20A895DE}"/>
            </c:ext>
          </c:extLst>
        </c:ser>
        <c:dLbls>
          <c:showLegendKey val="0"/>
          <c:showVal val="0"/>
          <c:showCatName val="0"/>
          <c:showSerName val="0"/>
          <c:showPercent val="0"/>
          <c:showBubbleSize val="0"/>
        </c:dLbls>
        <c:gapWidth val="150"/>
        <c:overlap val="100"/>
        <c:axId val="121482624"/>
        <c:axId val="44323968"/>
      </c:barChart>
      <c:catAx>
        <c:axId val="1214826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44323968"/>
        <c:crosses val="autoZero"/>
        <c:auto val="1"/>
        <c:lblAlgn val="ctr"/>
        <c:lblOffset val="100"/>
        <c:noMultiLvlLbl val="0"/>
      </c:catAx>
      <c:valAx>
        <c:axId val="4432396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1214826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784800130072238"/>
          <c:y val="1.4179290025593415E-2"/>
          <c:w val="0.73920209973753281"/>
          <c:h val="0.79162981339661309"/>
        </c:manualLayout>
      </c:layout>
      <c:lineChart>
        <c:grouping val="standard"/>
        <c:varyColors val="0"/>
        <c:ser>
          <c:idx val="0"/>
          <c:order val="0"/>
          <c:tx>
            <c:strRef>
              <c:f>'SPO BH Rehab'!$J$207</c:f>
              <c:strCache>
                <c:ptCount val="1"/>
                <c:pt idx="0">
                  <c:v>Intensive In-Home</c:v>
                </c:pt>
              </c:strCache>
            </c:strRef>
          </c:tx>
          <c:cat>
            <c:strRef>
              <c:f>'SPO BH Rehab'!$I$208:$I$219</c:f>
              <c:strCache>
                <c:ptCount val="12"/>
                <c:pt idx="0">
                  <c:v>2006</c:v>
                </c:pt>
                <c:pt idx="1">
                  <c:v>2007</c:v>
                </c:pt>
                <c:pt idx="2">
                  <c:v>2008</c:v>
                </c:pt>
                <c:pt idx="3">
                  <c:v>2009</c:v>
                </c:pt>
                <c:pt idx="4">
                  <c:v>2010</c:v>
                </c:pt>
                <c:pt idx="5">
                  <c:v>2011</c:v>
                </c:pt>
                <c:pt idx="6">
                  <c:v>2012</c:v>
                </c:pt>
                <c:pt idx="7">
                  <c:v>2013</c:v>
                </c:pt>
                <c:pt idx="8">
                  <c:v>2014</c:v>
                </c:pt>
                <c:pt idx="9">
                  <c:v>2015</c:v>
                </c:pt>
                <c:pt idx="10">
                  <c:v>2016</c:v>
                </c:pt>
                <c:pt idx="11">
                  <c:v>2017</c:v>
                </c:pt>
              </c:strCache>
            </c:strRef>
          </c:cat>
          <c:val>
            <c:numRef>
              <c:f>'SPO BH Rehab'!$J$208:$J$219</c:f>
              <c:numCache>
                <c:formatCode>"$"#,##0.0</c:formatCode>
                <c:ptCount val="12"/>
                <c:pt idx="0">
                  <c:v>55.403199469999997</c:v>
                </c:pt>
                <c:pt idx="1">
                  <c:v>75.201733430000004</c:v>
                </c:pt>
                <c:pt idx="2">
                  <c:v>112.13124986</c:v>
                </c:pt>
                <c:pt idx="3">
                  <c:v>148.03891806999999</c:v>
                </c:pt>
                <c:pt idx="4">
                  <c:v>176.51709028999997</c:v>
                </c:pt>
                <c:pt idx="5">
                  <c:v>129.33703144</c:v>
                </c:pt>
                <c:pt idx="6">
                  <c:v>94.442169170000014</c:v>
                </c:pt>
                <c:pt idx="7">
                  <c:v>87.069697779999998</c:v>
                </c:pt>
                <c:pt idx="8">
                  <c:v>99.25061814</c:v>
                </c:pt>
                <c:pt idx="9">
                  <c:v>108.30304421</c:v>
                </c:pt>
                <c:pt idx="10">
                  <c:v>108.31869453</c:v>
                </c:pt>
                <c:pt idx="11">
                  <c:v>127.61423485999998</c:v>
                </c:pt>
              </c:numCache>
            </c:numRef>
          </c:val>
          <c:smooth val="0"/>
          <c:extLst>
            <c:ext xmlns:c16="http://schemas.microsoft.com/office/drawing/2014/chart" uri="{C3380CC4-5D6E-409C-BE32-E72D297353CC}">
              <c16:uniqueId val="{00000000-7DBF-4473-83AA-3B8E6C38ADA6}"/>
            </c:ext>
          </c:extLst>
        </c:ser>
        <c:ser>
          <c:idx val="1"/>
          <c:order val="1"/>
          <c:tx>
            <c:strRef>
              <c:f>'SPO BH Rehab'!$K$207</c:f>
              <c:strCache>
                <c:ptCount val="1"/>
                <c:pt idx="0">
                  <c:v>Therapeutic Day Treatment</c:v>
                </c:pt>
              </c:strCache>
            </c:strRef>
          </c:tx>
          <c:cat>
            <c:strRef>
              <c:f>'SPO BH Rehab'!$I$208:$I$219</c:f>
              <c:strCache>
                <c:ptCount val="12"/>
                <c:pt idx="0">
                  <c:v>2006</c:v>
                </c:pt>
                <c:pt idx="1">
                  <c:v>2007</c:v>
                </c:pt>
                <c:pt idx="2">
                  <c:v>2008</c:v>
                </c:pt>
                <c:pt idx="3">
                  <c:v>2009</c:v>
                </c:pt>
                <c:pt idx="4">
                  <c:v>2010</c:v>
                </c:pt>
                <c:pt idx="5">
                  <c:v>2011</c:v>
                </c:pt>
                <c:pt idx="6">
                  <c:v>2012</c:v>
                </c:pt>
                <c:pt idx="7">
                  <c:v>2013</c:v>
                </c:pt>
                <c:pt idx="8">
                  <c:v>2014</c:v>
                </c:pt>
                <c:pt idx="9">
                  <c:v>2015</c:v>
                </c:pt>
                <c:pt idx="10">
                  <c:v>2016</c:v>
                </c:pt>
                <c:pt idx="11">
                  <c:v>2017</c:v>
                </c:pt>
              </c:strCache>
            </c:strRef>
          </c:cat>
          <c:val>
            <c:numRef>
              <c:f>'SPO BH Rehab'!$K$208:$K$219</c:f>
              <c:numCache>
                <c:formatCode>"$"#,##0.0</c:formatCode>
                <c:ptCount val="12"/>
                <c:pt idx="0">
                  <c:v>30.781323990000001</c:v>
                </c:pt>
                <c:pt idx="1">
                  <c:v>44.971093989999993</c:v>
                </c:pt>
                <c:pt idx="2">
                  <c:v>66.822060749999991</c:v>
                </c:pt>
                <c:pt idx="3">
                  <c:v>112.68022211000002</c:v>
                </c:pt>
                <c:pt idx="4">
                  <c:v>144.92407353000002</c:v>
                </c:pt>
                <c:pt idx="5">
                  <c:v>166.07932696000003</c:v>
                </c:pt>
                <c:pt idx="6">
                  <c:v>139.20286746999997</c:v>
                </c:pt>
                <c:pt idx="7">
                  <c:v>144.85514691989999</c:v>
                </c:pt>
                <c:pt idx="8">
                  <c:v>151.5684611195</c:v>
                </c:pt>
                <c:pt idx="9">
                  <c:v>171.79776540945232</c:v>
                </c:pt>
                <c:pt idx="10">
                  <c:v>176.46822179999998</c:v>
                </c:pt>
                <c:pt idx="11">
                  <c:v>186.00019379</c:v>
                </c:pt>
              </c:numCache>
            </c:numRef>
          </c:val>
          <c:smooth val="0"/>
          <c:extLst>
            <c:ext xmlns:c16="http://schemas.microsoft.com/office/drawing/2014/chart" uri="{C3380CC4-5D6E-409C-BE32-E72D297353CC}">
              <c16:uniqueId val="{00000001-7DBF-4473-83AA-3B8E6C38ADA6}"/>
            </c:ext>
          </c:extLst>
        </c:ser>
        <c:ser>
          <c:idx val="2"/>
          <c:order val="2"/>
          <c:tx>
            <c:strRef>
              <c:f>'SPO BH Rehab'!$L$207</c:f>
              <c:strCache>
                <c:ptCount val="1"/>
                <c:pt idx="0">
                  <c:v>Mental Health Skill Building</c:v>
                </c:pt>
              </c:strCache>
            </c:strRef>
          </c:tx>
          <c:cat>
            <c:strRef>
              <c:f>'SPO BH Rehab'!$I$208:$I$219</c:f>
              <c:strCache>
                <c:ptCount val="12"/>
                <c:pt idx="0">
                  <c:v>2006</c:v>
                </c:pt>
                <c:pt idx="1">
                  <c:v>2007</c:v>
                </c:pt>
                <c:pt idx="2">
                  <c:v>2008</c:v>
                </c:pt>
                <c:pt idx="3">
                  <c:v>2009</c:v>
                </c:pt>
                <c:pt idx="4">
                  <c:v>2010</c:v>
                </c:pt>
                <c:pt idx="5">
                  <c:v>2011</c:v>
                </c:pt>
                <c:pt idx="6">
                  <c:v>2012</c:v>
                </c:pt>
                <c:pt idx="7">
                  <c:v>2013</c:v>
                </c:pt>
                <c:pt idx="8">
                  <c:v>2014</c:v>
                </c:pt>
                <c:pt idx="9">
                  <c:v>2015</c:v>
                </c:pt>
                <c:pt idx="10">
                  <c:v>2016</c:v>
                </c:pt>
                <c:pt idx="11">
                  <c:v>2017</c:v>
                </c:pt>
              </c:strCache>
            </c:strRef>
          </c:cat>
          <c:val>
            <c:numRef>
              <c:f>'SPO BH Rehab'!$L$208:$L$219</c:f>
              <c:numCache>
                <c:formatCode>"$"#,##0.0</c:formatCode>
                <c:ptCount val="12"/>
                <c:pt idx="0">
                  <c:v>23.448610669999997</c:v>
                </c:pt>
                <c:pt idx="1">
                  <c:v>30.666317100000001</c:v>
                </c:pt>
                <c:pt idx="2">
                  <c:v>46.428506040000009</c:v>
                </c:pt>
                <c:pt idx="3">
                  <c:v>65.82639752</c:v>
                </c:pt>
                <c:pt idx="4">
                  <c:v>92.629548059999991</c:v>
                </c:pt>
                <c:pt idx="5">
                  <c:v>138.19063483000002</c:v>
                </c:pt>
                <c:pt idx="6">
                  <c:v>185.25062345999999</c:v>
                </c:pt>
                <c:pt idx="7">
                  <c:v>224.48816970000001</c:v>
                </c:pt>
                <c:pt idx="8">
                  <c:v>239.06533202</c:v>
                </c:pt>
                <c:pt idx="9">
                  <c:v>191.40038739999994</c:v>
                </c:pt>
                <c:pt idx="10">
                  <c:v>204.61712409999998</c:v>
                </c:pt>
                <c:pt idx="11">
                  <c:v>250.99566487999999</c:v>
                </c:pt>
              </c:numCache>
            </c:numRef>
          </c:val>
          <c:smooth val="0"/>
          <c:extLst>
            <c:ext xmlns:c16="http://schemas.microsoft.com/office/drawing/2014/chart" uri="{C3380CC4-5D6E-409C-BE32-E72D297353CC}">
              <c16:uniqueId val="{00000002-7DBF-4473-83AA-3B8E6C38ADA6}"/>
            </c:ext>
          </c:extLst>
        </c:ser>
        <c:ser>
          <c:idx val="3"/>
          <c:order val="3"/>
          <c:tx>
            <c:strRef>
              <c:f>'SPO BH Rehab'!$M$207</c:f>
              <c:strCache>
                <c:ptCount val="1"/>
                <c:pt idx="0">
                  <c:v>Other Behavioral Health Services</c:v>
                </c:pt>
              </c:strCache>
            </c:strRef>
          </c:tx>
          <c:cat>
            <c:strRef>
              <c:f>'SPO BH Rehab'!$I$208:$I$219</c:f>
              <c:strCache>
                <c:ptCount val="12"/>
                <c:pt idx="0">
                  <c:v>2006</c:v>
                </c:pt>
                <c:pt idx="1">
                  <c:v>2007</c:v>
                </c:pt>
                <c:pt idx="2">
                  <c:v>2008</c:v>
                </c:pt>
                <c:pt idx="3">
                  <c:v>2009</c:v>
                </c:pt>
                <c:pt idx="4">
                  <c:v>2010</c:v>
                </c:pt>
                <c:pt idx="5">
                  <c:v>2011</c:v>
                </c:pt>
                <c:pt idx="6">
                  <c:v>2012</c:v>
                </c:pt>
                <c:pt idx="7">
                  <c:v>2013</c:v>
                </c:pt>
                <c:pt idx="8">
                  <c:v>2014</c:v>
                </c:pt>
                <c:pt idx="9">
                  <c:v>2015</c:v>
                </c:pt>
                <c:pt idx="10">
                  <c:v>2016</c:v>
                </c:pt>
                <c:pt idx="11">
                  <c:v>2017</c:v>
                </c:pt>
              </c:strCache>
            </c:strRef>
          </c:cat>
          <c:val>
            <c:numRef>
              <c:f>'SPO BH Rehab'!$M$208:$M$219</c:f>
              <c:numCache>
                <c:formatCode>"$"#,##0.0</c:formatCode>
                <c:ptCount val="12"/>
                <c:pt idx="0">
                  <c:v>33.908019960000004</c:v>
                </c:pt>
                <c:pt idx="1">
                  <c:v>36.189347519999998</c:v>
                </c:pt>
                <c:pt idx="2">
                  <c:v>42.768830990000005</c:v>
                </c:pt>
                <c:pt idx="3">
                  <c:v>46.534881749999997</c:v>
                </c:pt>
                <c:pt idx="4">
                  <c:v>47.384308859999997</c:v>
                </c:pt>
                <c:pt idx="5">
                  <c:v>52.36103379</c:v>
                </c:pt>
                <c:pt idx="6">
                  <c:v>57.303393760000006</c:v>
                </c:pt>
                <c:pt idx="7">
                  <c:v>59.577934549999995</c:v>
                </c:pt>
                <c:pt idx="8">
                  <c:v>59.938071419999993</c:v>
                </c:pt>
                <c:pt idx="9">
                  <c:v>58.090686069896122</c:v>
                </c:pt>
                <c:pt idx="10">
                  <c:v>60.045839319999992</c:v>
                </c:pt>
                <c:pt idx="11">
                  <c:v>71.541262350000011</c:v>
                </c:pt>
              </c:numCache>
            </c:numRef>
          </c:val>
          <c:smooth val="0"/>
          <c:extLst>
            <c:ext xmlns:c16="http://schemas.microsoft.com/office/drawing/2014/chart" uri="{C3380CC4-5D6E-409C-BE32-E72D297353CC}">
              <c16:uniqueId val="{00000003-7DBF-4473-83AA-3B8E6C38ADA6}"/>
            </c:ext>
          </c:extLst>
        </c:ser>
        <c:dLbls>
          <c:showLegendKey val="0"/>
          <c:showVal val="0"/>
          <c:showCatName val="0"/>
          <c:showSerName val="0"/>
          <c:showPercent val="0"/>
          <c:showBubbleSize val="0"/>
        </c:dLbls>
        <c:marker val="1"/>
        <c:smooth val="0"/>
        <c:axId val="99930112"/>
        <c:axId val="99931648"/>
      </c:lineChart>
      <c:catAx>
        <c:axId val="99930112"/>
        <c:scaling>
          <c:orientation val="minMax"/>
        </c:scaling>
        <c:delete val="0"/>
        <c:axPos val="b"/>
        <c:numFmt formatCode="General" sourceLinked="0"/>
        <c:majorTickMark val="out"/>
        <c:minorTickMark val="none"/>
        <c:tickLblPos val="nextTo"/>
        <c:crossAx val="99931648"/>
        <c:crosses val="autoZero"/>
        <c:auto val="1"/>
        <c:lblAlgn val="ctr"/>
        <c:lblOffset val="100"/>
        <c:noMultiLvlLbl val="0"/>
      </c:catAx>
      <c:valAx>
        <c:axId val="99931648"/>
        <c:scaling>
          <c:orientation val="minMax"/>
        </c:scaling>
        <c:delete val="0"/>
        <c:axPos val="l"/>
        <c:majorGridlines/>
        <c:title>
          <c:tx>
            <c:rich>
              <a:bodyPr rot="-5400000" vert="horz"/>
              <a:lstStyle/>
              <a:p>
                <a:pPr>
                  <a:defRPr/>
                </a:pPr>
                <a:r>
                  <a:rPr lang="en-US"/>
                  <a:t>Millions of Dollars</a:t>
                </a:r>
              </a:p>
            </c:rich>
          </c:tx>
          <c:layout>
            <c:manualLayout>
              <c:xMode val="edge"/>
              <c:yMode val="edge"/>
              <c:x val="0.14975647609266232"/>
              <c:y val="0.36408549958652431"/>
            </c:manualLayout>
          </c:layout>
          <c:overlay val="0"/>
        </c:title>
        <c:numFmt formatCode="&quot;$&quot;#,##0.0" sourceLinked="1"/>
        <c:majorTickMark val="out"/>
        <c:minorTickMark val="none"/>
        <c:tickLblPos val="nextTo"/>
        <c:crossAx val="99930112"/>
        <c:crosses val="autoZero"/>
        <c:crossBetween val="between"/>
      </c:valAx>
      <c:dTable>
        <c:showHorzBorder val="1"/>
        <c:showVertBorder val="1"/>
        <c:showOutline val="1"/>
        <c:showKeys val="1"/>
      </c:dTable>
    </c:plotArea>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EC96FA0-A221-4278-8784-EEE18354AC3A}"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68C79A38-E2D7-45D0-A4FE-D91931A9B774}">
      <dgm:prSet phldrT="[Text]" custT="1"/>
      <dgm:spPr>
        <a:solidFill>
          <a:srgbClr val="008675"/>
        </a:solidFill>
        <a:ln>
          <a:solidFill>
            <a:schemeClr val="bg1"/>
          </a:solidFill>
        </a:ln>
      </dgm:spPr>
      <dgm:t>
        <a:bodyPr/>
        <a:lstStyle/>
        <a:p>
          <a:pPr>
            <a:lnSpc>
              <a:spcPct val="100000"/>
            </a:lnSpc>
            <a:spcAft>
              <a:spcPts val="0"/>
            </a:spcAft>
          </a:pPr>
          <a:r>
            <a:rPr lang="en-US" sz="1600" b="1" dirty="0">
              <a:latin typeface="+mn-lt"/>
            </a:rPr>
            <a:t>Expand Access </a:t>
          </a:r>
          <a:br>
            <a:rPr lang="en-US" sz="1600" b="1" dirty="0">
              <a:latin typeface="+mn-lt"/>
            </a:rPr>
          </a:br>
          <a:r>
            <a:rPr lang="en-US" sz="1600" b="1" dirty="0">
              <a:latin typeface="+mn-lt"/>
            </a:rPr>
            <a:t>to Services</a:t>
          </a:r>
        </a:p>
      </dgm:t>
    </dgm:pt>
    <dgm:pt modelId="{668D962A-73C1-4812-89BB-EC362B7A4812}" type="parTrans" cxnId="{B50B1E65-C31E-40D4-A6B8-CF38C45B552C}">
      <dgm:prSet/>
      <dgm:spPr/>
      <dgm:t>
        <a:bodyPr/>
        <a:lstStyle/>
        <a:p>
          <a:endParaRPr lang="en-US"/>
        </a:p>
      </dgm:t>
    </dgm:pt>
    <dgm:pt modelId="{D00A7669-4626-4D84-BDFB-FCBFB6E06455}" type="sibTrans" cxnId="{B50B1E65-C31E-40D4-A6B8-CF38C45B552C}">
      <dgm:prSet/>
      <dgm:spPr/>
      <dgm:t>
        <a:bodyPr/>
        <a:lstStyle/>
        <a:p>
          <a:endParaRPr lang="en-US"/>
        </a:p>
      </dgm:t>
    </dgm:pt>
    <dgm:pt modelId="{DF64E4F3-486C-4FCC-98B1-1CC7BA2CEE3D}">
      <dgm:prSet phldrT="[Text]" custT="1"/>
      <dgm:spPr>
        <a:solidFill>
          <a:srgbClr val="EBF3E6">
            <a:alpha val="89804"/>
          </a:srgbClr>
        </a:solidFill>
        <a:ln>
          <a:solidFill>
            <a:schemeClr val="bg1">
              <a:alpha val="90000"/>
            </a:schemeClr>
          </a:solidFill>
        </a:ln>
      </dgm:spPr>
      <dgm:t>
        <a:bodyPr/>
        <a:lstStyle/>
        <a:p>
          <a:pPr marL="0">
            <a:lnSpc>
              <a:spcPct val="100000"/>
            </a:lnSpc>
            <a:spcAft>
              <a:spcPts val="0"/>
            </a:spcAft>
          </a:pPr>
          <a:r>
            <a:rPr lang="en-US" sz="1600" dirty="0" smtClean="0">
              <a:latin typeface="+mn-lt"/>
            </a:rPr>
            <a:t>Continue </a:t>
          </a:r>
          <a:r>
            <a:rPr lang="en-US" sz="1600" dirty="0">
              <a:latin typeface="+mn-lt"/>
            </a:rPr>
            <a:t>implementation of STEP-VA</a:t>
          </a:r>
        </a:p>
      </dgm:t>
    </dgm:pt>
    <dgm:pt modelId="{D5079540-3C07-4065-AA91-7D00022C6A43}" type="parTrans" cxnId="{FC3CE8B8-7495-4E54-8220-6D3149B19BA7}">
      <dgm:prSet/>
      <dgm:spPr/>
      <dgm:t>
        <a:bodyPr/>
        <a:lstStyle/>
        <a:p>
          <a:endParaRPr lang="en-US"/>
        </a:p>
      </dgm:t>
    </dgm:pt>
    <dgm:pt modelId="{A86DDA78-7C79-4020-97FE-52C346754F2E}" type="sibTrans" cxnId="{FC3CE8B8-7495-4E54-8220-6D3149B19BA7}">
      <dgm:prSet/>
      <dgm:spPr/>
      <dgm:t>
        <a:bodyPr/>
        <a:lstStyle/>
        <a:p>
          <a:endParaRPr lang="en-US"/>
        </a:p>
      </dgm:t>
    </dgm:pt>
    <dgm:pt modelId="{7FD6B692-E9D8-4907-9033-B48323CE2A4C}">
      <dgm:prSet phldrT="[Text]" custT="1"/>
      <dgm:spPr>
        <a:solidFill>
          <a:srgbClr val="2D9CC2"/>
        </a:solidFill>
        <a:ln>
          <a:solidFill>
            <a:schemeClr val="bg1"/>
          </a:solidFill>
        </a:ln>
      </dgm:spPr>
      <dgm:t>
        <a:bodyPr/>
        <a:lstStyle/>
        <a:p>
          <a:pPr>
            <a:lnSpc>
              <a:spcPct val="100000"/>
            </a:lnSpc>
          </a:pPr>
          <a:r>
            <a:rPr lang="en-US" sz="1800" b="1" dirty="0"/>
            <a:t>Medicaid Integration</a:t>
          </a:r>
        </a:p>
      </dgm:t>
    </dgm:pt>
    <dgm:pt modelId="{9250F1F3-123B-4807-99C6-669356F96434}" type="parTrans" cxnId="{EA04DA88-7F89-4F41-A1C2-03DF659653E6}">
      <dgm:prSet/>
      <dgm:spPr/>
      <dgm:t>
        <a:bodyPr/>
        <a:lstStyle/>
        <a:p>
          <a:endParaRPr lang="en-US"/>
        </a:p>
      </dgm:t>
    </dgm:pt>
    <dgm:pt modelId="{006185B1-3C31-43DF-AD47-B882F19391C7}" type="sibTrans" cxnId="{EA04DA88-7F89-4F41-A1C2-03DF659653E6}">
      <dgm:prSet/>
      <dgm:spPr/>
      <dgm:t>
        <a:bodyPr/>
        <a:lstStyle/>
        <a:p>
          <a:endParaRPr lang="en-US"/>
        </a:p>
      </dgm:t>
    </dgm:pt>
    <dgm:pt modelId="{E90D893F-DA9A-4DA6-A436-6D5609AC0E9E}">
      <dgm:prSet phldrT="[Text]" custT="1"/>
      <dgm:spPr>
        <a:solidFill>
          <a:srgbClr val="E5DDEA">
            <a:alpha val="89804"/>
          </a:srgbClr>
        </a:solidFill>
        <a:ln>
          <a:solidFill>
            <a:schemeClr val="bg1"/>
          </a:solidFill>
        </a:ln>
      </dgm:spPr>
      <dgm:t>
        <a:bodyPr/>
        <a:lstStyle/>
        <a:p>
          <a:r>
            <a:rPr lang="en-US" sz="1500" dirty="0"/>
            <a:t> Implement DLA20 to monitor costs and outcomes in CSBs</a:t>
          </a:r>
        </a:p>
      </dgm:t>
    </dgm:pt>
    <dgm:pt modelId="{EFAF3230-F048-446E-8393-D21D774E8EB2}" type="parTrans" cxnId="{B368F64D-56C0-45DB-BCB1-E90B56DA09AF}">
      <dgm:prSet/>
      <dgm:spPr/>
      <dgm:t>
        <a:bodyPr/>
        <a:lstStyle/>
        <a:p>
          <a:endParaRPr lang="en-US"/>
        </a:p>
      </dgm:t>
    </dgm:pt>
    <dgm:pt modelId="{D3A2919F-FAA8-462C-BD96-A1F9CB0CDA76}" type="sibTrans" cxnId="{B368F64D-56C0-45DB-BCB1-E90B56DA09AF}">
      <dgm:prSet/>
      <dgm:spPr/>
      <dgm:t>
        <a:bodyPr/>
        <a:lstStyle/>
        <a:p>
          <a:endParaRPr lang="en-US"/>
        </a:p>
      </dgm:t>
    </dgm:pt>
    <dgm:pt modelId="{BDAA53A9-79F1-4289-A95C-13CAF0589ABB}">
      <dgm:prSet phldrT="[Text]" custT="1"/>
      <dgm:spPr>
        <a:solidFill>
          <a:srgbClr val="F6994B"/>
        </a:solidFill>
        <a:ln>
          <a:solidFill>
            <a:schemeClr val="bg1"/>
          </a:solidFill>
        </a:ln>
      </dgm:spPr>
      <dgm:t>
        <a:bodyPr/>
        <a:lstStyle/>
        <a:p>
          <a:pPr>
            <a:lnSpc>
              <a:spcPct val="100000"/>
            </a:lnSpc>
          </a:pPr>
          <a:r>
            <a:rPr lang="en-US" sz="1800" b="1" dirty="0" smtClean="0"/>
            <a:t>Improve</a:t>
          </a:r>
          <a:r>
            <a:rPr lang="en-US" sz="1800" b="1" dirty="0"/>
            <a:t/>
          </a:r>
          <a:br>
            <a:rPr lang="en-US" sz="1800" b="1" dirty="0"/>
          </a:br>
          <a:r>
            <a:rPr lang="en-US" sz="1800" b="1" dirty="0"/>
            <a:t>Facilities</a:t>
          </a:r>
        </a:p>
      </dgm:t>
    </dgm:pt>
    <dgm:pt modelId="{904E6660-CAD7-4701-A630-B9C15418EE56}" type="parTrans" cxnId="{9C752C02-2168-4BBF-BE6D-395321012F6A}">
      <dgm:prSet/>
      <dgm:spPr/>
      <dgm:t>
        <a:bodyPr/>
        <a:lstStyle/>
        <a:p>
          <a:endParaRPr lang="en-US"/>
        </a:p>
      </dgm:t>
    </dgm:pt>
    <dgm:pt modelId="{EACC76C7-5673-46D4-8048-68EDAB6B98A3}" type="sibTrans" cxnId="{9C752C02-2168-4BBF-BE6D-395321012F6A}">
      <dgm:prSet/>
      <dgm:spPr/>
      <dgm:t>
        <a:bodyPr/>
        <a:lstStyle/>
        <a:p>
          <a:endParaRPr lang="en-US"/>
        </a:p>
      </dgm:t>
    </dgm:pt>
    <dgm:pt modelId="{488AC1C4-4206-43C1-A07D-FE3F6292B4FE}">
      <dgm:prSet phldrT="[Text]" custT="1"/>
      <dgm:spPr>
        <a:solidFill>
          <a:srgbClr val="57689D"/>
        </a:solidFill>
        <a:ln>
          <a:solidFill>
            <a:schemeClr val="bg1"/>
          </a:solidFill>
        </a:ln>
      </dgm:spPr>
      <dgm:t>
        <a:bodyPr/>
        <a:lstStyle/>
        <a:p>
          <a:pPr>
            <a:lnSpc>
              <a:spcPct val="100000"/>
            </a:lnSpc>
          </a:pPr>
          <a:r>
            <a:rPr lang="en-US" sz="1400" b="1" dirty="0"/>
            <a:t>Strengthen Quality </a:t>
          </a:r>
          <a:r>
            <a:rPr lang="en-US" sz="1400" b="1" dirty="0" smtClean="0"/>
            <a:t>&amp; Accountability</a:t>
          </a:r>
          <a:endParaRPr lang="en-US" sz="1400" b="1" dirty="0"/>
        </a:p>
      </dgm:t>
    </dgm:pt>
    <dgm:pt modelId="{31C0EF50-458F-480D-BFD9-212354958375}" type="sibTrans" cxnId="{2BAE3518-0A8C-4E59-9FB5-2D10D8829E67}">
      <dgm:prSet/>
      <dgm:spPr/>
      <dgm:t>
        <a:bodyPr/>
        <a:lstStyle/>
        <a:p>
          <a:endParaRPr lang="en-US"/>
        </a:p>
      </dgm:t>
    </dgm:pt>
    <dgm:pt modelId="{84D3C200-CD4B-442B-8830-0FA2F81CBF51}" type="parTrans" cxnId="{2BAE3518-0A8C-4E59-9FB5-2D10D8829E67}">
      <dgm:prSet/>
      <dgm:spPr/>
      <dgm:t>
        <a:bodyPr/>
        <a:lstStyle/>
        <a:p>
          <a:endParaRPr lang="en-US"/>
        </a:p>
      </dgm:t>
    </dgm:pt>
    <dgm:pt modelId="{6D806664-BE10-425E-BB68-8BB610418BA0}">
      <dgm:prSet phldrT="[Text]" custT="1"/>
      <dgm:spPr>
        <a:solidFill>
          <a:srgbClr val="E5DDEA">
            <a:alpha val="89804"/>
          </a:srgbClr>
        </a:solidFill>
        <a:ln>
          <a:solidFill>
            <a:schemeClr val="bg1"/>
          </a:solidFill>
        </a:ln>
      </dgm:spPr>
      <dgm:t>
        <a:bodyPr/>
        <a:lstStyle/>
        <a:p>
          <a:r>
            <a:rPr lang="en-US" sz="1500" dirty="0"/>
            <a:t> </a:t>
          </a:r>
          <a:r>
            <a:rPr lang="en-US" sz="1500" dirty="0" smtClean="0"/>
            <a:t>Overhaul performance contract with the CSBs</a:t>
          </a:r>
          <a:endParaRPr lang="en-US" sz="1500" dirty="0"/>
        </a:p>
      </dgm:t>
    </dgm:pt>
    <dgm:pt modelId="{5D4D35AA-1CAE-4414-B50E-455E23AB3566}" type="parTrans" cxnId="{62F0C554-6A2B-4DDC-ABCD-405F8D6928E3}">
      <dgm:prSet/>
      <dgm:spPr/>
      <dgm:t>
        <a:bodyPr/>
        <a:lstStyle/>
        <a:p>
          <a:endParaRPr lang="en-US"/>
        </a:p>
      </dgm:t>
    </dgm:pt>
    <dgm:pt modelId="{107E059D-5065-4C16-8B72-693293B9A133}" type="sibTrans" cxnId="{62F0C554-6A2B-4DDC-ABCD-405F8D6928E3}">
      <dgm:prSet/>
      <dgm:spPr/>
      <dgm:t>
        <a:bodyPr/>
        <a:lstStyle/>
        <a:p>
          <a:endParaRPr lang="en-US"/>
        </a:p>
      </dgm:t>
    </dgm:pt>
    <dgm:pt modelId="{B088965D-4488-465E-9BDE-058FB9AC75E9}">
      <dgm:prSet phldrT="[Text]" custT="1"/>
      <dgm:spPr>
        <a:solidFill>
          <a:srgbClr val="FDEADB">
            <a:alpha val="89804"/>
          </a:srgbClr>
        </a:solidFill>
        <a:ln>
          <a:solidFill>
            <a:schemeClr val="bg1"/>
          </a:solidFill>
        </a:ln>
      </dgm:spPr>
      <dgm:t>
        <a:bodyPr/>
        <a:lstStyle/>
        <a:p>
          <a:r>
            <a:rPr lang="en-US" sz="1400" dirty="0"/>
            <a:t>Partner with VHHA to reduce state hospital bed utilization</a:t>
          </a:r>
        </a:p>
      </dgm:t>
    </dgm:pt>
    <dgm:pt modelId="{99C9C9F5-0A76-49F1-888C-B5EA0207000B}" type="parTrans" cxnId="{67C8B1AD-5808-4443-A039-2F7AED14F740}">
      <dgm:prSet/>
      <dgm:spPr/>
      <dgm:t>
        <a:bodyPr/>
        <a:lstStyle/>
        <a:p>
          <a:endParaRPr lang="en-US"/>
        </a:p>
      </dgm:t>
    </dgm:pt>
    <dgm:pt modelId="{1E9DC7A6-820B-46C1-A38A-2F2B5FD02A58}" type="sibTrans" cxnId="{67C8B1AD-5808-4443-A039-2F7AED14F740}">
      <dgm:prSet/>
      <dgm:spPr/>
      <dgm:t>
        <a:bodyPr/>
        <a:lstStyle/>
        <a:p>
          <a:endParaRPr lang="en-US"/>
        </a:p>
      </dgm:t>
    </dgm:pt>
    <dgm:pt modelId="{BD13BF93-972C-41CE-B11C-0764995F10DA}">
      <dgm:prSet phldrT="[Text]" custT="1"/>
      <dgm:spPr>
        <a:solidFill>
          <a:srgbClr val="FDEADB">
            <a:alpha val="89804"/>
          </a:srgbClr>
        </a:solidFill>
        <a:ln>
          <a:solidFill>
            <a:schemeClr val="bg1"/>
          </a:solidFill>
        </a:ln>
      </dgm:spPr>
      <dgm:t>
        <a:bodyPr/>
        <a:lstStyle/>
        <a:p>
          <a:r>
            <a:rPr lang="en-US" sz="1400" dirty="0"/>
            <a:t> Advance </a:t>
          </a:r>
          <a:r>
            <a:rPr lang="en-US" sz="1400" dirty="0" smtClean="0"/>
            <a:t>f</a:t>
          </a:r>
          <a:r>
            <a:rPr lang="en-US" sz="1400" i="0" dirty="0" smtClean="0"/>
            <a:t>inancial realignment</a:t>
          </a:r>
          <a:r>
            <a:rPr lang="en-US" sz="1400" i="0" dirty="0"/>
            <a:t>: </a:t>
          </a:r>
          <a:r>
            <a:rPr lang="en-US" sz="1400" i="0" dirty="0" smtClean="0"/>
            <a:t>complete a needs assessment</a:t>
          </a:r>
          <a:endParaRPr lang="en-US" sz="1400" dirty="0"/>
        </a:p>
      </dgm:t>
    </dgm:pt>
    <dgm:pt modelId="{AA25B853-9809-4D33-9666-6AC071096D98}" type="parTrans" cxnId="{C13B9945-7FE3-4880-9C20-0072D9D40951}">
      <dgm:prSet/>
      <dgm:spPr/>
      <dgm:t>
        <a:bodyPr/>
        <a:lstStyle/>
        <a:p>
          <a:endParaRPr lang="en-US"/>
        </a:p>
      </dgm:t>
    </dgm:pt>
    <dgm:pt modelId="{0A19D9F8-5FEF-472A-A393-59FAEED63D5F}" type="sibTrans" cxnId="{C13B9945-7FE3-4880-9C20-0072D9D40951}">
      <dgm:prSet/>
      <dgm:spPr/>
      <dgm:t>
        <a:bodyPr/>
        <a:lstStyle/>
        <a:p>
          <a:endParaRPr lang="en-US"/>
        </a:p>
      </dgm:t>
    </dgm:pt>
    <dgm:pt modelId="{F8A14561-2B4E-467E-8180-0D2FBBE8EB41}">
      <dgm:prSet phldrT="[Text]" custT="1"/>
      <dgm:spPr>
        <a:solidFill>
          <a:srgbClr val="8BC173"/>
        </a:solidFill>
        <a:ln>
          <a:solidFill>
            <a:schemeClr val="bg1"/>
          </a:solidFill>
        </a:ln>
      </dgm:spPr>
      <dgm:t>
        <a:bodyPr/>
        <a:lstStyle/>
        <a:p>
          <a:pPr>
            <a:lnSpc>
              <a:spcPct val="100000"/>
            </a:lnSpc>
          </a:pPr>
          <a:r>
            <a:rPr lang="en-US" sz="1400" b="1" dirty="0" smtClean="0"/>
            <a:t>Complete Roadmap </a:t>
          </a:r>
          <a:r>
            <a:rPr lang="en-US" sz="1400" b="1" dirty="0"/>
            <a:t/>
          </a:r>
          <a:br>
            <a:rPr lang="en-US" sz="1400" b="1" dirty="0"/>
          </a:br>
          <a:r>
            <a:rPr lang="en-US" sz="1400" b="1" dirty="0"/>
            <a:t>for </a:t>
          </a:r>
          <a:r>
            <a:rPr lang="en-US" sz="1400" b="1" dirty="0" smtClean="0"/>
            <a:t>Future</a:t>
          </a:r>
          <a:endParaRPr lang="en-US" sz="1400" b="1" dirty="0"/>
        </a:p>
      </dgm:t>
    </dgm:pt>
    <dgm:pt modelId="{6431D361-EE01-4717-A68E-94055D29C304}" type="parTrans" cxnId="{1BCFAA76-0459-4351-B123-D1CDBB569F1E}">
      <dgm:prSet/>
      <dgm:spPr/>
      <dgm:t>
        <a:bodyPr/>
        <a:lstStyle/>
        <a:p>
          <a:endParaRPr lang="en-US"/>
        </a:p>
      </dgm:t>
    </dgm:pt>
    <dgm:pt modelId="{EE0D713C-EAA6-43B9-812D-4F7CD13ACBCB}" type="sibTrans" cxnId="{1BCFAA76-0459-4351-B123-D1CDBB569F1E}">
      <dgm:prSet/>
      <dgm:spPr/>
      <dgm:t>
        <a:bodyPr/>
        <a:lstStyle/>
        <a:p>
          <a:endParaRPr lang="en-US"/>
        </a:p>
      </dgm:t>
    </dgm:pt>
    <dgm:pt modelId="{83430B6E-9D83-4F84-9D1F-136E48628825}">
      <dgm:prSet phldrT="[Text]" custT="1"/>
      <dgm:spPr>
        <a:solidFill>
          <a:srgbClr val="EBF3E6">
            <a:alpha val="89804"/>
          </a:srgbClr>
        </a:solidFill>
        <a:ln>
          <a:solidFill>
            <a:schemeClr val="bg1"/>
          </a:solidFill>
        </a:ln>
      </dgm:spPr>
      <dgm:t>
        <a:bodyPr/>
        <a:lstStyle/>
        <a:p>
          <a:r>
            <a:rPr lang="en-US" sz="1600" dirty="0"/>
            <a:t> Plan for the complete build out of STEP-VA services</a:t>
          </a:r>
        </a:p>
      </dgm:t>
    </dgm:pt>
    <dgm:pt modelId="{47F96793-75C4-457B-A5DB-3085085CE1E5}" type="parTrans" cxnId="{4AC9647D-0E2F-4D0A-B6DE-4852E621E77B}">
      <dgm:prSet/>
      <dgm:spPr/>
      <dgm:t>
        <a:bodyPr/>
        <a:lstStyle/>
        <a:p>
          <a:endParaRPr lang="en-US"/>
        </a:p>
      </dgm:t>
    </dgm:pt>
    <dgm:pt modelId="{28D30B0B-898B-49C4-AE68-FB68A78263D9}" type="sibTrans" cxnId="{4AC9647D-0E2F-4D0A-B6DE-4852E621E77B}">
      <dgm:prSet/>
      <dgm:spPr/>
      <dgm:t>
        <a:bodyPr/>
        <a:lstStyle/>
        <a:p>
          <a:endParaRPr lang="en-US"/>
        </a:p>
      </dgm:t>
    </dgm:pt>
    <dgm:pt modelId="{F37018F6-7D6B-4DAA-A8F9-F24FC760E866}">
      <dgm:prSet phldrT="[Text]" custT="1"/>
      <dgm:spPr>
        <a:solidFill>
          <a:srgbClr val="EBF3E6">
            <a:alpha val="89804"/>
          </a:srgbClr>
        </a:solidFill>
        <a:ln>
          <a:solidFill>
            <a:schemeClr val="bg1"/>
          </a:solidFill>
        </a:ln>
      </dgm:spPr>
      <dgm:t>
        <a:bodyPr/>
        <a:lstStyle/>
        <a:p>
          <a:r>
            <a:rPr lang="en-US" sz="1600" dirty="0"/>
            <a:t> Develop long-range plan for </a:t>
          </a:r>
          <a:r>
            <a:rPr lang="en-US" sz="1600" dirty="0" smtClean="0"/>
            <a:t>right-sizing </a:t>
          </a:r>
          <a:r>
            <a:rPr lang="en-US" sz="1600" dirty="0"/>
            <a:t>state hospitals</a:t>
          </a:r>
        </a:p>
      </dgm:t>
    </dgm:pt>
    <dgm:pt modelId="{A2EABC5D-1FD8-403D-A54F-4C2B0D8EB3D9}" type="parTrans" cxnId="{FE205C38-29C5-4CB6-BBAB-F53CAC98A594}">
      <dgm:prSet/>
      <dgm:spPr/>
      <dgm:t>
        <a:bodyPr/>
        <a:lstStyle/>
        <a:p>
          <a:endParaRPr lang="en-US"/>
        </a:p>
      </dgm:t>
    </dgm:pt>
    <dgm:pt modelId="{541CE168-B0EB-47E4-9631-022E94C72C13}" type="sibTrans" cxnId="{FE205C38-29C5-4CB6-BBAB-F53CAC98A594}">
      <dgm:prSet/>
      <dgm:spPr/>
      <dgm:t>
        <a:bodyPr/>
        <a:lstStyle/>
        <a:p>
          <a:endParaRPr lang="en-US"/>
        </a:p>
      </dgm:t>
    </dgm:pt>
    <dgm:pt modelId="{6E17D699-48E3-4637-AC28-A9666757BBDD}">
      <dgm:prSet phldrT="[Text]" custT="1"/>
      <dgm:spPr>
        <a:solidFill>
          <a:srgbClr val="FDEADB">
            <a:alpha val="89804"/>
          </a:srgbClr>
        </a:solidFill>
        <a:ln>
          <a:solidFill>
            <a:schemeClr val="bg1"/>
          </a:solidFill>
        </a:ln>
      </dgm:spPr>
      <dgm:t>
        <a:bodyPr/>
        <a:lstStyle/>
        <a:p>
          <a:r>
            <a:rPr lang="en-US" sz="1400" dirty="0"/>
            <a:t>Continue detailed planning for new Central State </a:t>
          </a:r>
          <a:r>
            <a:rPr lang="en-US" sz="1400" dirty="0" smtClean="0"/>
            <a:t>Hospital</a:t>
          </a:r>
          <a:endParaRPr lang="en-US" sz="1400" dirty="0"/>
        </a:p>
      </dgm:t>
    </dgm:pt>
    <dgm:pt modelId="{C0FA4E77-916E-4C04-B497-D09C43A8495C}" type="parTrans" cxnId="{54FC01E4-ED27-47A6-BD2A-4859D4D1359D}">
      <dgm:prSet/>
      <dgm:spPr/>
      <dgm:t>
        <a:bodyPr/>
        <a:lstStyle/>
        <a:p>
          <a:endParaRPr lang="en-US"/>
        </a:p>
      </dgm:t>
    </dgm:pt>
    <dgm:pt modelId="{F7FAF1E9-20E5-417A-AE66-418E2DB162B8}" type="sibTrans" cxnId="{54FC01E4-ED27-47A6-BD2A-4859D4D1359D}">
      <dgm:prSet/>
      <dgm:spPr/>
      <dgm:t>
        <a:bodyPr/>
        <a:lstStyle/>
        <a:p>
          <a:endParaRPr lang="en-US"/>
        </a:p>
      </dgm:t>
    </dgm:pt>
    <dgm:pt modelId="{A64DC8D6-E1AB-41DA-A810-E55A46A848A6}">
      <dgm:prSet phldrT="[Text]" custT="1"/>
      <dgm:spPr>
        <a:solidFill>
          <a:srgbClr val="E5DDEA">
            <a:alpha val="89804"/>
          </a:srgbClr>
        </a:solidFill>
        <a:ln>
          <a:solidFill>
            <a:schemeClr val="bg1"/>
          </a:solidFill>
        </a:ln>
      </dgm:spPr>
      <dgm:t>
        <a:bodyPr/>
        <a:lstStyle/>
        <a:p>
          <a:r>
            <a:rPr lang="en-US" sz="1500" dirty="0"/>
            <a:t>Partner with DMAS, providers, and others to address BH workforce challenges</a:t>
          </a:r>
        </a:p>
      </dgm:t>
    </dgm:pt>
    <dgm:pt modelId="{0CEC1D2F-562B-46F1-99D0-699719650102}" type="parTrans" cxnId="{5C5921A3-D8A2-4CE7-8D10-85541D3FAB40}">
      <dgm:prSet/>
      <dgm:spPr/>
      <dgm:t>
        <a:bodyPr/>
        <a:lstStyle/>
        <a:p>
          <a:endParaRPr lang="en-US"/>
        </a:p>
      </dgm:t>
    </dgm:pt>
    <dgm:pt modelId="{68A65511-0C53-4E8B-9C7C-1FBA7DB5010F}" type="sibTrans" cxnId="{5C5921A3-D8A2-4CE7-8D10-85541D3FAB40}">
      <dgm:prSet/>
      <dgm:spPr/>
      <dgm:t>
        <a:bodyPr/>
        <a:lstStyle/>
        <a:p>
          <a:endParaRPr lang="en-US"/>
        </a:p>
      </dgm:t>
    </dgm:pt>
    <dgm:pt modelId="{4363F059-D938-4FFA-A2DC-A9D0581ECB78}">
      <dgm:prSet phldrT="[Text]" custT="1"/>
      <dgm:spPr>
        <a:solidFill>
          <a:srgbClr val="E1EBF1">
            <a:alpha val="89804"/>
          </a:srgbClr>
        </a:solidFill>
        <a:ln>
          <a:solidFill>
            <a:schemeClr val="bg1"/>
          </a:solidFill>
        </a:ln>
      </dgm:spPr>
      <dgm:t>
        <a:bodyPr/>
        <a:lstStyle/>
        <a:p>
          <a:r>
            <a:rPr lang="en-US" sz="1600" dirty="0"/>
            <a:t>Ensure Medicaid expansion incorporates STEP-VA</a:t>
          </a:r>
        </a:p>
      </dgm:t>
    </dgm:pt>
    <dgm:pt modelId="{EA48D118-45F5-4012-8D3D-46408FAA0E55}" type="parTrans" cxnId="{228A9CA0-6655-4D57-8DDD-A493A281058C}">
      <dgm:prSet/>
      <dgm:spPr/>
      <dgm:t>
        <a:bodyPr/>
        <a:lstStyle/>
        <a:p>
          <a:endParaRPr lang="en-US"/>
        </a:p>
      </dgm:t>
    </dgm:pt>
    <dgm:pt modelId="{822F6003-4BC6-435D-A9CF-809B64C8FF09}" type="sibTrans" cxnId="{228A9CA0-6655-4D57-8DDD-A493A281058C}">
      <dgm:prSet/>
      <dgm:spPr/>
      <dgm:t>
        <a:bodyPr/>
        <a:lstStyle/>
        <a:p>
          <a:endParaRPr lang="en-US"/>
        </a:p>
      </dgm:t>
    </dgm:pt>
    <dgm:pt modelId="{A4A0221B-F196-4E9F-8B3E-CD8E5EC2D488}">
      <dgm:prSet custT="1"/>
      <dgm:spPr/>
      <dgm:t>
        <a:bodyPr/>
        <a:lstStyle/>
        <a:p>
          <a:r>
            <a:rPr lang="en-US" sz="1600" dirty="0"/>
            <a:t>Complete BH </a:t>
          </a:r>
          <a:r>
            <a:rPr lang="en-US" sz="1600" dirty="0" smtClean="0"/>
            <a:t>Redesign </a:t>
          </a:r>
          <a:r>
            <a:rPr lang="en-US" sz="1600" dirty="0"/>
            <a:t>(Farley Center) to create evidence and trauma informed MH services</a:t>
          </a:r>
        </a:p>
      </dgm:t>
    </dgm:pt>
    <dgm:pt modelId="{299E1301-5D81-4343-89AF-F65C70811956}" type="parTrans" cxnId="{2D72706C-98EA-4FC9-84B2-6A5AB145F046}">
      <dgm:prSet/>
      <dgm:spPr/>
      <dgm:t>
        <a:bodyPr/>
        <a:lstStyle/>
        <a:p>
          <a:endParaRPr lang="en-US"/>
        </a:p>
      </dgm:t>
    </dgm:pt>
    <dgm:pt modelId="{64BB329F-87D7-4DDD-ABD7-35C7DE6BC657}" type="sibTrans" cxnId="{2D72706C-98EA-4FC9-84B2-6A5AB145F046}">
      <dgm:prSet/>
      <dgm:spPr/>
      <dgm:t>
        <a:bodyPr/>
        <a:lstStyle/>
        <a:p>
          <a:endParaRPr lang="en-US"/>
        </a:p>
      </dgm:t>
    </dgm:pt>
    <dgm:pt modelId="{65E56B6F-078A-4B0C-824A-5BAFE2F62B15}">
      <dgm:prSet phldrT="[Text]" custT="1"/>
      <dgm:spPr>
        <a:solidFill>
          <a:srgbClr val="EBF3E6">
            <a:alpha val="89804"/>
          </a:srgbClr>
        </a:solidFill>
        <a:ln>
          <a:solidFill>
            <a:schemeClr val="bg1">
              <a:alpha val="90000"/>
            </a:schemeClr>
          </a:solidFill>
        </a:ln>
      </dgm:spPr>
      <dgm:t>
        <a:bodyPr/>
        <a:lstStyle/>
        <a:p>
          <a:pPr marL="0">
            <a:lnSpc>
              <a:spcPct val="100000"/>
            </a:lnSpc>
            <a:spcAft>
              <a:spcPts val="0"/>
            </a:spcAft>
          </a:pPr>
          <a:r>
            <a:rPr lang="en-US" sz="1600" dirty="0">
              <a:latin typeface="+mn-lt"/>
            </a:rPr>
            <a:t>Increase availability of Permanent Supportive Housing (PSH)</a:t>
          </a:r>
        </a:p>
      </dgm:t>
    </dgm:pt>
    <dgm:pt modelId="{8C3BEEB6-C60A-442E-8B27-3A5A98FD4B29}" type="sibTrans" cxnId="{A3252055-E2FD-4F5E-9859-D670FB02BB7C}">
      <dgm:prSet/>
      <dgm:spPr/>
      <dgm:t>
        <a:bodyPr/>
        <a:lstStyle/>
        <a:p>
          <a:endParaRPr lang="en-US"/>
        </a:p>
      </dgm:t>
    </dgm:pt>
    <dgm:pt modelId="{F7CBC3E5-46E8-4BCD-9A90-5DC5710AC0C6}" type="parTrans" cxnId="{A3252055-E2FD-4F5E-9859-D670FB02BB7C}">
      <dgm:prSet/>
      <dgm:spPr/>
      <dgm:t>
        <a:bodyPr/>
        <a:lstStyle/>
        <a:p>
          <a:endParaRPr lang="en-US"/>
        </a:p>
      </dgm:t>
    </dgm:pt>
    <dgm:pt modelId="{EC3FFAAC-1087-49D3-A09D-5127D889520A}" type="pres">
      <dgm:prSet presAssocID="{9EC96FA0-A221-4278-8784-EEE18354AC3A}" presName="Name0" presStyleCnt="0">
        <dgm:presLayoutVars>
          <dgm:dir/>
          <dgm:animLvl val="lvl"/>
          <dgm:resizeHandles val="exact"/>
        </dgm:presLayoutVars>
      </dgm:prSet>
      <dgm:spPr/>
      <dgm:t>
        <a:bodyPr/>
        <a:lstStyle/>
        <a:p>
          <a:endParaRPr lang="en-US"/>
        </a:p>
      </dgm:t>
    </dgm:pt>
    <dgm:pt modelId="{391B9C81-6D8A-43FF-A3F3-6BC856E617CD}" type="pres">
      <dgm:prSet presAssocID="{68C79A38-E2D7-45D0-A4FE-D91931A9B774}" presName="composite" presStyleCnt="0"/>
      <dgm:spPr/>
    </dgm:pt>
    <dgm:pt modelId="{D5E9C564-CF20-4679-A84A-96759970D288}" type="pres">
      <dgm:prSet presAssocID="{68C79A38-E2D7-45D0-A4FE-D91931A9B774}" presName="parTx" presStyleLbl="alignNode1" presStyleIdx="0" presStyleCnt="5">
        <dgm:presLayoutVars>
          <dgm:chMax val="0"/>
          <dgm:chPref val="0"/>
          <dgm:bulletEnabled val="1"/>
        </dgm:presLayoutVars>
      </dgm:prSet>
      <dgm:spPr/>
      <dgm:t>
        <a:bodyPr/>
        <a:lstStyle/>
        <a:p>
          <a:endParaRPr lang="en-US"/>
        </a:p>
      </dgm:t>
    </dgm:pt>
    <dgm:pt modelId="{0ED207A7-F581-49AA-880D-0B32E2DD7749}" type="pres">
      <dgm:prSet presAssocID="{68C79A38-E2D7-45D0-A4FE-D91931A9B774}" presName="desTx" presStyleLbl="alignAccFollowNode1" presStyleIdx="0" presStyleCnt="5" custScaleY="100000" custLinFactNeighborX="-5143" custLinFactNeighborY="-973">
        <dgm:presLayoutVars>
          <dgm:bulletEnabled val="1"/>
        </dgm:presLayoutVars>
      </dgm:prSet>
      <dgm:spPr/>
      <dgm:t>
        <a:bodyPr/>
        <a:lstStyle/>
        <a:p>
          <a:endParaRPr lang="en-US"/>
        </a:p>
      </dgm:t>
    </dgm:pt>
    <dgm:pt modelId="{1B6228A5-9A70-4DEC-9790-418773DC269E}" type="pres">
      <dgm:prSet presAssocID="{D00A7669-4626-4D84-BDFB-FCBFB6E06455}" presName="space" presStyleCnt="0"/>
      <dgm:spPr/>
    </dgm:pt>
    <dgm:pt modelId="{EBC58DEE-6225-4589-A948-28D54F88254E}" type="pres">
      <dgm:prSet presAssocID="{7FD6B692-E9D8-4907-9033-B48323CE2A4C}" presName="composite" presStyleCnt="0"/>
      <dgm:spPr/>
    </dgm:pt>
    <dgm:pt modelId="{45BC4ADB-D361-4C79-8D27-6B5FD0607568}" type="pres">
      <dgm:prSet presAssocID="{7FD6B692-E9D8-4907-9033-B48323CE2A4C}" presName="parTx" presStyleLbl="alignNode1" presStyleIdx="1" presStyleCnt="5">
        <dgm:presLayoutVars>
          <dgm:chMax val="0"/>
          <dgm:chPref val="0"/>
          <dgm:bulletEnabled val="1"/>
        </dgm:presLayoutVars>
      </dgm:prSet>
      <dgm:spPr/>
      <dgm:t>
        <a:bodyPr/>
        <a:lstStyle/>
        <a:p>
          <a:endParaRPr lang="en-US"/>
        </a:p>
      </dgm:t>
    </dgm:pt>
    <dgm:pt modelId="{A59940F0-B2FE-40E2-B06B-5FB469031862}" type="pres">
      <dgm:prSet presAssocID="{7FD6B692-E9D8-4907-9033-B48323CE2A4C}" presName="desTx" presStyleLbl="alignAccFollowNode1" presStyleIdx="1" presStyleCnt="5">
        <dgm:presLayoutVars>
          <dgm:bulletEnabled val="1"/>
        </dgm:presLayoutVars>
      </dgm:prSet>
      <dgm:spPr/>
      <dgm:t>
        <a:bodyPr/>
        <a:lstStyle/>
        <a:p>
          <a:endParaRPr lang="en-US"/>
        </a:p>
      </dgm:t>
    </dgm:pt>
    <dgm:pt modelId="{9B054718-A35C-4A99-A7A0-94BC602889D1}" type="pres">
      <dgm:prSet presAssocID="{006185B1-3C31-43DF-AD47-B882F19391C7}" presName="space" presStyleCnt="0"/>
      <dgm:spPr/>
    </dgm:pt>
    <dgm:pt modelId="{D72657FC-14EA-435B-BBC3-2F0B9EB92B00}" type="pres">
      <dgm:prSet presAssocID="{488AC1C4-4206-43C1-A07D-FE3F6292B4FE}" presName="composite" presStyleCnt="0"/>
      <dgm:spPr/>
    </dgm:pt>
    <dgm:pt modelId="{BD08E030-1178-4EE4-8C94-EDDEFF2729C0}" type="pres">
      <dgm:prSet presAssocID="{488AC1C4-4206-43C1-A07D-FE3F6292B4FE}" presName="parTx" presStyleLbl="alignNode1" presStyleIdx="2" presStyleCnt="5">
        <dgm:presLayoutVars>
          <dgm:chMax val="0"/>
          <dgm:chPref val="0"/>
          <dgm:bulletEnabled val="1"/>
        </dgm:presLayoutVars>
      </dgm:prSet>
      <dgm:spPr/>
      <dgm:t>
        <a:bodyPr/>
        <a:lstStyle/>
        <a:p>
          <a:endParaRPr lang="en-US"/>
        </a:p>
      </dgm:t>
    </dgm:pt>
    <dgm:pt modelId="{BD48E93B-FD96-4B85-AC2F-1AD4B5DB4B6F}" type="pres">
      <dgm:prSet presAssocID="{488AC1C4-4206-43C1-A07D-FE3F6292B4FE}" presName="desTx" presStyleLbl="alignAccFollowNode1" presStyleIdx="2" presStyleCnt="5">
        <dgm:presLayoutVars>
          <dgm:bulletEnabled val="1"/>
        </dgm:presLayoutVars>
      </dgm:prSet>
      <dgm:spPr/>
      <dgm:t>
        <a:bodyPr/>
        <a:lstStyle/>
        <a:p>
          <a:endParaRPr lang="en-US"/>
        </a:p>
      </dgm:t>
    </dgm:pt>
    <dgm:pt modelId="{3000F78F-4513-4965-ABF1-02DB02E3B5BA}" type="pres">
      <dgm:prSet presAssocID="{31C0EF50-458F-480D-BFD9-212354958375}" presName="space" presStyleCnt="0"/>
      <dgm:spPr/>
    </dgm:pt>
    <dgm:pt modelId="{9C7892EE-FBF0-4015-B088-1AF65E2EC129}" type="pres">
      <dgm:prSet presAssocID="{BDAA53A9-79F1-4289-A95C-13CAF0589ABB}" presName="composite" presStyleCnt="0"/>
      <dgm:spPr/>
    </dgm:pt>
    <dgm:pt modelId="{0C935917-7C7E-4330-BCFD-21CF849BBCDA}" type="pres">
      <dgm:prSet presAssocID="{BDAA53A9-79F1-4289-A95C-13CAF0589ABB}" presName="parTx" presStyleLbl="alignNode1" presStyleIdx="3" presStyleCnt="5">
        <dgm:presLayoutVars>
          <dgm:chMax val="0"/>
          <dgm:chPref val="0"/>
          <dgm:bulletEnabled val="1"/>
        </dgm:presLayoutVars>
      </dgm:prSet>
      <dgm:spPr/>
      <dgm:t>
        <a:bodyPr/>
        <a:lstStyle/>
        <a:p>
          <a:endParaRPr lang="en-US"/>
        </a:p>
      </dgm:t>
    </dgm:pt>
    <dgm:pt modelId="{2A2AA7ED-14F8-44D9-9784-F8AAD4A6EFF6}" type="pres">
      <dgm:prSet presAssocID="{BDAA53A9-79F1-4289-A95C-13CAF0589ABB}" presName="desTx" presStyleLbl="alignAccFollowNode1" presStyleIdx="3" presStyleCnt="5">
        <dgm:presLayoutVars>
          <dgm:bulletEnabled val="1"/>
        </dgm:presLayoutVars>
      </dgm:prSet>
      <dgm:spPr/>
      <dgm:t>
        <a:bodyPr/>
        <a:lstStyle/>
        <a:p>
          <a:endParaRPr lang="en-US"/>
        </a:p>
      </dgm:t>
    </dgm:pt>
    <dgm:pt modelId="{EE85CEE6-7A53-4D0F-B129-39FB63EB64BC}" type="pres">
      <dgm:prSet presAssocID="{EACC76C7-5673-46D4-8048-68EDAB6B98A3}" presName="space" presStyleCnt="0"/>
      <dgm:spPr/>
    </dgm:pt>
    <dgm:pt modelId="{95502E41-3B95-4BBD-AE54-A056BC0194AC}" type="pres">
      <dgm:prSet presAssocID="{F8A14561-2B4E-467E-8180-0D2FBBE8EB41}" presName="composite" presStyleCnt="0"/>
      <dgm:spPr/>
    </dgm:pt>
    <dgm:pt modelId="{18ECB539-FD3F-4762-BDC9-55123E136D79}" type="pres">
      <dgm:prSet presAssocID="{F8A14561-2B4E-467E-8180-0D2FBBE8EB41}" presName="parTx" presStyleLbl="alignNode1" presStyleIdx="4" presStyleCnt="5">
        <dgm:presLayoutVars>
          <dgm:chMax val="0"/>
          <dgm:chPref val="0"/>
          <dgm:bulletEnabled val="1"/>
        </dgm:presLayoutVars>
      </dgm:prSet>
      <dgm:spPr/>
      <dgm:t>
        <a:bodyPr/>
        <a:lstStyle/>
        <a:p>
          <a:endParaRPr lang="en-US"/>
        </a:p>
      </dgm:t>
    </dgm:pt>
    <dgm:pt modelId="{157E2A04-53A7-4DA3-98CE-D48F08A9BB46}" type="pres">
      <dgm:prSet presAssocID="{F8A14561-2B4E-467E-8180-0D2FBBE8EB41}" presName="desTx" presStyleLbl="alignAccFollowNode1" presStyleIdx="4" presStyleCnt="5">
        <dgm:presLayoutVars>
          <dgm:bulletEnabled val="1"/>
        </dgm:presLayoutVars>
      </dgm:prSet>
      <dgm:spPr/>
      <dgm:t>
        <a:bodyPr/>
        <a:lstStyle/>
        <a:p>
          <a:endParaRPr lang="en-US"/>
        </a:p>
      </dgm:t>
    </dgm:pt>
  </dgm:ptLst>
  <dgm:cxnLst>
    <dgm:cxn modelId="{9C752C02-2168-4BBF-BE6D-395321012F6A}" srcId="{9EC96FA0-A221-4278-8784-EEE18354AC3A}" destId="{BDAA53A9-79F1-4289-A95C-13CAF0589ABB}" srcOrd="3" destOrd="0" parTransId="{904E6660-CAD7-4701-A630-B9C15418EE56}" sibTransId="{EACC76C7-5673-46D4-8048-68EDAB6B98A3}"/>
    <dgm:cxn modelId="{54FC01E4-ED27-47A6-BD2A-4859D4D1359D}" srcId="{BDAA53A9-79F1-4289-A95C-13CAF0589ABB}" destId="{6E17D699-48E3-4637-AC28-A9666757BBDD}" srcOrd="2" destOrd="0" parTransId="{C0FA4E77-916E-4C04-B497-D09C43A8495C}" sibTransId="{F7FAF1E9-20E5-417A-AE66-418E2DB162B8}"/>
    <dgm:cxn modelId="{A9EC22FA-D18A-4699-88E6-ABDC428413A4}" type="presOf" srcId="{6D806664-BE10-425E-BB68-8BB610418BA0}" destId="{BD48E93B-FD96-4B85-AC2F-1AD4B5DB4B6F}" srcOrd="0" destOrd="1" presId="urn:microsoft.com/office/officeart/2005/8/layout/hList1"/>
    <dgm:cxn modelId="{9EFBEF7C-F894-4F95-A62F-043A52375ADC}" type="presOf" srcId="{7FD6B692-E9D8-4907-9033-B48323CE2A4C}" destId="{45BC4ADB-D361-4C79-8D27-6B5FD0607568}" srcOrd="0" destOrd="0" presId="urn:microsoft.com/office/officeart/2005/8/layout/hList1"/>
    <dgm:cxn modelId="{5C5921A3-D8A2-4CE7-8D10-85541D3FAB40}" srcId="{488AC1C4-4206-43C1-A07D-FE3F6292B4FE}" destId="{A64DC8D6-E1AB-41DA-A810-E55A46A848A6}" srcOrd="2" destOrd="0" parTransId="{0CEC1D2F-562B-46F1-99D0-699719650102}" sibTransId="{68A65511-0C53-4E8B-9C7C-1FBA7DB5010F}"/>
    <dgm:cxn modelId="{67C8B1AD-5808-4443-A039-2F7AED14F740}" srcId="{BDAA53A9-79F1-4289-A95C-13CAF0589ABB}" destId="{B088965D-4488-465E-9BDE-058FB9AC75E9}" srcOrd="0" destOrd="0" parTransId="{99C9C9F5-0A76-49F1-888C-B5EA0207000B}" sibTransId="{1E9DC7A6-820B-46C1-A38A-2F2B5FD02A58}"/>
    <dgm:cxn modelId="{4AC9647D-0E2F-4D0A-B6DE-4852E621E77B}" srcId="{F8A14561-2B4E-467E-8180-0D2FBBE8EB41}" destId="{83430B6E-9D83-4F84-9D1F-136E48628825}" srcOrd="0" destOrd="0" parTransId="{47F96793-75C4-457B-A5DB-3085085CE1E5}" sibTransId="{28D30B0B-898B-49C4-AE68-FB68A78263D9}"/>
    <dgm:cxn modelId="{EA04DA88-7F89-4F41-A1C2-03DF659653E6}" srcId="{9EC96FA0-A221-4278-8784-EEE18354AC3A}" destId="{7FD6B692-E9D8-4907-9033-B48323CE2A4C}" srcOrd="1" destOrd="0" parTransId="{9250F1F3-123B-4807-99C6-669356F96434}" sibTransId="{006185B1-3C31-43DF-AD47-B882F19391C7}"/>
    <dgm:cxn modelId="{DA413560-D18E-4BE0-88D8-FC8A91D20D0C}" type="presOf" srcId="{BD13BF93-972C-41CE-B11C-0764995F10DA}" destId="{2A2AA7ED-14F8-44D9-9784-F8AAD4A6EFF6}" srcOrd="0" destOrd="1" presId="urn:microsoft.com/office/officeart/2005/8/layout/hList1"/>
    <dgm:cxn modelId="{C784F2B8-7EA5-490F-831B-5C3BFEC8BE4D}" type="presOf" srcId="{6E17D699-48E3-4637-AC28-A9666757BBDD}" destId="{2A2AA7ED-14F8-44D9-9784-F8AAD4A6EFF6}" srcOrd="0" destOrd="2" presId="urn:microsoft.com/office/officeart/2005/8/layout/hList1"/>
    <dgm:cxn modelId="{A3252055-E2FD-4F5E-9859-D670FB02BB7C}" srcId="{68C79A38-E2D7-45D0-A4FE-D91931A9B774}" destId="{65E56B6F-078A-4B0C-824A-5BAFE2F62B15}" srcOrd="1" destOrd="0" parTransId="{F7CBC3E5-46E8-4BCD-9A90-5DC5710AC0C6}" sibTransId="{8C3BEEB6-C60A-442E-8B27-3A5A98FD4B29}"/>
    <dgm:cxn modelId="{228A9CA0-6655-4D57-8DDD-A493A281058C}" srcId="{7FD6B692-E9D8-4907-9033-B48323CE2A4C}" destId="{4363F059-D938-4FFA-A2DC-A9D0581ECB78}" srcOrd="0" destOrd="0" parTransId="{EA48D118-45F5-4012-8D3D-46408FAA0E55}" sibTransId="{822F6003-4BC6-435D-A9CF-809B64C8FF09}"/>
    <dgm:cxn modelId="{FE205C38-29C5-4CB6-BBAB-F53CAC98A594}" srcId="{F8A14561-2B4E-467E-8180-0D2FBBE8EB41}" destId="{F37018F6-7D6B-4DAA-A8F9-F24FC760E866}" srcOrd="1" destOrd="0" parTransId="{A2EABC5D-1FD8-403D-A54F-4C2B0D8EB3D9}" sibTransId="{541CE168-B0EB-47E4-9631-022E94C72C13}"/>
    <dgm:cxn modelId="{84EB5E79-C745-40FF-B88B-50E7E988389C}" type="presOf" srcId="{BDAA53A9-79F1-4289-A95C-13CAF0589ABB}" destId="{0C935917-7C7E-4330-BCFD-21CF849BBCDA}" srcOrd="0" destOrd="0" presId="urn:microsoft.com/office/officeart/2005/8/layout/hList1"/>
    <dgm:cxn modelId="{1BCFAA76-0459-4351-B123-D1CDBB569F1E}" srcId="{9EC96FA0-A221-4278-8784-EEE18354AC3A}" destId="{F8A14561-2B4E-467E-8180-0D2FBBE8EB41}" srcOrd="4" destOrd="0" parTransId="{6431D361-EE01-4717-A68E-94055D29C304}" sibTransId="{EE0D713C-EAA6-43B9-812D-4F7CD13ACBCB}"/>
    <dgm:cxn modelId="{FC3CE8B8-7495-4E54-8220-6D3149B19BA7}" srcId="{68C79A38-E2D7-45D0-A4FE-D91931A9B774}" destId="{DF64E4F3-486C-4FCC-98B1-1CC7BA2CEE3D}" srcOrd="0" destOrd="0" parTransId="{D5079540-3C07-4065-AA91-7D00022C6A43}" sibTransId="{A86DDA78-7C79-4020-97FE-52C346754F2E}"/>
    <dgm:cxn modelId="{7A41417D-611C-46E9-81EE-E571BD96607A}" type="presOf" srcId="{65E56B6F-078A-4B0C-824A-5BAFE2F62B15}" destId="{0ED207A7-F581-49AA-880D-0B32E2DD7749}" srcOrd="0" destOrd="1" presId="urn:microsoft.com/office/officeart/2005/8/layout/hList1"/>
    <dgm:cxn modelId="{07ABDBD3-5E99-49CD-81C4-7052B504BF44}" type="presOf" srcId="{83430B6E-9D83-4F84-9D1F-136E48628825}" destId="{157E2A04-53A7-4DA3-98CE-D48F08A9BB46}" srcOrd="0" destOrd="0" presId="urn:microsoft.com/office/officeart/2005/8/layout/hList1"/>
    <dgm:cxn modelId="{1065DCD6-FA1A-4A2D-9D1C-58EA8CEC175F}" type="presOf" srcId="{488AC1C4-4206-43C1-A07D-FE3F6292B4FE}" destId="{BD08E030-1178-4EE4-8C94-EDDEFF2729C0}" srcOrd="0" destOrd="0" presId="urn:microsoft.com/office/officeart/2005/8/layout/hList1"/>
    <dgm:cxn modelId="{85CBFC35-4ED6-4A2F-9DD5-FCBBEE2A11E8}" type="presOf" srcId="{F8A14561-2B4E-467E-8180-0D2FBBE8EB41}" destId="{18ECB539-FD3F-4762-BDC9-55123E136D79}" srcOrd="0" destOrd="0" presId="urn:microsoft.com/office/officeart/2005/8/layout/hList1"/>
    <dgm:cxn modelId="{747B4775-FEC9-4DE1-BA75-439F429A1409}" type="presOf" srcId="{B088965D-4488-465E-9BDE-058FB9AC75E9}" destId="{2A2AA7ED-14F8-44D9-9784-F8AAD4A6EFF6}" srcOrd="0" destOrd="0" presId="urn:microsoft.com/office/officeart/2005/8/layout/hList1"/>
    <dgm:cxn modelId="{9400D388-7DCD-40E2-A9EF-8930BD173D8A}" type="presOf" srcId="{9EC96FA0-A221-4278-8784-EEE18354AC3A}" destId="{EC3FFAAC-1087-49D3-A09D-5127D889520A}" srcOrd="0" destOrd="0" presId="urn:microsoft.com/office/officeart/2005/8/layout/hList1"/>
    <dgm:cxn modelId="{6E57C8D5-0A8C-4C03-8C37-7F28E6C3D527}" type="presOf" srcId="{A64DC8D6-E1AB-41DA-A810-E55A46A848A6}" destId="{BD48E93B-FD96-4B85-AC2F-1AD4B5DB4B6F}" srcOrd="0" destOrd="2" presId="urn:microsoft.com/office/officeart/2005/8/layout/hList1"/>
    <dgm:cxn modelId="{B368F64D-56C0-45DB-BCB1-E90B56DA09AF}" srcId="{488AC1C4-4206-43C1-A07D-FE3F6292B4FE}" destId="{E90D893F-DA9A-4DA6-A436-6D5609AC0E9E}" srcOrd="0" destOrd="0" parTransId="{EFAF3230-F048-446E-8393-D21D774E8EB2}" sibTransId="{D3A2919F-FAA8-462C-BD96-A1F9CB0CDA76}"/>
    <dgm:cxn modelId="{62F0C554-6A2B-4DDC-ABCD-405F8D6928E3}" srcId="{488AC1C4-4206-43C1-A07D-FE3F6292B4FE}" destId="{6D806664-BE10-425E-BB68-8BB610418BA0}" srcOrd="1" destOrd="0" parTransId="{5D4D35AA-1CAE-4414-B50E-455E23AB3566}" sibTransId="{107E059D-5065-4C16-8B72-693293B9A133}"/>
    <dgm:cxn modelId="{A795D357-5C7C-45C7-B0F7-FA2C61A6A287}" type="presOf" srcId="{F37018F6-7D6B-4DAA-A8F9-F24FC760E866}" destId="{157E2A04-53A7-4DA3-98CE-D48F08A9BB46}" srcOrd="0" destOrd="1" presId="urn:microsoft.com/office/officeart/2005/8/layout/hList1"/>
    <dgm:cxn modelId="{44A78454-B8B7-4726-B5C6-D3E5473AE707}" type="presOf" srcId="{E90D893F-DA9A-4DA6-A436-6D5609AC0E9E}" destId="{BD48E93B-FD96-4B85-AC2F-1AD4B5DB4B6F}" srcOrd="0" destOrd="0" presId="urn:microsoft.com/office/officeart/2005/8/layout/hList1"/>
    <dgm:cxn modelId="{C13B9945-7FE3-4880-9C20-0072D9D40951}" srcId="{BDAA53A9-79F1-4289-A95C-13CAF0589ABB}" destId="{BD13BF93-972C-41CE-B11C-0764995F10DA}" srcOrd="1" destOrd="0" parTransId="{AA25B853-9809-4D33-9666-6AC071096D98}" sibTransId="{0A19D9F8-5FEF-472A-A393-59FAEED63D5F}"/>
    <dgm:cxn modelId="{2AFF30C2-4AFC-4C2F-97DF-9E7BD0C3461A}" type="presOf" srcId="{DF64E4F3-486C-4FCC-98B1-1CC7BA2CEE3D}" destId="{0ED207A7-F581-49AA-880D-0B32E2DD7749}" srcOrd="0" destOrd="0" presId="urn:microsoft.com/office/officeart/2005/8/layout/hList1"/>
    <dgm:cxn modelId="{2BAE3518-0A8C-4E59-9FB5-2D10D8829E67}" srcId="{9EC96FA0-A221-4278-8784-EEE18354AC3A}" destId="{488AC1C4-4206-43C1-A07D-FE3F6292B4FE}" srcOrd="2" destOrd="0" parTransId="{84D3C200-CD4B-442B-8830-0FA2F81CBF51}" sibTransId="{31C0EF50-458F-480D-BFD9-212354958375}"/>
    <dgm:cxn modelId="{5599EB31-5B88-4B26-BD6F-9D7EB81FFE4B}" type="presOf" srcId="{A4A0221B-F196-4E9F-8B3E-CD8E5EC2D488}" destId="{A59940F0-B2FE-40E2-B06B-5FB469031862}" srcOrd="0" destOrd="1" presId="urn:microsoft.com/office/officeart/2005/8/layout/hList1"/>
    <dgm:cxn modelId="{B50B1E65-C31E-40D4-A6B8-CF38C45B552C}" srcId="{9EC96FA0-A221-4278-8784-EEE18354AC3A}" destId="{68C79A38-E2D7-45D0-A4FE-D91931A9B774}" srcOrd="0" destOrd="0" parTransId="{668D962A-73C1-4812-89BB-EC362B7A4812}" sibTransId="{D00A7669-4626-4D84-BDFB-FCBFB6E06455}"/>
    <dgm:cxn modelId="{2D72706C-98EA-4FC9-84B2-6A5AB145F046}" srcId="{7FD6B692-E9D8-4907-9033-B48323CE2A4C}" destId="{A4A0221B-F196-4E9F-8B3E-CD8E5EC2D488}" srcOrd="1" destOrd="0" parTransId="{299E1301-5D81-4343-89AF-F65C70811956}" sibTransId="{64BB329F-87D7-4DDD-ABD7-35C7DE6BC657}"/>
    <dgm:cxn modelId="{1DDCBDF8-3D31-4241-BB23-BE05C8761620}" type="presOf" srcId="{68C79A38-E2D7-45D0-A4FE-D91931A9B774}" destId="{D5E9C564-CF20-4679-A84A-96759970D288}" srcOrd="0" destOrd="0" presId="urn:microsoft.com/office/officeart/2005/8/layout/hList1"/>
    <dgm:cxn modelId="{48BC90D3-BAB0-4362-84D1-179C2238BF33}" type="presOf" srcId="{4363F059-D938-4FFA-A2DC-A9D0581ECB78}" destId="{A59940F0-B2FE-40E2-B06B-5FB469031862}" srcOrd="0" destOrd="0" presId="urn:microsoft.com/office/officeart/2005/8/layout/hList1"/>
    <dgm:cxn modelId="{ECA2DA76-366D-49AA-A966-2E007E1D6598}" type="presParOf" srcId="{EC3FFAAC-1087-49D3-A09D-5127D889520A}" destId="{391B9C81-6D8A-43FF-A3F3-6BC856E617CD}" srcOrd="0" destOrd="0" presId="urn:microsoft.com/office/officeart/2005/8/layout/hList1"/>
    <dgm:cxn modelId="{EA30DA10-2A9F-4291-84C8-B68EE32D772B}" type="presParOf" srcId="{391B9C81-6D8A-43FF-A3F3-6BC856E617CD}" destId="{D5E9C564-CF20-4679-A84A-96759970D288}" srcOrd="0" destOrd="0" presId="urn:microsoft.com/office/officeart/2005/8/layout/hList1"/>
    <dgm:cxn modelId="{035F1A97-A914-4C48-A733-9F277C38A9D9}" type="presParOf" srcId="{391B9C81-6D8A-43FF-A3F3-6BC856E617CD}" destId="{0ED207A7-F581-49AA-880D-0B32E2DD7749}" srcOrd="1" destOrd="0" presId="urn:microsoft.com/office/officeart/2005/8/layout/hList1"/>
    <dgm:cxn modelId="{5DDDFB91-D857-46A0-A86C-81A4FD499B64}" type="presParOf" srcId="{EC3FFAAC-1087-49D3-A09D-5127D889520A}" destId="{1B6228A5-9A70-4DEC-9790-418773DC269E}" srcOrd="1" destOrd="0" presId="urn:microsoft.com/office/officeart/2005/8/layout/hList1"/>
    <dgm:cxn modelId="{C97E0C71-E681-4AA4-BA35-E4E53ACE8147}" type="presParOf" srcId="{EC3FFAAC-1087-49D3-A09D-5127D889520A}" destId="{EBC58DEE-6225-4589-A948-28D54F88254E}" srcOrd="2" destOrd="0" presId="urn:microsoft.com/office/officeart/2005/8/layout/hList1"/>
    <dgm:cxn modelId="{A81630D1-6D0F-49B2-BFC2-68F033AC1B80}" type="presParOf" srcId="{EBC58DEE-6225-4589-A948-28D54F88254E}" destId="{45BC4ADB-D361-4C79-8D27-6B5FD0607568}" srcOrd="0" destOrd="0" presId="urn:microsoft.com/office/officeart/2005/8/layout/hList1"/>
    <dgm:cxn modelId="{42F14BC6-0465-4C53-A86C-EECC158A9640}" type="presParOf" srcId="{EBC58DEE-6225-4589-A948-28D54F88254E}" destId="{A59940F0-B2FE-40E2-B06B-5FB469031862}" srcOrd="1" destOrd="0" presId="urn:microsoft.com/office/officeart/2005/8/layout/hList1"/>
    <dgm:cxn modelId="{0C3EA07E-3E29-4E99-AEDA-6F4C21AAF281}" type="presParOf" srcId="{EC3FFAAC-1087-49D3-A09D-5127D889520A}" destId="{9B054718-A35C-4A99-A7A0-94BC602889D1}" srcOrd="3" destOrd="0" presId="urn:microsoft.com/office/officeart/2005/8/layout/hList1"/>
    <dgm:cxn modelId="{6972E0FE-DB0D-4870-AFBE-FA81754E789B}" type="presParOf" srcId="{EC3FFAAC-1087-49D3-A09D-5127D889520A}" destId="{D72657FC-14EA-435B-BBC3-2F0B9EB92B00}" srcOrd="4" destOrd="0" presId="urn:microsoft.com/office/officeart/2005/8/layout/hList1"/>
    <dgm:cxn modelId="{F523D76D-2658-4C5D-97D2-60A66291B9D3}" type="presParOf" srcId="{D72657FC-14EA-435B-BBC3-2F0B9EB92B00}" destId="{BD08E030-1178-4EE4-8C94-EDDEFF2729C0}" srcOrd="0" destOrd="0" presId="urn:microsoft.com/office/officeart/2005/8/layout/hList1"/>
    <dgm:cxn modelId="{A95E4969-6475-4F05-A007-C2B2B85C81DA}" type="presParOf" srcId="{D72657FC-14EA-435B-BBC3-2F0B9EB92B00}" destId="{BD48E93B-FD96-4B85-AC2F-1AD4B5DB4B6F}" srcOrd="1" destOrd="0" presId="urn:microsoft.com/office/officeart/2005/8/layout/hList1"/>
    <dgm:cxn modelId="{88546E6A-EE68-446A-BEB0-34D661E54D08}" type="presParOf" srcId="{EC3FFAAC-1087-49D3-A09D-5127D889520A}" destId="{3000F78F-4513-4965-ABF1-02DB02E3B5BA}" srcOrd="5" destOrd="0" presId="urn:microsoft.com/office/officeart/2005/8/layout/hList1"/>
    <dgm:cxn modelId="{94AB7C2D-EE30-4958-B8B2-FA7BC6214B88}" type="presParOf" srcId="{EC3FFAAC-1087-49D3-A09D-5127D889520A}" destId="{9C7892EE-FBF0-4015-B088-1AF65E2EC129}" srcOrd="6" destOrd="0" presId="urn:microsoft.com/office/officeart/2005/8/layout/hList1"/>
    <dgm:cxn modelId="{E7A362D5-9A60-49F6-ADA1-6E8AA4E42E1D}" type="presParOf" srcId="{9C7892EE-FBF0-4015-B088-1AF65E2EC129}" destId="{0C935917-7C7E-4330-BCFD-21CF849BBCDA}" srcOrd="0" destOrd="0" presId="urn:microsoft.com/office/officeart/2005/8/layout/hList1"/>
    <dgm:cxn modelId="{86C464B2-15C3-47DA-B73F-1AE392FCF66E}" type="presParOf" srcId="{9C7892EE-FBF0-4015-B088-1AF65E2EC129}" destId="{2A2AA7ED-14F8-44D9-9784-F8AAD4A6EFF6}" srcOrd="1" destOrd="0" presId="urn:microsoft.com/office/officeart/2005/8/layout/hList1"/>
    <dgm:cxn modelId="{E6D2D3EA-0C60-49E3-819B-9821E9722A48}" type="presParOf" srcId="{EC3FFAAC-1087-49D3-A09D-5127D889520A}" destId="{EE85CEE6-7A53-4D0F-B129-39FB63EB64BC}" srcOrd="7" destOrd="0" presId="urn:microsoft.com/office/officeart/2005/8/layout/hList1"/>
    <dgm:cxn modelId="{C825CD71-8766-4643-AAD1-70FAAD90470E}" type="presParOf" srcId="{EC3FFAAC-1087-49D3-A09D-5127D889520A}" destId="{95502E41-3B95-4BBD-AE54-A056BC0194AC}" srcOrd="8" destOrd="0" presId="urn:microsoft.com/office/officeart/2005/8/layout/hList1"/>
    <dgm:cxn modelId="{6FE8FF3E-502A-4D10-92E5-FF78BCF01D4C}" type="presParOf" srcId="{95502E41-3B95-4BBD-AE54-A056BC0194AC}" destId="{18ECB539-FD3F-4762-BDC9-55123E136D79}" srcOrd="0" destOrd="0" presId="urn:microsoft.com/office/officeart/2005/8/layout/hList1"/>
    <dgm:cxn modelId="{079F72DC-AE23-4B38-AC3C-AA5FFF8D2133}" type="presParOf" srcId="{95502E41-3B95-4BBD-AE54-A056BC0194AC}" destId="{157E2A04-53A7-4DA3-98CE-D48F08A9BB46}" srcOrd="1" destOrd="0" presId="urn:microsoft.com/office/officeart/2005/8/layout/hList1"/>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9FD45B6-4F71-470F-A4E0-000D836512F2}" type="doc">
      <dgm:prSet loTypeId="urn:microsoft.com/office/officeart/2005/8/layout/vList5" loCatId="list" qsTypeId="urn:microsoft.com/office/officeart/2005/8/quickstyle/simple5" qsCatId="simple" csTypeId="urn:microsoft.com/office/officeart/2005/8/colors/colorful5" csCatId="colorful" phldr="1"/>
      <dgm:spPr/>
      <dgm:t>
        <a:bodyPr/>
        <a:lstStyle/>
        <a:p>
          <a:endParaRPr lang="en-US"/>
        </a:p>
      </dgm:t>
    </dgm:pt>
    <dgm:pt modelId="{0D6CA923-3318-47B2-80DA-01AD345A099A}">
      <dgm:prSet phldrT="[Text]" custT="1"/>
      <dgm:spPr/>
      <dgm:t>
        <a:bodyPr/>
        <a:lstStyle/>
        <a:p>
          <a:pPr algn="l"/>
          <a:r>
            <a:rPr lang="en-US" sz="4400" u="sng" dirty="0" smtClean="0"/>
            <a:t>P</a:t>
          </a:r>
          <a:r>
            <a:rPr lang="en-US" sz="4400" dirty="0" smtClean="0"/>
            <a:t>ermanent</a:t>
          </a:r>
          <a:endParaRPr lang="en-US" sz="4400" dirty="0"/>
        </a:p>
      </dgm:t>
    </dgm:pt>
    <dgm:pt modelId="{E2A232AB-2DB9-4D3C-AFEC-0B2F26A392F4}" type="parTrans" cxnId="{DD293B8C-2832-4DF8-A98F-5A86913A05B0}">
      <dgm:prSet/>
      <dgm:spPr/>
      <dgm:t>
        <a:bodyPr/>
        <a:lstStyle/>
        <a:p>
          <a:endParaRPr lang="en-US"/>
        </a:p>
      </dgm:t>
    </dgm:pt>
    <dgm:pt modelId="{2DBBB401-D41E-45CE-A4BE-F4021AAF3A4B}" type="sibTrans" cxnId="{DD293B8C-2832-4DF8-A98F-5A86913A05B0}">
      <dgm:prSet/>
      <dgm:spPr/>
      <dgm:t>
        <a:bodyPr/>
        <a:lstStyle/>
        <a:p>
          <a:endParaRPr lang="en-US"/>
        </a:p>
      </dgm:t>
    </dgm:pt>
    <dgm:pt modelId="{F7230F96-D43D-46F7-B72B-C0AACB29C64B}">
      <dgm:prSet phldrT="[Text]"/>
      <dgm:spPr/>
      <dgm:t>
        <a:bodyPr/>
        <a:lstStyle/>
        <a:p>
          <a:r>
            <a:rPr lang="en-US" dirty="0" smtClean="0"/>
            <a:t>Housing is not time limited nor contingent on completion of a program.</a:t>
          </a:r>
          <a:endParaRPr lang="en-US" dirty="0"/>
        </a:p>
      </dgm:t>
    </dgm:pt>
    <dgm:pt modelId="{94FA7D38-8C9F-499E-9624-839E9E0627C6}" type="parTrans" cxnId="{AB80B924-B23F-46FF-B58B-26340E194C87}">
      <dgm:prSet/>
      <dgm:spPr/>
      <dgm:t>
        <a:bodyPr/>
        <a:lstStyle/>
        <a:p>
          <a:endParaRPr lang="en-US"/>
        </a:p>
      </dgm:t>
    </dgm:pt>
    <dgm:pt modelId="{084181F8-2366-478E-9A0C-60D210AAC17A}" type="sibTrans" cxnId="{AB80B924-B23F-46FF-B58B-26340E194C87}">
      <dgm:prSet/>
      <dgm:spPr/>
      <dgm:t>
        <a:bodyPr/>
        <a:lstStyle/>
        <a:p>
          <a:endParaRPr lang="en-US"/>
        </a:p>
      </dgm:t>
    </dgm:pt>
    <dgm:pt modelId="{4E75ECF3-65EC-4B9D-9510-C7DB89DEB63F}">
      <dgm:prSet phldrT="[Text]"/>
      <dgm:spPr/>
      <dgm:t>
        <a:bodyPr/>
        <a:lstStyle/>
        <a:p>
          <a:r>
            <a:rPr lang="en-US" dirty="0" smtClean="0"/>
            <a:t>Tenancy is maintained through a standard apartment lease.</a:t>
          </a:r>
          <a:endParaRPr lang="en-US" dirty="0"/>
        </a:p>
      </dgm:t>
    </dgm:pt>
    <dgm:pt modelId="{80805507-8A5F-4F04-9736-9EEA9F2A6BCF}" type="parTrans" cxnId="{4F142C1B-59EC-4803-A950-4EBD28C6F17C}">
      <dgm:prSet/>
      <dgm:spPr/>
      <dgm:t>
        <a:bodyPr/>
        <a:lstStyle/>
        <a:p>
          <a:endParaRPr lang="en-US"/>
        </a:p>
      </dgm:t>
    </dgm:pt>
    <dgm:pt modelId="{002805E5-E6FD-4A97-8B43-ED2FC392084D}" type="sibTrans" cxnId="{4F142C1B-59EC-4803-A950-4EBD28C6F17C}">
      <dgm:prSet/>
      <dgm:spPr/>
      <dgm:t>
        <a:bodyPr/>
        <a:lstStyle/>
        <a:p>
          <a:endParaRPr lang="en-US"/>
        </a:p>
      </dgm:t>
    </dgm:pt>
    <dgm:pt modelId="{3E74F3A7-8E22-4410-93ED-7A6BC452E660}">
      <dgm:prSet phldrT="[Text]" custT="1"/>
      <dgm:spPr/>
      <dgm:t>
        <a:bodyPr/>
        <a:lstStyle/>
        <a:p>
          <a:pPr algn="l"/>
          <a:r>
            <a:rPr lang="en-US" sz="4400" u="sng" dirty="0" smtClean="0"/>
            <a:t>S</a:t>
          </a:r>
          <a:r>
            <a:rPr lang="en-US" sz="4400" dirty="0" smtClean="0"/>
            <a:t>upportive</a:t>
          </a:r>
          <a:endParaRPr lang="en-US" sz="4400" dirty="0"/>
        </a:p>
      </dgm:t>
    </dgm:pt>
    <dgm:pt modelId="{DC7E802C-BB21-456B-B133-3F557DF0C583}" type="parTrans" cxnId="{33C8B595-C264-4001-A8FB-1D59D3F22CDA}">
      <dgm:prSet/>
      <dgm:spPr/>
      <dgm:t>
        <a:bodyPr/>
        <a:lstStyle/>
        <a:p>
          <a:endParaRPr lang="en-US"/>
        </a:p>
      </dgm:t>
    </dgm:pt>
    <dgm:pt modelId="{34491F2A-D252-4F01-9BAD-747A58942522}" type="sibTrans" cxnId="{33C8B595-C264-4001-A8FB-1D59D3F22CDA}">
      <dgm:prSet/>
      <dgm:spPr/>
      <dgm:t>
        <a:bodyPr/>
        <a:lstStyle/>
        <a:p>
          <a:endParaRPr lang="en-US"/>
        </a:p>
      </dgm:t>
    </dgm:pt>
    <dgm:pt modelId="{23DA3989-762A-4C86-AD50-FB45D7985729}">
      <dgm:prSet phldrT="[Text]"/>
      <dgm:spPr/>
      <dgm:t>
        <a:bodyPr/>
        <a:lstStyle/>
        <a:p>
          <a:r>
            <a:rPr lang="en-US" dirty="0" smtClean="0"/>
            <a:t>Supportive services are community-based and voluntary.</a:t>
          </a:r>
          <a:endParaRPr lang="en-US" dirty="0"/>
        </a:p>
      </dgm:t>
    </dgm:pt>
    <dgm:pt modelId="{A4521921-EE65-4572-9A46-53CCCBEE5EED}" type="parTrans" cxnId="{5F2B8A08-21C5-4BFC-BDF8-87A6DFC08785}">
      <dgm:prSet/>
      <dgm:spPr/>
      <dgm:t>
        <a:bodyPr/>
        <a:lstStyle/>
        <a:p>
          <a:endParaRPr lang="en-US"/>
        </a:p>
      </dgm:t>
    </dgm:pt>
    <dgm:pt modelId="{8F15D314-7CEC-4D39-9D80-94E9C9DBACA5}" type="sibTrans" cxnId="{5F2B8A08-21C5-4BFC-BDF8-87A6DFC08785}">
      <dgm:prSet/>
      <dgm:spPr/>
      <dgm:t>
        <a:bodyPr/>
        <a:lstStyle/>
        <a:p>
          <a:endParaRPr lang="en-US"/>
        </a:p>
      </dgm:t>
    </dgm:pt>
    <dgm:pt modelId="{5B3445BA-CF1E-4285-88A6-2929247253C2}">
      <dgm:prSet phldrT="[Text]"/>
      <dgm:spPr/>
      <dgm:t>
        <a:bodyPr/>
        <a:lstStyle/>
        <a:p>
          <a:r>
            <a:rPr lang="en-US" dirty="0" smtClean="0"/>
            <a:t>An array of clinical, rehabilitative, and recovery services are available.</a:t>
          </a:r>
          <a:endParaRPr lang="en-US" dirty="0"/>
        </a:p>
      </dgm:t>
    </dgm:pt>
    <dgm:pt modelId="{28A6A86F-A99C-452D-8D5F-B50B80D4C0C5}" type="parTrans" cxnId="{95682B59-28FC-401B-ABA8-B0CD1717AAA6}">
      <dgm:prSet/>
      <dgm:spPr/>
      <dgm:t>
        <a:bodyPr/>
        <a:lstStyle/>
        <a:p>
          <a:endParaRPr lang="en-US"/>
        </a:p>
      </dgm:t>
    </dgm:pt>
    <dgm:pt modelId="{C7B11304-405E-4234-9AEE-AA6E9A6D6B36}" type="sibTrans" cxnId="{95682B59-28FC-401B-ABA8-B0CD1717AAA6}">
      <dgm:prSet/>
      <dgm:spPr/>
      <dgm:t>
        <a:bodyPr/>
        <a:lstStyle/>
        <a:p>
          <a:endParaRPr lang="en-US"/>
        </a:p>
      </dgm:t>
    </dgm:pt>
    <dgm:pt modelId="{BF26E73A-AA0D-47BC-97F2-91BEF6678363}">
      <dgm:prSet phldrT="[Text]" custT="1"/>
      <dgm:spPr/>
      <dgm:t>
        <a:bodyPr/>
        <a:lstStyle/>
        <a:p>
          <a:pPr algn="l"/>
          <a:r>
            <a:rPr lang="en-US" sz="4400" u="sng" dirty="0" smtClean="0"/>
            <a:t>H</a:t>
          </a:r>
          <a:r>
            <a:rPr lang="en-US" sz="4400" dirty="0" smtClean="0"/>
            <a:t>ousing</a:t>
          </a:r>
          <a:endParaRPr lang="en-US" sz="4400" dirty="0"/>
        </a:p>
      </dgm:t>
    </dgm:pt>
    <dgm:pt modelId="{1E394F2C-D47B-4DEB-AE89-F913BA352E00}" type="parTrans" cxnId="{39AFC5ED-1FFA-485D-9B48-225CF8B54C7E}">
      <dgm:prSet/>
      <dgm:spPr/>
      <dgm:t>
        <a:bodyPr/>
        <a:lstStyle/>
        <a:p>
          <a:endParaRPr lang="en-US"/>
        </a:p>
      </dgm:t>
    </dgm:pt>
    <dgm:pt modelId="{D34C1BD6-BF40-4DC8-AA0F-8A2AB6D99000}" type="sibTrans" cxnId="{39AFC5ED-1FFA-485D-9B48-225CF8B54C7E}">
      <dgm:prSet/>
      <dgm:spPr/>
      <dgm:t>
        <a:bodyPr/>
        <a:lstStyle/>
        <a:p>
          <a:endParaRPr lang="en-US"/>
        </a:p>
      </dgm:t>
    </dgm:pt>
    <dgm:pt modelId="{238D6DC7-9651-4304-A210-C672B7E60F65}">
      <dgm:prSet phldrT="[Text]"/>
      <dgm:spPr/>
      <dgm:t>
        <a:bodyPr/>
        <a:lstStyle/>
        <a:p>
          <a:r>
            <a:rPr lang="en-US" dirty="0" smtClean="0"/>
            <a:t>Housing is affordable and individuals generally pay no more than 30% of income to rent.</a:t>
          </a:r>
          <a:endParaRPr lang="en-US" dirty="0"/>
        </a:p>
      </dgm:t>
    </dgm:pt>
    <dgm:pt modelId="{60741FD0-69DE-4D81-8B1D-B0CA1F1C6027}" type="parTrans" cxnId="{C8457268-BFC0-45B2-9F3F-55B5BFDE0D9E}">
      <dgm:prSet/>
      <dgm:spPr/>
      <dgm:t>
        <a:bodyPr/>
        <a:lstStyle/>
        <a:p>
          <a:endParaRPr lang="en-US"/>
        </a:p>
      </dgm:t>
    </dgm:pt>
    <dgm:pt modelId="{3AE013D5-CEB9-465F-9D44-4C5718B9F788}" type="sibTrans" cxnId="{C8457268-BFC0-45B2-9F3F-55B5BFDE0D9E}">
      <dgm:prSet/>
      <dgm:spPr/>
      <dgm:t>
        <a:bodyPr/>
        <a:lstStyle/>
        <a:p>
          <a:endParaRPr lang="en-US"/>
        </a:p>
      </dgm:t>
    </dgm:pt>
    <dgm:pt modelId="{1390152D-E1ED-4DBF-97ED-B9342A41357E}">
      <dgm:prSet phldrT="[Text]"/>
      <dgm:spPr/>
      <dgm:t>
        <a:bodyPr/>
        <a:lstStyle/>
        <a:p>
          <a:r>
            <a:rPr lang="en-US" dirty="0" smtClean="0"/>
            <a:t>Rental housing is integrated in the community.</a:t>
          </a:r>
          <a:endParaRPr lang="en-US" dirty="0"/>
        </a:p>
      </dgm:t>
    </dgm:pt>
    <dgm:pt modelId="{A117FA5F-8D8F-4F8D-BC3C-D6A08C868463}" type="parTrans" cxnId="{0287CD87-AE49-4D17-A9F0-B662D54A5BAA}">
      <dgm:prSet/>
      <dgm:spPr/>
      <dgm:t>
        <a:bodyPr/>
        <a:lstStyle/>
        <a:p>
          <a:endParaRPr lang="en-US"/>
        </a:p>
      </dgm:t>
    </dgm:pt>
    <dgm:pt modelId="{58CB7EAA-59E6-4777-AE7A-D88F1BBB8F79}" type="sibTrans" cxnId="{0287CD87-AE49-4D17-A9F0-B662D54A5BAA}">
      <dgm:prSet/>
      <dgm:spPr/>
      <dgm:t>
        <a:bodyPr/>
        <a:lstStyle/>
        <a:p>
          <a:endParaRPr lang="en-US"/>
        </a:p>
      </dgm:t>
    </dgm:pt>
    <dgm:pt modelId="{EC404611-DC26-42D7-AEFC-D269DE357CE0}">
      <dgm:prSet phldrT="[Text]"/>
      <dgm:spPr/>
      <dgm:t>
        <a:bodyPr/>
        <a:lstStyle/>
        <a:p>
          <a:r>
            <a:rPr lang="en-US" dirty="0" smtClean="0"/>
            <a:t>Services are designed to assist with securing and maintaining housing.</a:t>
          </a:r>
          <a:endParaRPr lang="en-US" dirty="0"/>
        </a:p>
      </dgm:t>
    </dgm:pt>
    <dgm:pt modelId="{90A443A6-E2C2-46BD-8751-7CC83C316197}" type="parTrans" cxnId="{34E9EB91-93B8-441C-BC05-E24F8DB30066}">
      <dgm:prSet/>
      <dgm:spPr/>
      <dgm:t>
        <a:bodyPr/>
        <a:lstStyle/>
        <a:p>
          <a:endParaRPr lang="en-US"/>
        </a:p>
      </dgm:t>
    </dgm:pt>
    <dgm:pt modelId="{2AB411EA-EFE5-4125-8E31-E21F150A91EE}" type="sibTrans" cxnId="{34E9EB91-93B8-441C-BC05-E24F8DB30066}">
      <dgm:prSet/>
      <dgm:spPr/>
      <dgm:t>
        <a:bodyPr/>
        <a:lstStyle/>
        <a:p>
          <a:endParaRPr lang="en-US"/>
        </a:p>
      </dgm:t>
    </dgm:pt>
    <dgm:pt modelId="{3D0903CE-89E0-4DA2-B41A-AD6AFE3EB187}">
      <dgm:prSet phldrT="[Text]"/>
      <dgm:spPr/>
      <dgm:t>
        <a:bodyPr/>
        <a:lstStyle/>
        <a:p>
          <a:r>
            <a:rPr lang="en-US" dirty="0" smtClean="0"/>
            <a:t>A long-term rental subsidy is required to make housing affordable.</a:t>
          </a:r>
          <a:endParaRPr lang="en-US" dirty="0"/>
        </a:p>
      </dgm:t>
    </dgm:pt>
    <dgm:pt modelId="{9E19312E-1A67-4622-8E01-5053E3AD1C12}" type="parTrans" cxnId="{55985FD5-5F11-4558-8E36-4D1638CC965F}">
      <dgm:prSet/>
      <dgm:spPr/>
      <dgm:t>
        <a:bodyPr/>
        <a:lstStyle/>
        <a:p>
          <a:endParaRPr lang="en-US"/>
        </a:p>
      </dgm:t>
    </dgm:pt>
    <dgm:pt modelId="{F5BFC030-60A2-4E59-B2BB-284D7C927E54}" type="sibTrans" cxnId="{55985FD5-5F11-4558-8E36-4D1638CC965F}">
      <dgm:prSet/>
      <dgm:spPr/>
      <dgm:t>
        <a:bodyPr/>
        <a:lstStyle/>
        <a:p>
          <a:endParaRPr lang="en-US"/>
        </a:p>
      </dgm:t>
    </dgm:pt>
    <dgm:pt modelId="{84D7351E-FC05-4D24-B57A-703E3409FB9B}" type="pres">
      <dgm:prSet presAssocID="{09FD45B6-4F71-470F-A4E0-000D836512F2}" presName="Name0" presStyleCnt="0">
        <dgm:presLayoutVars>
          <dgm:dir/>
          <dgm:animLvl val="lvl"/>
          <dgm:resizeHandles val="exact"/>
        </dgm:presLayoutVars>
      </dgm:prSet>
      <dgm:spPr/>
      <dgm:t>
        <a:bodyPr/>
        <a:lstStyle/>
        <a:p>
          <a:endParaRPr lang="en-US"/>
        </a:p>
      </dgm:t>
    </dgm:pt>
    <dgm:pt modelId="{F10B1F51-96BB-41DE-8EBD-4A91A05B22DE}" type="pres">
      <dgm:prSet presAssocID="{0D6CA923-3318-47B2-80DA-01AD345A099A}" presName="linNode" presStyleCnt="0"/>
      <dgm:spPr/>
    </dgm:pt>
    <dgm:pt modelId="{D653DC26-B870-4375-9CFE-8522BF43CCDE}" type="pres">
      <dgm:prSet presAssocID="{0D6CA923-3318-47B2-80DA-01AD345A099A}" presName="parentText" presStyleLbl="node1" presStyleIdx="0" presStyleCnt="3">
        <dgm:presLayoutVars>
          <dgm:chMax val="1"/>
          <dgm:bulletEnabled val="1"/>
        </dgm:presLayoutVars>
      </dgm:prSet>
      <dgm:spPr/>
      <dgm:t>
        <a:bodyPr/>
        <a:lstStyle/>
        <a:p>
          <a:endParaRPr lang="en-US"/>
        </a:p>
      </dgm:t>
    </dgm:pt>
    <dgm:pt modelId="{14B5164F-F9B3-445D-B961-871947EDC4BE}" type="pres">
      <dgm:prSet presAssocID="{0D6CA923-3318-47B2-80DA-01AD345A099A}" presName="descendantText" presStyleLbl="alignAccFollowNode1" presStyleIdx="0" presStyleCnt="3">
        <dgm:presLayoutVars>
          <dgm:bulletEnabled val="1"/>
        </dgm:presLayoutVars>
      </dgm:prSet>
      <dgm:spPr/>
      <dgm:t>
        <a:bodyPr/>
        <a:lstStyle/>
        <a:p>
          <a:endParaRPr lang="en-US"/>
        </a:p>
      </dgm:t>
    </dgm:pt>
    <dgm:pt modelId="{B8682ECD-99D7-40E3-BD56-C746EE7276C5}" type="pres">
      <dgm:prSet presAssocID="{2DBBB401-D41E-45CE-A4BE-F4021AAF3A4B}" presName="sp" presStyleCnt="0"/>
      <dgm:spPr/>
    </dgm:pt>
    <dgm:pt modelId="{BE997573-EFBB-4B5F-ADBC-4022173EB9E1}" type="pres">
      <dgm:prSet presAssocID="{3E74F3A7-8E22-4410-93ED-7A6BC452E660}" presName="linNode" presStyleCnt="0"/>
      <dgm:spPr/>
    </dgm:pt>
    <dgm:pt modelId="{F753AC5B-F75F-4806-85EC-F7E3CC7ACC40}" type="pres">
      <dgm:prSet presAssocID="{3E74F3A7-8E22-4410-93ED-7A6BC452E660}" presName="parentText" presStyleLbl="node1" presStyleIdx="1" presStyleCnt="3">
        <dgm:presLayoutVars>
          <dgm:chMax val="1"/>
          <dgm:bulletEnabled val="1"/>
        </dgm:presLayoutVars>
      </dgm:prSet>
      <dgm:spPr/>
      <dgm:t>
        <a:bodyPr/>
        <a:lstStyle/>
        <a:p>
          <a:endParaRPr lang="en-US"/>
        </a:p>
      </dgm:t>
    </dgm:pt>
    <dgm:pt modelId="{54ED1498-A378-4224-AC35-513B814EE67B}" type="pres">
      <dgm:prSet presAssocID="{3E74F3A7-8E22-4410-93ED-7A6BC452E660}" presName="descendantText" presStyleLbl="alignAccFollowNode1" presStyleIdx="1" presStyleCnt="3" custScaleY="106576">
        <dgm:presLayoutVars>
          <dgm:bulletEnabled val="1"/>
        </dgm:presLayoutVars>
      </dgm:prSet>
      <dgm:spPr/>
      <dgm:t>
        <a:bodyPr/>
        <a:lstStyle/>
        <a:p>
          <a:endParaRPr lang="en-US"/>
        </a:p>
      </dgm:t>
    </dgm:pt>
    <dgm:pt modelId="{9F433686-13E9-4648-BA66-87A678590655}" type="pres">
      <dgm:prSet presAssocID="{34491F2A-D252-4F01-9BAD-747A58942522}" presName="sp" presStyleCnt="0"/>
      <dgm:spPr/>
    </dgm:pt>
    <dgm:pt modelId="{63624C3D-DB44-4BDD-BEE7-B0A19DEFF7A6}" type="pres">
      <dgm:prSet presAssocID="{BF26E73A-AA0D-47BC-97F2-91BEF6678363}" presName="linNode" presStyleCnt="0"/>
      <dgm:spPr/>
    </dgm:pt>
    <dgm:pt modelId="{38DA1BE2-C0E2-4CCF-9D25-9BFEEEE21FCD}" type="pres">
      <dgm:prSet presAssocID="{BF26E73A-AA0D-47BC-97F2-91BEF6678363}" presName="parentText" presStyleLbl="node1" presStyleIdx="2" presStyleCnt="3" custLinFactNeighborX="-7961" custLinFactNeighborY="580">
        <dgm:presLayoutVars>
          <dgm:chMax val="1"/>
          <dgm:bulletEnabled val="1"/>
        </dgm:presLayoutVars>
      </dgm:prSet>
      <dgm:spPr/>
      <dgm:t>
        <a:bodyPr/>
        <a:lstStyle/>
        <a:p>
          <a:endParaRPr lang="en-US"/>
        </a:p>
      </dgm:t>
    </dgm:pt>
    <dgm:pt modelId="{C23DB842-A3B5-4E0C-A4D4-60BB72716835}" type="pres">
      <dgm:prSet presAssocID="{BF26E73A-AA0D-47BC-97F2-91BEF6678363}" presName="descendantText" presStyleLbl="alignAccFollowNode1" presStyleIdx="2" presStyleCnt="3">
        <dgm:presLayoutVars>
          <dgm:bulletEnabled val="1"/>
        </dgm:presLayoutVars>
      </dgm:prSet>
      <dgm:spPr/>
      <dgm:t>
        <a:bodyPr/>
        <a:lstStyle/>
        <a:p>
          <a:endParaRPr lang="en-US"/>
        </a:p>
      </dgm:t>
    </dgm:pt>
  </dgm:ptLst>
  <dgm:cxnLst>
    <dgm:cxn modelId="{95682B59-28FC-401B-ABA8-B0CD1717AAA6}" srcId="{3E74F3A7-8E22-4410-93ED-7A6BC452E660}" destId="{5B3445BA-CF1E-4285-88A6-2929247253C2}" srcOrd="1" destOrd="0" parTransId="{28A6A86F-A99C-452D-8D5F-B50B80D4C0C5}" sibTransId="{C7B11304-405E-4234-9AEE-AA6E9A6D6B36}"/>
    <dgm:cxn modelId="{39AFC5ED-1FFA-485D-9B48-225CF8B54C7E}" srcId="{09FD45B6-4F71-470F-A4E0-000D836512F2}" destId="{BF26E73A-AA0D-47BC-97F2-91BEF6678363}" srcOrd="2" destOrd="0" parTransId="{1E394F2C-D47B-4DEB-AE89-F913BA352E00}" sibTransId="{D34C1BD6-BF40-4DC8-AA0F-8A2AB6D99000}"/>
    <dgm:cxn modelId="{B6FC6B6B-AD96-49D7-A51C-6D58A68149FD}" type="presOf" srcId="{0D6CA923-3318-47B2-80DA-01AD345A099A}" destId="{D653DC26-B870-4375-9CFE-8522BF43CCDE}" srcOrd="0" destOrd="0" presId="urn:microsoft.com/office/officeart/2005/8/layout/vList5"/>
    <dgm:cxn modelId="{5F2B8A08-21C5-4BFC-BDF8-87A6DFC08785}" srcId="{3E74F3A7-8E22-4410-93ED-7A6BC452E660}" destId="{23DA3989-762A-4C86-AD50-FB45D7985729}" srcOrd="0" destOrd="0" parTransId="{A4521921-EE65-4572-9A46-53CCCBEE5EED}" sibTransId="{8F15D314-7CEC-4D39-9D80-94E9C9DBACA5}"/>
    <dgm:cxn modelId="{D3446B83-C04D-4F81-9637-A40503952909}" type="presOf" srcId="{EC404611-DC26-42D7-AEFC-D269DE357CE0}" destId="{54ED1498-A378-4224-AC35-513B814EE67B}" srcOrd="0" destOrd="2" presId="urn:microsoft.com/office/officeart/2005/8/layout/vList5"/>
    <dgm:cxn modelId="{33C8B595-C264-4001-A8FB-1D59D3F22CDA}" srcId="{09FD45B6-4F71-470F-A4E0-000D836512F2}" destId="{3E74F3A7-8E22-4410-93ED-7A6BC452E660}" srcOrd="1" destOrd="0" parTransId="{DC7E802C-BB21-456B-B133-3F557DF0C583}" sibTransId="{34491F2A-D252-4F01-9BAD-747A58942522}"/>
    <dgm:cxn modelId="{DD293B8C-2832-4DF8-A98F-5A86913A05B0}" srcId="{09FD45B6-4F71-470F-A4E0-000D836512F2}" destId="{0D6CA923-3318-47B2-80DA-01AD345A099A}" srcOrd="0" destOrd="0" parTransId="{E2A232AB-2DB9-4D3C-AFEC-0B2F26A392F4}" sibTransId="{2DBBB401-D41E-45CE-A4BE-F4021AAF3A4B}"/>
    <dgm:cxn modelId="{A8483A15-5257-409B-849D-B889E2B3F62E}" type="presOf" srcId="{238D6DC7-9651-4304-A210-C672B7E60F65}" destId="{C23DB842-A3B5-4E0C-A4D4-60BB72716835}" srcOrd="0" destOrd="0" presId="urn:microsoft.com/office/officeart/2005/8/layout/vList5"/>
    <dgm:cxn modelId="{E3E1A000-DBA2-41A5-936F-B7C9245671D4}" type="presOf" srcId="{F7230F96-D43D-46F7-B72B-C0AACB29C64B}" destId="{14B5164F-F9B3-445D-B961-871947EDC4BE}" srcOrd="0" destOrd="0" presId="urn:microsoft.com/office/officeart/2005/8/layout/vList5"/>
    <dgm:cxn modelId="{4E8EDE7D-7315-419A-9E23-486F37727B81}" type="presOf" srcId="{1390152D-E1ED-4DBF-97ED-B9342A41357E}" destId="{C23DB842-A3B5-4E0C-A4D4-60BB72716835}" srcOrd="0" destOrd="1" presId="urn:microsoft.com/office/officeart/2005/8/layout/vList5"/>
    <dgm:cxn modelId="{C8457268-BFC0-45B2-9F3F-55B5BFDE0D9E}" srcId="{BF26E73A-AA0D-47BC-97F2-91BEF6678363}" destId="{238D6DC7-9651-4304-A210-C672B7E60F65}" srcOrd="0" destOrd="0" parTransId="{60741FD0-69DE-4D81-8B1D-B0CA1F1C6027}" sibTransId="{3AE013D5-CEB9-465F-9D44-4C5718B9F788}"/>
    <dgm:cxn modelId="{AB80B924-B23F-46FF-B58B-26340E194C87}" srcId="{0D6CA923-3318-47B2-80DA-01AD345A099A}" destId="{F7230F96-D43D-46F7-B72B-C0AACB29C64B}" srcOrd="0" destOrd="0" parTransId="{94FA7D38-8C9F-499E-9624-839E9E0627C6}" sibTransId="{084181F8-2366-478E-9A0C-60D210AAC17A}"/>
    <dgm:cxn modelId="{7CF16723-86FC-44F0-98D2-D84555206D9E}" type="presOf" srcId="{23DA3989-762A-4C86-AD50-FB45D7985729}" destId="{54ED1498-A378-4224-AC35-513B814EE67B}" srcOrd="0" destOrd="0" presId="urn:microsoft.com/office/officeart/2005/8/layout/vList5"/>
    <dgm:cxn modelId="{34E9EB91-93B8-441C-BC05-E24F8DB30066}" srcId="{3E74F3A7-8E22-4410-93ED-7A6BC452E660}" destId="{EC404611-DC26-42D7-AEFC-D269DE357CE0}" srcOrd="2" destOrd="0" parTransId="{90A443A6-E2C2-46BD-8751-7CC83C316197}" sibTransId="{2AB411EA-EFE5-4125-8E31-E21F150A91EE}"/>
    <dgm:cxn modelId="{E0EC7194-15B5-451F-86C3-78F16F585DF2}" type="presOf" srcId="{5B3445BA-CF1E-4285-88A6-2929247253C2}" destId="{54ED1498-A378-4224-AC35-513B814EE67B}" srcOrd="0" destOrd="1" presId="urn:microsoft.com/office/officeart/2005/8/layout/vList5"/>
    <dgm:cxn modelId="{30022ABB-DA20-45A2-A64A-77381D7C5BB2}" type="presOf" srcId="{3D0903CE-89E0-4DA2-B41A-AD6AFE3EB187}" destId="{C23DB842-A3B5-4E0C-A4D4-60BB72716835}" srcOrd="0" destOrd="2" presId="urn:microsoft.com/office/officeart/2005/8/layout/vList5"/>
    <dgm:cxn modelId="{7B424A7B-9840-486E-8994-EAD5324FB5E5}" type="presOf" srcId="{BF26E73A-AA0D-47BC-97F2-91BEF6678363}" destId="{38DA1BE2-C0E2-4CCF-9D25-9BFEEEE21FCD}" srcOrd="0" destOrd="0" presId="urn:microsoft.com/office/officeart/2005/8/layout/vList5"/>
    <dgm:cxn modelId="{BF97384D-5A01-4336-BD5E-5369C6643CEB}" type="presOf" srcId="{09FD45B6-4F71-470F-A4E0-000D836512F2}" destId="{84D7351E-FC05-4D24-B57A-703E3409FB9B}" srcOrd="0" destOrd="0" presId="urn:microsoft.com/office/officeart/2005/8/layout/vList5"/>
    <dgm:cxn modelId="{32F1E662-AC69-4762-B36B-05229CCA6E19}" type="presOf" srcId="{4E75ECF3-65EC-4B9D-9510-C7DB89DEB63F}" destId="{14B5164F-F9B3-445D-B961-871947EDC4BE}" srcOrd="0" destOrd="1" presId="urn:microsoft.com/office/officeart/2005/8/layout/vList5"/>
    <dgm:cxn modelId="{4F142C1B-59EC-4803-A950-4EBD28C6F17C}" srcId="{0D6CA923-3318-47B2-80DA-01AD345A099A}" destId="{4E75ECF3-65EC-4B9D-9510-C7DB89DEB63F}" srcOrd="1" destOrd="0" parTransId="{80805507-8A5F-4F04-9736-9EEA9F2A6BCF}" sibTransId="{002805E5-E6FD-4A97-8B43-ED2FC392084D}"/>
    <dgm:cxn modelId="{0287CD87-AE49-4D17-A9F0-B662D54A5BAA}" srcId="{BF26E73A-AA0D-47BC-97F2-91BEF6678363}" destId="{1390152D-E1ED-4DBF-97ED-B9342A41357E}" srcOrd="1" destOrd="0" parTransId="{A117FA5F-8D8F-4F8D-BC3C-D6A08C868463}" sibTransId="{58CB7EAA-59E6-4777-AE7A-D88F1BBB8F79}"/>
    <dgm:cxn modelId="{55985FD5-5F11-4558-8E36-4D1638CC965F}" srcId="{BF26E73A-AA0D-47BC-97F2-91BEF6678363}" destId="{3D0903CE-89E0-4DA2-B41A-AD6AFE3EB187}" srcOrd="2" destOrd="0" parTransId="{9E19312E-1A67-4622-8E01-5053E3AD1C12}" sibTransId="{F5BFC030-60A2-4E59-B2BB-284D7C927E54}"/>
    <dgm:cxn modelId="{F09611BE-191A-4638-A2BF-B33C6CB69D4A}" type="presOf" srcId="{3E74F3A7-8E22-4410-93ED-7A6BC452E660}" destId="{F753AC5B-F75F-4806-85EC-F7E3CC7ACC40}" srcOrd="0" destOrd="0" presId="urn:microsoft.com/office/officeart/2005/8/layout/vList5"/>
    <dgm:cxn modelId="{52AB4EB5-3325-4AFA-BE25-FF959628DEB9}" type="presParOf" srcId="{84D7351E-FC05-4D24-B57A-703E3409FB9B}" destId="{F10B1F51-96BB-41DE-8EBD-4A91A05B22DE}" srcOrd="0" destOrd="0" presId="urn:microsoft.com/office/officeart/2005/8/layout/vList5"/>
    <dgm:cxn modelId="{F2245E8F-B2CF-45AF-BC29-93E734C326FE}" type="presParOf" srcId="{F10B1F51-96BB-41DE-8EBD-4A91A05B22DE}" destId="{D653DC26-B870-4375-9CFE-8522BF43CCDE}" srcOrd="0" destOrd="0" presId="urn:microsoft.com/office/officeart/2005/8/layout/vList5"/>
    <dgm:cxn modelId="{69F2EFFE-7E5B-4DFA-A6A8-F9E90DD09113}" type="presParOf" srcId="{F10B1F51-96BB-41DE-8EBD-4A91A05B22DE}" destId="{14B5164F-F9B3-445D-B961-871947EDC4BE}" srcOrd="1" destOrd="0" presId="urn:microsoft.com/office/officeart/2005/8/layout/vList5"/>
    <dgm:cxn modelId="{52C4A6F1-1B00-4C88-841E-4A82995D60D3}" type="presParOf" srcId="{84D7351E-FC05-4D24-B57A-703E3409FB9B}" destId="{B8682ECD-99D7-40E3-BD56-C746EE7276C5}" srcOrd="1" destOrd="0" presId="urn:microsoft.com/office/officeart/2005/8/layout/vList5"/>
    <dgm:cxn modelId="{BE0C011B-7D9F-4364-9EBB-1E503DE3AFDA}" type="presParOf" srcId="{84D7351E-FC05-4D24-B57A-703E3409FB9B}" destId="{BE997573-EFBB-4B5F-ADBC-4022173EB9E1}" srcOrd="2" destOrd="0" presId="urn:microsoft.com/office/officeart/2005/8/layout/vList5"/>
    <dgm:cxn modelId="{9F1CEA00-11D4-4193-BD12-979B12B87CC4}" type="presParOf" srcId="{BE997573-EFBB-4B5F-ADBC-4022173EB9E1}" destId="{F753AC5B-F75F-4806-85EC-F7E3CC7ACC40}" srcOrd="0" destOrd="0" presId="urn:microsoft.com/office/officeart/2005/8/layout/vList5"/>
    <dgm:cxn modelId="{CCAE1853-BC5B-4835-B378-D0894D85F50A}" type="presParOf" srcId="{BE997573-EFBB-4B5F-ADBC-4022173EB9E1}" destId="{54ED1498-A378-4224-AC35-513B814EE67B}" srcOrd="1" destOrd="0" presId="urn:microsoft.com/office/officeart/2005/8/layout/vList5"/>
    <dgm:cxn modelId="{054F228B-EED1-469E-B184-0D30D44F9DEA}" type="presParOf" srcId="{84D7351E-FC05-4D24-B57A-703E3409FB9B}" destId="{9F433686-13E9-4648-BA66-87A678590655}" srcOrd="3" destOrd="0" presId="urn:microsoft.com/office/officeart/2005/8/layout/vList5"/>
    <dgm:cxn modelId="{A5A8947F-1988-4AD9-A513-579220727E75}" type="presParOf" srcId="{84D7351E-FC05-4D24-B57A-703E3409FB9B}" destId="{63624C3D-DB44-4BDD-BEE7-B0A19DEFF7A6}" srcOrd="4" destOrd="0" presId="urn:microsoft.com/office/officeart/2005/8/layout/vList5"/>
    <dgm:cxn modelId="{BA3BB1AA-AA26-4043-A2CD-9E2DA4904A0A}" type="presParOf" srcId="{63624C3D-DB44-4BDD-BEE7-B0A19DEFF7A6}" destId="{38DA1BE2-C0E2-4CCF-9D25-9BFEEEE21FCD}" srcOrd="0" destOrd="0" presId="urn:microsoft.com/office/officeart/2005/8/layout/vList5"/>
    <dgm:cxn modelId="{3FDC460C-E376-4EBA-8BA7-16DB4E537CC4}" type="presParOf" srcId="{63624C3D-DB44-4BDD-BEE7-B0A19DEFF7A6}" destId="{C23DB842-A3B5-4E0C-A4D4-60BB72716835}"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E92174F-5F12-47E9-AFF5-CA39B4C99C01}" type="doc">
      <dgm:prSet loTypeId="urn:microsoft.com/office/officeart/2009/3/layout/PieProcess" loCatId="process" qsTypeId="urn:microsoft.com/office/officeart/2005/8/quickstyle/simple1" qsCatId="simple" csTypeId="urn:microsoft.com/office/officeart/2005/8/colors/accent2_2" csCatId="accent2" phldr="1"/>
      <dgm:spPr/>
      <dgm:t>
        <a:bodyPr/>
        <a:lstStyle/>
        <a:p>
          <a:endParaRPr lang="en-US"/>
        </a:p>
      </dgm:t>
    </dgm:pt>
    <dgm:pt modelId="{BA6FCD52-42BD-4598-9B81-6BBA1612B3AC}">
      <dgm:prSet phldrT="[Text]"/>
      <dgm:spPr/>
      <dgm:t>
        <a:bodyPr/>
        <a:lstStyle/>
        <a:p>
          <a:r>
            <a:rPr lang="en-US" dirty="0" smtClean="0"/>
            <a:t>October 2018</a:t>
          </a:r>
          <a:endParaRPr lang="en-US" dirty="0"/>
        </a:p>
      </dgm:t>
    </dgm:pt>
    <dgm:pt modelId="{947E2F0C-ACAD-4216-A98E-FF4879AB7E16}" type="parTrans" cxnId="{A8DE8696-3066-417B-8875-CD1B1FD9AAA2}">
      <dgm:prSet/>
      <dgm:spPr/>
      <dgm:t>
        <a:bodyPr/>
        <a:lstStyle/>
        <a:p>
          <a:endParaRPr lang="en-US"/>
        </a:p>
      </dgm:t>
    </dgm:pt>
    <dgm:pt modelId="{5A3D4E4F-7D3A-449E-BE15-76E3828B81FF}" type="sibTrans" cxnId="{A8DE8696-3066-417B-8875-CD1B1FD9AAA2}">
      <dgm:prSet/>
      <dgm:spPr/>
      <dgm:t>
        <a:bodyPr/>
        <a:lstStyle/>
        <a:p>
          <a:endParaRPr lang="en-US"/>
        </a:p>
      </dgm:t>
    </dgm:pt>
    <dgm:pt modelId="{F9906B14-1999-4772-A7D4-D092E50E456F}">
      <dgm:prSet phldrT="[Text]"/>
      <dgm:spPr/>
      <dgm:t>
        <a:bodyPr/>
        <a:lstStyle/>
        <a:p>
          <a:r>
            <a:rPr lang="en-US" dirty="0" smtClean="0"/>
            <a:t>Evidence Review &amp; Service Gap Analysis</a:t>
          </a:r>
          <a:endParaRPr lang="en-US" dirty="0"/>
        </a:p>
      </dgm:t>
    </dgm:pt>
    <dgm:pt modelId="{A3DCFE0F-A953-4E81-A71B-7F3947C49BDB}" type="parTrans" cxnId="{934ECEE8-40E5-4400-8096-98302D2A505C}">
      <dgm:prSet/>
      <dgm:spPr/>
      <dgm:t>
        <a:bodyPr/>
        <a:lstStyle/>
        <a:p>
          <a:endParaRPr lang="en-US"/>
        </a:p>
      </dgm:t>
    </dgm:pt>
    <dgm:pt modelId="{15B9126B-65A2-469B-BF3E-BE0EC3925744}" type="sibTrans" cxnId="{934ECEE8-40E5-4400-8096-98302D2A505C}">
      <dgm:prSet/>
      <dgm:spPr/>
      <dgm:t>
        <a:bodyPr/>
        <a:lstStyle/>
        <a:p>
          <a:endParaRPr lang="en-US"/>
        </a:p>
      </dgm:t>
    </dgm:pt>
    <dgm:pt modelId="{0637B4ED-EE42-4667-B354-5052CA88CFC6}">
      <dgm:prSet phldrT="[Text]"/>
      <dgm:spPr/>
      <dgm:t>
        <a:bodyPr/>
        <a:lstStyle/>
        <a:p>
          <a:r>
            <a:rPr lang="en-US" dirty="0" smtClean="0"/>
            <a:t>December 2018</a:t>
          </a:r>
          <a:endParaRPr lang="en-US" dirty="0"/>
        </a:p>
      </dgm:t>
    </dgm:pt>
    <dgm:pt modelId="{896D0860-8AF7-4C75-BCAB-614AF97EAC69}" type="parTrans" cxnId="{D97FB472-81CC-42B4-ACD1-32464690A70D}">
      <dgm:prSet/>
      <dgm:spPr/>
      <dgm:t>
        <a:bodyPr/>
        <a:lstStyle/>
        <a:p>
          <a:endParaRPr lang="en-US"/>
        </a:p>
      </dgm:t>
    </dgm:pt>
    <dgm:pt modelId="{D14280AD-0290-4117-892D-378151C0DEE4}" type="sibTrans" cxnId="{D97FB472-81CC-42B4-ACD1-32464690A70D}">
      <dgm:prSet/>
      <dgm:spPr/>
      <dgm:t>
        <a:bodyPr/>
        <a:lstStyle/>
        <a:p>
          <a:endParaRPr lang="en-US"/>
        </a:p>
      </dgm:t>
    </dgm:pt>
    <dgm:pt modelId="{600DCAED-C41E-4E2C-856E-2B7F28ED30D5}">
      <dgm:prSet phldrT="[Text]"/>
      <dgm:spPr/>
      <dgm:t>
        <a:bodyPr/>
        <a:lstStyle/>
        <a:p>
          <a:r>
            <a:rPr lang="en-US" dirty="0" smtClean="0"/>
            <a:t>Recommendations for service array and licensing/regulation</a:t>
          </a:r>
          <a:endParaRPr lang="en-US" dirty="0"/>
        </a:p>
      </dgm:t>
    </dgm:pt>
    <dgm:pt modelId="{2CD2FC5C-981E-4A47-861C-944B187ABC3B}" type="parTrans" cxnId="{B400F6A0-CE5E-4301-B5D8-C285A6307339}">
      <dgm:prSet/>
      <dgm:spPr/>
      <dgm:t>
        <a:bodyPr/>
        <a:lstStyle/>
        <a:p>
          <a:endParaRPr lang="en-US"/>
        </a:p>
      </dgm:t>
    </dgm:pt>
    <dgm:pt modelId="{D450DBF3-54A6-4DC3-AF37-483D835B8D14}" type="sibTrans" cxnId="{B400F6A0-CE5E-4301-B5D8-C285A6307339}">
      <dgm:prSet/>
      <dgm:spPr/>
      <dgm:t>
        <a:bodyPr/>
        <a:lstStyle/>
        <a:p>
          <a:endParaRPr lang="en-US"/>
        </a:p>
      </dgm:t>
    </dgm:pt>
    <dgm:pt modelId="{B97CBA67-23C8-451C-91A2-8B031C6289AB}">
      <dgm:prSet phldrT="[Text]"/>
      <dgm:spPr/>
      <dgm:t>
        <a:bodyPr/>
        <a:lstStyle/>
        <a:p>
          <a:r>
            <a:rPr lang="en-US" dirty="0" smtClean="0"/>
            <a:t>January 2019</a:t>
          </a:r>
          <a:endParaRPr lang="en-US" dirty="0"/>
        </a:p>
      </dgm:t>
    </dgm:pt>
    <dgm:pt modelId="{76C9C4CE-5BC8-439F-A1D8-3007BC3D06A0}" type="parTrans" cxnId="{208C6473-D880-408F-8C61-8AA642FE5525}">
      <dgm:prSet/>
      <dgm:spPr/>
      <dgm:t>
        <a:bodyPr/>
        <a:lstStyle/>
        <a:p>
          <a:endParaRPr lang="en-US"/>
        </a:p>
      </dgm:t>
    </dgm:pt>
    <dgm:pt modelId="{B3E02E79-DD16-49D7-AD25-19EB5CE4A3D0}" type="sibTrans" cxnId="{208C6473-D880-408F-8C61-8AA642FE5525}">
      <dgm:prSet/>
      <dgm:spPr/>
      <dgm:t>
        <a:bodyPr/>
        <a:lstStyle/>
        <a:p>
          <a:endParaRPr lang="en-US"/>
        </a:p>
      </dgm:t>
    </dgm:pt>
    <dgm:pt modelId="{6647E4E5-6223-413C-A43A-61A0C454BED1}">
      <dgm:prSet phldrT="[Text]"/>
      <dgm:spPr/>
      <dgm:t>
        <a:bodyPr/>
        <a:lstStyle/>
        <a:p>
          <a:r>
            <a:rPr lang="en-US" dirty="0" smtClean="0"/>
            <a:t>Recommendations for measures and metrics</a:t>
          </a:r>
          <a:endParaRPr lang="en-US" dirty="0"/>
        </a:p>
      </dgm:t>
    </dgm:pt>
    <dgm:pt modelId="{A0392F3F-9D8E-4954-9633-63920AD80CBB}" type="parTrans" cxnId="{44D83921-0D1F-42BA-8DFD-EA61776F7F7B}">
      <dgm:prSet/>
      <dgm:spPr/>
      <dgm:t>
        <a:bodyPr/>
        <a:lstStyle/>
        <a:p>
          <a:endParaRPr lang="en-US"/>
        </a:p>
      </dgm:t>
    </dgm:pt>
    <dgm:pt modelId="{F3DA4016-8A6C-46C9-9680-6C4446EFB8D3}" type="sibTrans" cxnId="{44D83921-0D1F-42BA-8DFD-EA61776F7F7B}">
      <dgm:prSet/>
      <dgm:spPr/>
      <dgm:t>
        <a:bodyPr/>
        <a:lstStyle/>
        <a:p>
          <a:endParaRPr lang="en-US"/>
        </a:p>
      </dgm:t>
    </dgm:pt>
    <dgm:pt modelId="{1B0C8D0F-BCE9-4AC3-B49D-25677F045EEE}" type="pres">
      <dgm:prSet presAssocID="{5E92174F-5F12-47E9-AFF5-CA39B4C99C01}" presName="Name0" presStyleCnt="0">
        <dgm:presLayoutVars>
          <dgm:chMax val="7"/>
          <dgm:chPref val="7"/>
          <dgm:dir/>
          <dgm:animOne val="branch"/>
          <dgm:animLvl val="lvl"/>
        </dgm:presLayoutVars>
      </dgm:prSet>
      <dgm:spPr/>
      <dgm:t>
        <a:bodyPr/>
        <a:lstStyle/>
        <a:p>
          <a:endParaRPr lang="en-US"/>
        </a:p>
      </dgm:t>
    </dgm:pt>
    <dgm:pt modelId="{83843AA3-749D-4184-85A9-46C1DC02E38D}" type="pres">
      <dgm:prSet presAssocID="{BA6FCD52-42BD-4598-9B81-6BBA1612B3AC}" presName="ParentComposite" presStyleCnt="0"/>
      <dgm:spPr/>
    </dgm:pt>
    <dgm:pt modelId="{1BC2343B-61C2-4DFA-8715-4561CB4970B4}" type="pres">
      <dgm:prSet presAssocID="{BA6FCD52-42BD-4598-9B81-6BBA1612B3AC}" presName="Chord" presStyleLbl="bgShp" presStyleIdx="0" presStyleCnt="3"/>
      <dgm:spPr/>
    </dgm:pt>
    <dgm:pt modelId="{7347B7C9-7392-4309-BC88-6247D5C88720}" type="pres">
      <dgm:prSet presAssocID="{BA6FCD52-42BD-4598-9B81-6BBA1612B3AC}" presName="Pie" presStyleLbl="alignNode1" presStyleIdx="0" presStyleCnt="3"/>
      <dgm:spPr/>
    </dgm:pt>
    <dgm:pt modelId="{25EBD32D-AE1B-452E-9D85-5C6A6A8CE617}" type="pres">
      <dgm:prSet presAssocID="{BA6FCD52-42BD-4598-9B81-6BBA1612B3AC}" presName="Parent" presStyleLbl="revTx" presStyleIdx="0" presStyleCnt="6">
        <dgm:presLayoutVars>
          <dgm:chMax val="1"/>
          <dgm:chPref val="1"/>
          <dgm:bulletEnabled val="1"/>
        </dgm:presLayoutVars>
      </dgm:prSet>
      <dgm:spPr/>
      <dgm:t>
        <a:bodyPr/>
        <a:lstStyle/>
        <a:p>
          <a:endParaRPr lang="en-US"/>
        </a:p>
      </dgm:t>
    </dgm:pt>
    <dgm:pt modelId="{E6C5BEDF-923B-4A0D-94CB-482280FAFF26}" type="pres">
      <dgm:prSet presAssocID="{15B9126B-65A2-469B-BF3E-BE0EC3925744}" presName="negSibTrans" presStyleCnt="0"/>
      <dgm:spPr/>
    </dgm:pt>
    <dgm:pt modelId="{4E0E1448-EC41-472D-ADA0-DB523377615B}" type="pres">
      <dgm:prSet presAssocID="{BA6FCD52-42BD-4598-9B81-6BBA1612B3AC}" presName="composite" presStyleCnt="0"/>
      <dgm:spPr/>
    </dgm:pt>
    <dgm:pt modelId="{93D791C1-56A8-491A-A2EF-4AAC1A785F23}" type="pres">
      <dgm:prSet presAssocID="{BA6FCD52-42BD-4598-9B81-6BBA1612B3AC}" presName="Child" presStyleLbl="revTx" presStyleIdx="1" presStyleCnt="6">
        <dgm:presLayoutVars>
          <dgm:chMax val="0"/>
          <dgm:chPref val="0"/>
          <dgm:bulletEnabled val="1"/>
        </dgm:presLayoutVars>
      </dgm:prSet>
      <dgm:spPr/>
      <dgm:t>
        <a:bodyPr/>
        <a:lstStyle/>
        <a:p>
          <a:endParaRPr lang="en-US"/>
        </a:p>
      </dgm:t>
    </dgm:pt>
    <dgm:pt modelId="{8534A0B4-C4C4-41AB-95B6-7A022576EBA3}" type="pres">
      <dgm:prSet presAssocID="{5A3D4E4F-7D3A-449E-BE15-76E3828B81FF}" presName="sibTrans" presStyleCnt="0"/>
      <dgm:spPr/>
    </dgm:pt>
    <dgm:pt modelId="{EF4741A3-338B-4BF4-9FB0-661D19536DAF}" type="pres">
      <dgm:prSet presAssocID="{0637B4ED-EE42-4667-B354-5052CA88CFC6}" presName="ParentComposite" presStyleCnt="0"/>
      <dgm:spPr/>
    </dgm:pt>
    <dgm:pt modelId="{7E42AD7F-1E0B-4612-9CB0-CD60C2CEE450}" type="pres">
      <dgm:prSet presAssocID="{0637B4ED-EE42-4667-B354-5052CA88CFC6}" presName="Chord" presStyleLbl="bgShp" presStyleIdx="1" presStyleCnt="3"/>
      <dgm:spPr/>
    </dgm:pt>
    <dgm:pt modelId="{C9279CB7-4DB4-45F0-B317-BF40F2FD8665}" type="pres">
      <dgm:prSet presAssocID="{0637B4ED-EE42-4667-B354-5052CA88CFC6}" presName="Pie" presStyleLbl="alignNode1" presStyleIdx="1" presStyleCnt="3"/>
      <dgm:spPr/>
    </dgm:pt>
    <dgm:pt modelId="{AE589949-A99C-4BC9-8B88-E60267FF3C12}" type="pres">
      <dgm:prSet presAssocID="{0637B4ED-EE42-4667-B354-5052CA88CFC6}" presName="Parent" presStyleLbl="revTx" presStyleIdx="2" presStyleCnt="6">
        <dgm:presLayoutVars>
          <dgm:chMax val="1"/>
          <dgm:chPref val="1"/>
          <dgm:bulletEnabled val="1"/>
        </dgm:presLayoutVars>
      </dgm:prSet>
      <dgm:spPr/>
      <dgm:t>
        <a:bodyPr/>
        <a:lstStyle/>
        <a:p>
          <a:endParaRPr lang="en-US"/>
        </a:p>
      </dgm:t>
    </dgm:pt>
    <dgm:pt modelId="{CF8DD631-12A2-485A-9B98-D586259A2150}" type="pres">
      <dgm:prSet presAssocID="{D450DBF3-54A6-4DC3-AF37-483D835B8D14}" presName="negSibTrans" presStyleCnt="0"/>
      <dgm:spPr/>
    </dgm:pt>
    <dgm:pt modelId="{2022CB9F-930B-4473-A337-0683DBF35F98}" type="pres">
      <dgm:prSet presAssocID="{0637B4ED-EE42-4667-B354-5052CA88CFC6}" presName="composite" presStyleCnt="0"/>
      <dgm:spPr/>
    </dgm:pt>
    <dgm:pt modelId="{AF9EAE80-2DFF-4D95-BEBD-9FFEAF78BFF6}" type="pres">
      <dgm:prSet presAssocID="{0637B4ED-EE42-4667-B354-5052CA88CFC6}" presName="Child" presStyleLbl="revTx" presStyleIdx="3" presStyleCnt="6">
        <dgm:presLayoutVars>
          <dgm:chMax val="0"/>
          <dgm:chPref val="0"/>
          <dgm:bulletEnabled val="1"/>
        </dgm:presLayoutVars>
      </dgm:prSet>
      <dgm:spPr/>
      <dgm:t>
        <a:bodyPr/>
        <a:lstStyle/>
        <a:p>
          <a:endParaRPr lang="en-US"/>
        </a:p>
      </dgm:t>
    </dgm:pt>
    <dgm:pt modelId="{840DCC93-0A84-464D-AEE4-99824C436F67}" type="pres">
      <dgm:prSet presAssocID="{D14280AD-0290-4117-892D-378151C0DEE4}" presName="sibTrans" presStyleCnt="0"/>
      <dgm:spPr/>
    </dgm:pt>
    <dgm:pt modelId="{7F957365-99D5-437C-BBD6-5B6EFB13C519}" type="pres">
      <dgm:prSet presAssocID="{B97CBA67-23C8-451C-91A2-8B031C6289AB}" presName="ParentComposite" presStyleCnt="0"/>
      <dgm:spPr/>
    </dgm:pt>
    <dgm:pt modelId="{57CC6777-947A-4A47-BCD3-377E4F12B7E2}" type="pres">
      <dgm:prSet presAssocID="{B97CBA67-23C8-451C-91A2-8B031C6289AB}" presName="Chord" presStyleLbl="bgShp" presStyleIdx="2" presStyleCnt="3"/>
      <dgm:spPr/>
    </dgm:pt>
    <dgm:pt modelId="{B296C225-0080-4283-974F-82E5CB1F8378}" type="pres">
      <dgm:prSet presAssocID="{B97CBA67-23C8-451C-91A2-8B031C6289AB}" presName="Pie" presStyleLbl="alignNode1" presStyleIdx="2" presStyleCnt="3"/>
      <dgm:spPr/>
    </dgm:pt>
    <dgm:pt modelId="{4B07AAEA-AA1C-4121-8AD3-6EF06AF5BA58}" type="pres">
      <dgm:prSet presAssocID="{B97CBA67-23C8-451C-91A2-8B031C6289AB}" presName="Parent" presStyleLbl="revTx" presStyleIdx="4" presStyleCnt="6">
        <dgm:presLayoutVars>
          <dgm:chMax val="1"/>
          <dgm:chPref val="1"/>
          <dgm:bulletEnabled val="1"/>
        </dgm:presLayoutVars>
      </dgm:prSet>
      <dgm:spPr/>
      <dgm:t>
        <a:bodyPr/>
        <a:lstStyle/>
        <a:p>
          <a:endParaRPr lang="en-US"/>
        </a:p>
      </dgm:t>
    </dgm:pt>
    <dgm:pt modelId="{154A4B4E-47E0-457F-9DD9-DC491F068068}" type="pres">
      <dgm:prSet presAssocID="{F3DA4016-8A6C-46C9-9680-6C4446EFB8D3}" presName="negSibTrans" presStyleCnt="0"/>
      <dgm:spPr/>
    </dgm:pt>
    <dgm:pt modelId="{F2F27886-BF8C-4716-8D07-7DF5E822E6A3}" type="pres">
      <dgm:prSet presAssocID="{B97CBA67-23C8-451C-91A2-8B031C6289AB}" presName="composite" presStyleCnt="0"/>
      <dgm:spPr/>
    </dgm:pt>
    <dgm:pt modelId="{91007CEE-E7F9-40E2-B9F8-87C9D9314FED}" type="pres">
      <dgm:prSet presAssocID="{B97CBA67-23C8-451C-91A2-8B031C6289AB}" presName="Child" presStyleLbl="revTx" presStyleIdx="5" presStyleCnt="6">
        <dgm:presLayoutVars>
          <dgm:chMax val="0"/>
          <dgm:chPref val="0"/>
          <dgm:bulletEnabled val="1"/>
        </dgm:presLayoutVars>
      </dgm:prSet>
      <dgm:spPr/>
      <dgm:t>
        <a:bodyPr/>
        <a:lstStyle/>
        <a:p>
          <a:endParaRPr lang="en-US"/>
        </a:p>
      </dgm:t>
    </dgm:pt>
  </dgm:ptLst>
  <dgm:cxnLst>
    <dgm:cxn modelId="{A62A0306-C1C7-4BC9-A0A8-2D154AFA1E96}" type="presOf" srcId="{0637B4ED-EE42-4667-B354-5052CA88CFC6}" destId="{AE589949-A99C-4BC9-8B88-E60267FF3C12}" srcOrd="0" destOrd="0" presId="urn:microsoft.com/office/officeart/2009/3/layout/PieProcess"/>
    <dgm:cxn modelId="{0933C736-59BC-4CDA-92AE-736D6A350A49}" type="presOf" srcId="{BA6FCD52-42BD-4598-9B81-6BBA1612B3AC}" destId="{25EBD32D-AE1B-452E-9D85-5C6A6A8CE617}" srcOrd="0" destOrd="0" presId="urn:microsoft.com/office/officeart/2009/3/layout/PieProcess"/>
    <dgm:cxn modelId="{208C6473-D880-408F-8C61-8AA642FE5525}" srcId="{5E92174F-5F12-47E9-AFF5-CA39B4C99C01}" destId="{B97CBA67-23C8-451C-91A2-8B031C6289AB}" srcOrd="2" destOrd="0" parTransId="{76C9C4CE-5BC8-439F-A1D8-3007BC3D06A0}" sibTransId="{B3E02E79-DD16-49D7-AD25-19EB5CE4A3D0}"/>
    <dgm:cxn modelId="{1EA71A3C-9861-4A36-B7BD-C03759F92C5F}" type="presOf" srcId="{600DCAED-C41E-4E2C-856E-2B7F28ED30D5}" destId="{AF9EAE80-2DFF-4D95-BEBD-9FFEAF78BFF6}" srcOrd="0" destOrd="0" presId="urn:microsoft.com/office/officeart/2009/3/layout/PieProcess"/>
    <dgm:cxn modelId="{18A11F04-8CD6-4FB0-A60C-F13DAC7C793C}" type="presOf" srcId="{F9906B14-1999-4772-A7D4-D092E50E456F}" destId="{93D791C1-56A8-491A-A2EF-4AAC1A785F23}" srcOrd="0" destOrd="0" presId="urn:microsoft.com/office/officeart/2009/3/layout/PieProcess"/>
    <dgm:cxn modelId="{57829A1E-F16B-40BD-8A39-392A9AC39745}" type="presOf" srcId="{6647E4E5-6223-413C-A43A-61A0C454BED1}" destId="{91007CEE-E7F9-40E2-B9F8-87C9D9314FED}" srcOrd="0" destOrd="0" presId="urn:microsoft.com/office/officeart/2009/3/layout/PieProcess"/>
    <dgm:cxn modelId="{44D83921-0D1F-42BA-8DFD-EA61776F7F7B}" srcId="{B97CBA67-23C8-451C-91A2-8B031C6289AB}" destId="{6647E4E5-6223-413C-A43A-61A0C454BED1}" srcOrd="0" destOrd="0" parTransId="{A0392F3F-9D8E-4954-9633-63920AD80CBB}" sibTransId="{F3DA4016-8A6C-46C9-9680-6C4446EFB8D3}"/>
    <dgm:cxn modelId="{A8DE8696-3066-417B-8875-CD1B1FD9AAA2}" srcId="{5E92174F-5F12-47E9-AFF5-CA39B4C99C01}" destId="{BA6FCD52-42BD-4598-9B81-6BBA1612B3AC}" srcOrd="0" destOrd="0" parTransId="{947E2F0C-ACAD-4216-A98E-FF4879AB7E16}" sibTransId="{5A3D4E4F-7D3A-449E-BE15-76E3828B81FF}"/>
    <dgm:cxn modelId="{7FF9952F-AE4B-41C8-ACD5-00406975563D}" type="presOf" srcId="{B97CBA67-23C8-451C-91A2-8B031C6289AB}" destId="{4B07AAEA-AA1C-4121-8AD3-6EF06AF5BA58}" srcOrd="0" destOrd="0" presId="urn:microsoft.com/office/officeart/2009/3/layout/PieProcess"/>
    <dgm:cxn modelId="{D97FB472-81CC-42B4-ACD1-32464690A70D}" srcId="{5E92174F-5F12-47E9-AFF5-CA39B4C99C01}" destId="{0637B4ED-EE42-4667-B354-5052CA88CFC6}" srcOrd="1" destOrd="0" parTransId="{896D0860-8AF7-4C75-BCAB-614AF97EAC69}" sibTransId="{D14280AD-0290-4117-892D-378151C0DEE4}"/>
    <dgm:cxn modelId="{934ECEE8-40E5-4400-8096-98302D2A505C}" srcId="{BA6FCD52-42BD-4598-9B81-6BBA1612B3AC}" destId="{F9906B14-1999-4772-A7D4-D092E50E456F}" srcOrd="0" destOrd="0" parTransId="{A3DCFE0F-A953-4E81-A71B-7F3947C49BDB}" sibTransId="{15B9126B-65A2-469B-BF3E-BE0EC3925744}"/>
    <dgm:cxn modelId="{B400F6A0-CE5E-4301-B5D8-C285A6307339}" srcId="{0637B4ED-EE42-4667-B354-5052CA88CFC6}" destId="{600DCAED-C41E-4E2C-856E-2B7F28ED30D5}" srcOrd="0" destOrd="0" parTransId="{2CD2FC5C-981E-4A47-861C-944B187ABC3B}" sibTransId="{D450DBF3-54A6-4DC3-AF37-483D835B8D14}"/>
    <dgm:cxn modelId="{29E289D3-B95D-4FFB-A68B-0F6E5F3FBB51}" type="presOf" srcId="{5E92174F-5F12-47E9-AFF5-CA39B4C99C01}" destId="{1B0C8D0F-BCE9-4AC3-B49D-25677F045EEE}" srcOrd="0" destOrd="0" presId="urn:microsoft.com/office/officeart/2009/3/layout/PieProcess"/>
    <dgm:cxn modelId="{C805A1C4-EE63-43D9-8704-333AE2BE70D4}" type="presParOf" srcId="{1B0C8D0F-BCE9-4AC3-B49D-25677F045EEE}" destId="{83843AA3-749D-4184-85A9-46C1DC02E38D}" srcOrd="0" destOrd="0" presId="urn:microsoft.com/office/officeart/2009/3/layout/PieProcess"/>
    <dgm:cxn modelId="{6B36CF9B-0F0A-4D15-98C1-0EED7D1C21DF}" type="presParOf" srcId="{83843AA3-749D-4184-85A9-46C1DC02E38D}" destId="{1BC2343B-61C2-4DFA-8715-4561CB4970B4}" srcOrd="0" destOrd="0" presId="urn:microsoft.com/office/officeart/2009/3/layout/PieProcess"/>
    <dgm:cxn modelId="{35ED3FA8-148B-40AF-92C0-BE87AF0F0E21}" type="presParOf" srcId="{83843AA3-749D-4184-85A9-46C1DC02E38D}" destId="{7347B7C9-7392-4309-BC88-6247D5C88720}" srcOrd="1" destOrd="0" presId="urn:microsoft.com/office/officeart/2009/3/layout/PieProcess"/>
    <dgm:cxn modelId="{271AE6DA-25C3-45DA-A4D5-17FB87E8C08B}" type="presParOf" srcId="{83843AA3-749D-4184-85A9-46C1DC02E38D}" destId="{25EBD32D-AE1B-452E-9D85-5C6A6A8CE617}" srcOrd="2" destOrd="0" presId="urn:microsoft.com/office/officeart/2009/3/layout/PieProcess"/>
    <dgm:cxn modelId="{393D9D59-DA8F-47FA-8284-1C67176046B8}" type="presParOf" srcId="{1B0C8D0F-BCE9-4AC3-B49D-25677F045EEE}" destId="{E6C5BEDF-923B-4A0D-94CB-482280FAFF26}" srcOrd="1" destOrd="0" presId="urn:microsoft.com/office/officeart/2009/3/layout/PieProcess"/>
    <dgm:cxn modelId="{F42E5717-7E68-41CD-A75A-D131AB9CBED0}" type="presParOf" srcId="{1B0C8D0F-BCE9-4AC3-B49D-25677F045EEE}" destId="{4E0E1448-EC41-472D-ADA0-DB523377615B}" srcOrd="2" destOrd="0" presId="urn:microsoft.com/office/officeart/2009/3/layout/PieProcess"/>
    <dgm:cxn modelId="{55443D9F-43C4-4FD7-8C14-5A5FE4FC6236}" type="presParOf" srcId="{4E0E1448-EC41-472D-ADA0-DB523377615B}" destId="{93D791C1-56A8-491A-A2EF-4AAC1A785F23}" srcOrd="0" destOrd="0" presId="urn:microsoft.com/office/officeart/2009/3/layout/PieProcess"/>
    <dgm:cxn modelId="{40589630-BAB1-4BE1-ACCD-B132D6D2207F}" type="presParOf" srcId="{1B0C8D0F-BCE9-4AC3-B49D-25677F045EEE}" destId="{8534A0B4-C4C4-41AB-95B6-7A022576EBA3}" srcOrd="3" destOrd="0" presId="urn:microsoft.com/office/officeart/2009/3/layout/PieProcess"/>
    <dgm:cxn modelId="{167CB0D1-821D-484C-8A6E-E20A62C09966}" type="presParOf" srcId="{1B0C8D0F-BCE9-4AC3-B49D-25677F045EEE}" destId="{EF4741A3-338B-4BF4-9FB0-661D19536DAF}" srcOrd="4" destOrd="0" presId="urn:microsoft.com/office/officeart/2009/3/layout/PieProcess"/>
    <dgm:cxn modelId="{98B2F65D-913F-428D-B225-4E10A7E93BCD}" type="presParOf" srcId="{EF4741A3-338B-4BF4-9FB0-661D19536DAF}" destId="{7E42AD7F-1E0B-4612-9CB0-CD60C2CEE450}" srcOrd="0" destOrd="0" presId="urn:microsoft.com/office/officeart/2009/3/layout/PieProcess"/>
    <dgm:cxn modelId="{71487BE5-DD81-43B1-9312-1E51B18AAA26}" type="presParOf" srcId="{EF4741A3-338B-4BF4-9FB0-661D19536DAF}" destId="{C9279CB7-4DB4-45F0-B317-BF40F2FD8665}" srcOrd="1" destOrd="0" presId="urn:microsoft.com/office/officeart/2009/3/layout/PieProcess"/>
    <dgm:cxn modelId="{200995F4-5709-4E4A-B072-51F995D7BE15}" type="presParOf" srcId="{EF4741A3-338B-4BF4-9FB0-661D19536DAF}" destId="{AE589949-A99C-4BC9-8B88-E60267FF3C12}" srcOrd="2" destOrd="0" presId="urn:microsoft.com/office/officeart/2009/3/layout/PieProcess"/>
    <dgm:cxn modelId="{CF72F5FD-94FD-4523-908E-3CF716F57F67}" type="presParOf" srcId="{1B0C8D0F-BCE9-4AC3-B49D-25677F045EEE}" destId="{CF8DD631-12A2-485A-9B98-D586259A2150}" srcOrd="5" destOrd="0" presId="urn:microsoft.com/office/officeart/2009/3/layout/PieProcess"/>
    <dgm:cxn modelId="{3A805F90-95A0-4DFE-A745-6DA87E0BCF34}" type="presParOf" srcId="{1B0C8D0F-BCE9-4AC3-B49D-25677F045EEE}" destId="{2022CB9F-930B-4473-A337-0683DBF35F98}" srcOrd="6" destOrd="0" presId="urn:microsoft.com/office/officeart/2009/3/layout/PieProcess"/>
    <dgm:cxn modelId="{8C408FB5-01A2-444A-A7D1-FF99F21BD35D}" type="presParOf" srcId="{2022CB9F-930B-4473-A337-0683DBF35F98}" destId="{AF9EAE80-2DFF-4D95-BEBD-9FFEAF78BFF6}" srcOrd="0" destOrd="0" presId="urn:microsoft.com/office/officeart/2009/3/layout/PieProcess"/>
    <dgm:cxn modelId="{9F412325-2D64-47E2-A78C-7F8BF28C4EFD}" type="presParOf" srcId="{1B0C8D0F-BCE9-4AC3-B49D-25677F045EEE}" destId="{840DCC93-0A84-464D-AEE4-99824C436F67}" srcOrd="7" destOrd="0" presId="urn:microsoft.com/office/officeart/2009/3/layout/PieProcess"/>
    <dgm:cxn modelId="{AA258B67-01CE-4DAC-A6D4-393784A2A4D5}" type="presParOf" srcId="{1B0C8D0F-BCE9-4AC3-B49D-25677F045EEE}" destId="{7F957365-99D5-437C-BBD6-5B6EFB13C519}" srcOrd="8" destOrd="0" presId="urn:microsoft.com/office/officeart/2009/3/layout/PieProcess"/>
    <dgm:cxn modelId="{8DA13437-87EF-488A-B25B-C14AAA0C94D4}" type="presParOf" srcId="{7F957365-99D5-437C-BBD6-5B6EFB13C519}" destId="{57CC6777-947A-4A47-BCD3-377E4F12B7E2}" srcOrd="0" destOrd="0" presId="urn:microsoft.com/office/officeart/2009/3/layout/PieProcess"/>
    <dgm:cxn modelId="{23785C0A-5FFA-4872-96A6-8B6BF1E189EE}" type="presParOf" srcId="{7F957365-99D5-437C-BBD6-5B6EFB13C519}" destId="{B296C225-0080-4283-974F-82E5CB1F8378}" srcOrd="1" destOrd="0" presId="urn:microsoft.com/office/officeart/2009/3/layout/PieProcess"/>
    <dgm:cxn modelId="{EA65AE97-ED52-4AF0-9BB6-CC0EE41FC9EB}" type="presParOf" srcId="{7F957365-99D5-437C-BBD6-5B6EFB13C519}" destId="{4B07AAEA-AA1C-4121-8AD3-6EF06AF5BA58}" srcOrd="2" destOrd="0" presId="urn:microsoft.com/office/officeart/2009/3/layout/PieProcess"/>
    <dgm:cxn modelId="{ABCFBB6D-FDA1-4A2B-8A08-8425889B2036}" type="presParOf" srcId="{1B0C8D0F-BCE9-4AC3-B49D-25677F045EEE}" destId="{154A4B4E-47E0-457F-9DD9-DC491F068068}" srcOrd="9" destOrd="0" presId="urn:microsoft.com/office/officeart/2009/3/layout/PieProcess"/>
    <dgm:cxn modelId="{A470725C-4D97-47D3-8F50-813CC478545B}" type="presParOf" srcId="{1B0C8D0F-BCE9-4AC3-B49D-25677F045EEE}" destId="{F2F27886-BF8C-4716-8D07-7DF5E822E6A3}" srcOrd="10" destOrd="0" presId="urn:microsoft.com/office/officeart/2009/3/layout/PieProcess"/>
    <dgm:cxn modelId="{7D51D38D-B9CF-4B10-8C2E-C9B106F4F9ED}" type="presParOf" srcId="{F2F27886-BF8C-4716-8D07-7DF5E822E6A3}" destId="{91007CEE-E7F9-40E2-B9F8-87C9D9314FED}" srcOrd="0" destOrd="0" presId="urn:microsoft.com/office/officeart/2009/3/layout/Pie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E9C564-CF20-4679-A84A-96759970D288}">
      <dsp:nvSpPr>
        <dsp:cNvPr id="0" name=""/>
        <dsp:cNvSpPr/>
      </dsp:nvSpPr>
      <dsp:spPr>
        <a:xfrm>
          <a:off x="4071" y="534883"/>
          <a:ext cx="1560909" cy="624363"/>
        </a:xfrm>
        <a:prstGeom prst="rect">
          <a:avLst/>
        </a:prstGeom>
        <a:solidFill>
          <a:srgbClr val="008675"/>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100000"/>
            </a:lnSpc>
            <a:spcBef>
              <a:spcPct val="0"/>
            </a:spcBef>
            <a:spcAft>
              <a:spcPts val="0"/>
            </a:spcAft>
          </a:pPr>
          <a:r>
            <a:rPr lang="en-US" sz="1600" b="1" kern="1200" dirty="0">
              <a:latin typeface="+mn-lt"/>
            </a:rPr>
            <a:t>Expand Access </a:t>
          </a:r>
          <a:br>
            <a:rPr lang="en-US" sz="1600" b="1" kern="1200" dirty="0">
              <a:latin typeface="+mn-lt"/>
            </a:rPr>
          </a:br>
          <a:r>
            <a:rPr lang="en-US" sz="1600" b="1" kern="1200" dirty="0">
              <a:latin typeface="+mn-lt"/>
            </a:rPr>
            <a:t>to Services</a:t>
          </a:r>
        </a:p>
      </dsp:txBody>
      <dsp:txXfrm>
        <a:off x="4071" y="534883"/>
        <a:ext cx="1560909" cy="624363"/>
      </dsp:txXfrm>
    </dsp:sp>
    <dsp:sp modelId="{0ED207A7-F581-49AA-880D-0B32E2DD7749}">
      <dsp:nvSpPr>
        <dsp:cNvPr id="0" name=""/>
        <dsp:cNvSpPr/>
      </dsp:nvSpPr>
      <dsp:spPr>
        <a:xfrm>
          <a:off x="0" y="1123830"/>
          <a:ext cx="1560909" cy="3639870"/>
        </a:xfrm>
        <a:prstGeom prst="rect">
          <a:avLst/>
        </a:prstGeom>
        <a:solidFill>
          <a:srgbClr val="EBF3E6">
            <a:alpha val="89804"/>
          </a:srgbClr>
        </a:solidFill>
        <a:ln w="25400" cap="flat" cmpd="sng" algn="ctr">
          <a:solidFill>
            <a:schemeClr val="bg1">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0" lvl="1" indent="-171450" algn="l" defTabSz="711200">
            <a:lnSpc>
              <a:spcPct val="100000"/>
            </a:lnSpc>
            <a:spcBef>
              <a:spcPct val="0"/>
            </a:spcBef>
            <a:spcAft>
              <a:spcPts val="0"/>
            </a:spcAft>
            <a:buChar char="••"/>
          </a:pPr>
          <a:r>
            <a:rPr lang="en-US" sz="1600" kern="1200" dirty="0" smtClean="0">
              <a:latin typeface="+mn-lt"/>
            </a:rPr>
            <a:t>Continue </a:t>
          </a:r>
          <a:r>
            <a:rPr lang="en-US" sz="1600" kern="1200" dirty="0">
              <a:latin typeface="+mn-lt"/>
            </a:rPr>
            <a:t>implementation of STEP-VA</a:t>
          </a:r>
        </a:p>
        <a:p>
          <a:pPr marL="0" lvl="1" indent="-171450" algn="l" defTabSz="711200">
            <a:lnSpc>
              <a:spcPct val="100000"/>
            </a:lnSpc>
            <a:spcBef>
              <a:spcPct val="0"/>
            </a:spcBef>
            <a:spcAft>
              <a:spcPts val="0"/>
            </a:spcAft>
            <a:buChar char="••"/>
          </a:pPr>
          <a:r>
            <a:rPr lang="en-US" sz="1600" kern="1200" dirty="0">
              <a:latin typeface="+mn-lt"/>
            </a:rPr>
            <a:t>Increase availability of Permanent Supportive Housing (PSH)</a:t>
          </a:r>
        </a:p>
      </dsp:txBody>
      <dsp:txXfrm>
        <a:off x="0" y="1123830"/>
        <a:ext cx="1560909" cy="3639870"/>
      </dsp:txXfrm>
    </dsp:sp>
    <dsp:sp modelId="{45BC4ADB-D361-4C79-8D27-6B5FD0607568}">
      <dsp:nvSpPr>
        <dsp:cNvPr id="0" name=""/>
        <dsp:cNvSpPr/>
      </dsp:nvSpPr>
      <dsp:spPr>
        <a:xfrm>
          <a:off x="1783508" y="534883"/>
          <a:ext cx="1560909" cy="624363"/>
        </a:xfrm>
        <a:prstGeom prst="rect">
          <a:avLst/>
        </a:prstGeom>
        <a:solidFill>
          <a:srgbClr val="2D9CC2"/>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100000"/>
            </a:lnSpc>
            <a:spcBef>
              <a:spcPct val="0"/>
            </a:spcBef>
            <a:spcAft>
              <a:spcPct val="35000"/>
            </a:spcAft>
          </a:pPr>
          <a:r>
            <a:rPr lang="en-US" sz="1800" b="1" kern="1200" dirty="0"/>
            <a:t>Medicaid Integration</a:t>
          </a:r>
        </a:p>
      </dsp:txBody>
      <dsp:txXfrm>
        <a:off x="1783508" y="534883"/>
        <a:ext cx="1560909" cy="624363"/>
      </dsp:txXfrm>
    </dsp:sp>
    <dsp:sp modelId="{A59940F0-B2FE-40E2-B06B-5FB469031862}">
      <dsp:nvSpPr>
        <dsp:cNvPr id="0" name=""/>
        <dsp:cNvSpPr/>
      </dsp:nvSpPr>
      <dsp:spPr>
        <a:xfrm>
          <a:off x="1783508" y="1159246"/>
          <a:ext cx="1560909" cy="3639870"/>
        </a:xfrm>
        <a:prstGeom prst="rect">
          <a:avLst/>
        </a:prstGeom>
        <a:solidFill>
          <a:srgbClr val="E1EBF1">
            <a:alpha val="89804"/>
          </a:srgbClr>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dirty="0"/>
            <a:t>Ensure Medicaid expansion incorporates STEP-VA</a:t>
          </a:r>
        </a:p>
        <a:p>
          <a:pPr marL="171450" lvl="1" indent="-171450" algn="l" defTabSz="711200">
            <a:lnSpc>
              <a:spcPct val="90000"/>
            </a:lnSpc>
            <a:spcBef>
              <a:spcPct val="0"/>
            </a:spcBef>
            <a:spcAft>
              <a:spcPct val="15000"/>
            </a:spcAft>
            <a:buChar char="••"/>
          </a:pPr>
          <a:r>
            <a:rPr lang="en-US" sz="1600" kern="1200" dirty="0"/>
            <a:t>Complete BH </a:t>
          </a:r>
          <a:r>
            <a:rPr lang="en-US" sz="1600" kern="1200" dirty="0" smtClean="0"/>
            <a:t>Redesign </a:t>
          </a:r>
          <a:r>
            <a:rPr lang="en-US" sz="1600" kern="1200" dirty="0"/>
            <a:t>(Farley Center) to create evidence and trauma informed MH services</a:t>
          </a:r>
        </a:p>
      </dsp:txBody>
      <dsp:txXfrm>
        <a:off x="1783508" y="1159246"/>
        <a:ext cx="1560909" cy="3639870"/>
      </dsp:txXfrm>
    </dsp:sp>
    <dsp:sp modelId="{BD08E030-1178-4EE4-8C94-EDDEFF2729C0}">
      <dsp:nvSpPr>
        <dsp:cNvPr id="0" name=""/>
        <dsp:cNvSpPr/>
      </dsp:nvSpPr>
      <dsp:spPr>
        <a:xfrm>
          <a:off x="3562945" y="534883"/>
          <a:ext cx="1560909" cy="624363"/>
        </a:xfrm>
        <a:prstGeom prst="rect">
          <a:avLst/>
        </a:prstGeom>
        <a:solidFill>
          <a:srgbClr val="57689D"/>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lvl="0" algn="ctr" defTabSz="622300">
            <a:lnSpc>
              <a:spcPct val="100000"/>
            </a:lnSpc>
            <a:spcBef>
              <a:spcPct val="0"/>
            </a:spcBef>
            <a:spcAft>
              <a:spcPct val="35000"/>
            </a:spcAft>
          </a:pPr>
          <a:r>
            <a:rPr lang="en-US" sz="1400" b="1" kern="1200" dirty="0"/>
            <a:t>Strengthen Quality </a:t>
          </a:r>
          <a:r>
            <a:rPr lang="en-US" sz="1400" b="1" kern="1200" dirty="0" smtClean="0"/>
            <a:t>&amp; Accountability</a:t>
          </a:r>
          <a:endParaRPr lang="en-US" sz="1400" b="1" kern="1200" dirty="0"/>
        </a:p>
      </dsp:txBody>
      <dsp:txXfrm>
        <a:off x="3562945" y="534883"/>
        <a:ext cx="1560909" cy="624363"/>
      </dsp:txXfrm>
    </dsp:sp>
    <dsp:sp modelId="{BD48E93B-FD96-4B85-AC2F-1AD4B5DB4B6F}">
      <dsp:nvSpPr>
        <dsp:cNvPr id="0" name=""/>
        <dsp:cNvSpPr/>
      </dsp:nvSpPr>
      <dsp:spPr>
        <a:xfrm>
          <a:off x="3562945" y="1159246"/>
          <a:ext cx="1560909" cy="3639870"/>
        </a:xfrm>
        <a:prstGeom prst="rect">
          <a:avLst/>
        </a:prstGeom>
        <a:solidFill>
          <a:srgbClr val="E5DDEA">
            <a:alpha val="89804"/>
          </a:srgbClr>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a:t> Implement DLA20 to monitor costs and outcomes in CSBs</a:t>
          </a:r>
        </a:p>
        <a:p>
          <a:pPr marL="114300" lvl="1" indent="-114300" algn="l" defTabSz="666750">
            <a:lnSpc>
              <a:spcPct val="90000"/>
            </a:lnSpc>
            <a:spcBef>
              <a:spcPct val="0"/>
            </a:spcBef>
            <a:spcAft>
              <a:spcPct val="15000"/>
            </a:spcAft>
            <a:buChar char="••"/>
          </a:pPr>
          <a:r>
            <a:rPr lang="en-US" sz="1500" kern="1200" dirty="0"/>
            <a:t> </a:t>
          </a:r>
          <a:r>
            <a:rPr lang="en-US" sz="1500" kern="1200" dirty="0" smtClean="0"/>
            <a:t>Overhaul performance contract with the CSBs</a:t>
          </a:r>
          <a:endParaRPr lang="en-US" sz="1500" kern="1200" dirty="0"/>
        </a:p>
        <a:p>
          <a:pPr marL="114300" lvl="1" indent="-114300" algn="l" defTabSz="666750">
            <a:lnSpc>
              <a:spcPct val="90000"/>
            </a:lnSpc>
            <a:spcBef>
              <a:spcPct val="0"/>
            </a:spcBef>
            <a:spcAft>
              <a:spcPct val="15000"/>
            </a:spcAft>
            <a:buChar char="••"/>
          </a:pPr>
          <a:r>
            <a:rPr lang="en-US" sz="1500" kern="1200" dirty="0"/>
            <a:t>Partner with DMAS, providers, and others to address BH workforce challenges</a:t>
          </a:r>
        </a:p>
      </dsp:txBody>
      <dsp:txXfrm>
        <a:off x="3562945" y="1159246"/>
        <a:ext cx="1560909" cy="3639870"/>
      </dsp:txXfrm>
    </dsp:sp>
    <dsp:sp modelId="{0C935917-7C7E-4330-BCFD-21CF849BBCDA}">
      <dsp:nvSpPr>
        <dsp:cNvPr id="0" name=""/>
        <dsp:cNvSpPr/>
      </dsp:nvSpPr>
      <dsp:spPr>
        <a:xfrm>
          <a:off x="5342381" y="534883"/>
          <a:ext cx="1560909" cy="624363"/>
        </a:xfrm>
        <a:prstGeom prst="rect">
          <a:avLst/>
        </a:prstGeom>
        <a:solidFill>
          <a:srgbClr val="F6994B"/>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100000"/>
            </a:lnSpc>
            <a:spcBef>
              <a:spcPct val="0"/>
            </a:spcBef>
            <a:spcAft>
              <a:spcPct val="35000"/>
            </a:spcAft>
          </a:pPr>
          <a:r>
            <a:rPr lang="en-US" sz="1800" b="1" kern="1200" dirty="0" smtClean="0"/>
            <a:t>Improve</a:t>
          </a:r>
          <a:r>
            <a:rPr lang="en-US" sz="1800" b="1" kern="1200" dirty="0"/>
            <a:t/>
          </a:r>
          <a:br>
            <a:rPr lang="en-US" sz="1800" b="1" kern="1200" dirty="0"/>
          </a:br>
          <a:r>
            <a:rPr lang="en-US" sz="1800" b="1" kern="1200" dirty="0"/>
            <a:t>Facilities</a:t>
          </a:r>
        </a:p>
      </dsp:txBody>
      <dsp:txXfrm>
        <a:off x="5342381" y="534883"/>
        <a:ext cx="1560909" cy="624363"/>
      </dsp:txXfrm>
    </dsp:sp>
    <dsp:sp modelId="{2A2AA7ED-14F8-44D9-9784-F8AAD4A6EFF6}">
      <dsp:nvSpPr>
        <dsp:cNvPr id="0" name=""/>
        <dsp:cNvSpPr/>
      </dsp:nvSpPr>
      <dsp:spPr>
        <a:xfrm>
          <a:off x="5342381" y="1159246"/>
          <a:ext cx="1560909" cy="3639870"/>
        </a:xfrm>
        <a:prstGeom prst="rect">
          <a:avLst/>
        </a:prstGeom>
        <a:solidFill>
          <a:srgbClr val="FDEADB">
            <a:alpha val="89804"/>
          </a:srgbClr>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Partner with VHHA to reduce state hospital bed utilization</a:t>
          </a:r>
        </a:p>
        <a:p>
          <a:pPr marL="114300" lvl="1" indent="-114300" algn="l" defTabSz="622300">
            <a:lnSpc>
              <a:spcPct val="90000"/>
            </a:lnSpc>
            <a:spcBef>
              <a:spcPct val="0"/>
            </a:spcBef>
            <a:spcAft>
              <a:spcPct val="15000"/>
            </a:spcAft>
            <a:buChar char="••"/>
          </a:pPr>
          <a:r>
            <a:rPr lang="en-US" sz="1400" kern="1200" dirty="0"/>
            <a:t> Advance </a:t>
          </a:r>
          <a:r>
            <a:rPr lang="en-US" sz="1400" kern="1200" dirty="0" smtClean="0"/>
            <a:t>f</a:t>
          </a:r>
          <a:r>
            <a:rPr lang="en-US" sz="1400" i="0" kern="1200" dirty="0" smtClean="0"/>
            <a:t>inancial realignment</a:t>
          </a:r>
          <a:r>
            <a:rPr lang="en-US" sz="1400" i="0" kern="1200" dirty="0"/>
            <a:t>: </a:t>
          </a:r>
          <a:r>
            <a:rPr lang="en-US" sz="1400" i="0" kern="1200" dirty="0" smtClean="0"/>
            <a:t>complete a needs assessment</a:t>
          </a:r>
          <a:endParaRPr lang="en-US" sz="1400" kern="1200" dirty="0"/>
        </a:p>
        <a:p>
          <a:pPr marL="114300" lvl="1" indent="-114300" algn="l" defTabSz="622300">
            <a:lnSpc>
              <a:spcPct val="90000"/>
            </a:lnSpc>
            <a:spcBef>
              <a:spcPct val="0"/>
            </a:spcBef>
            <a:spcAft>
              <a:spcPct val="15000"/>
            </a:spcAft>
            <a:buChar char="••"/>
          </a:pPr>
          <a:r>
            <a:rPr lang="en-US" sz="1400" kern="1200" dirty="0"/>
            <a:t>Continue detailed planning for new Central State </a:t>
          </a:r>
          <a:r>
            <a:rPr lang="en-US" sz="1400" kern="1200" dirty="0" smtClean="0"/>
            <a:t>Hospital</a:t>
          </a:r>
          <a:endParaRPr lang="en-US" sz="1400" kern="1200" dirty="0"/>
        </a:p>
      </dsp:txBody>
      <dsp:txXfrm>
        <a:off x="5342381" y="1159246"/>
        <a:ext cx="1560909" cy="3639870"/>
      </dsp:txXfrm>
    </dsp:sp>
    <dsp:sp modelId="{18ECB539-FD3F-4762-BDC9-55123E136D79}">
      <dsp:nvSpPr>
        <dsp:cNvPr id="0" name=""/>
        <dsp:cNvSpPr/>
      </dsp:nvSpPr>
      <dsp:spPr>
        <a:xfrm>
          <a:off x="7121818" y="534883"/>
          <a:ext cx="1560909" cy="624363"/>
        </a:xfrm>
        <a:prstGeom prst="rect">
          <a:avLst/>
        </a:prstGeom>
        <a:solidFill>
          <a:srgbClr val="8BC173"/>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lvl="0" algn="ctr" defTabSz="622300">
            <a:lnSpc>
              <a:spcPct val="100000"/>
            </a:lnSpc>
            <a:spcBef>
              <a:spcPct val="0"/>
            </a:spcBef>
            <a:spcAft>
              <a:spcPct val="35000"/>
            </a:spcAft>
          </a:pPr>
          <a:r>
            <a:rPr lang="en-US" sz="1400" b="1" kern="1200" dirty="0" smtClean="0"/>
            <a:t>Complete Roadmap </a:t>
          </a:r>
          <a:r>
            <a:rPr lang="en-US" sz="1400" b="1" kern="1200" dirty="0"/>
            <a:t/>
          </a:r>
          <a:br>
            <a:rPr lang="en-US" sz="1400" b="1" kern="1200" dirty="0"/>
          </a:br>
          <a:r>
            <a:rPr lang="en-US" sz="1400" b="1" kern="1200" dirty="0"/>
            <a:t>for </a:t>
          </a:r>
          <a:r>
            <a:rPr lang="en-US" sz="1400" b="1" kern="1200" dirty="0" smtClean="0"/>
            <a:t>Future</a:t>
          </a:r>
          <a:endParaRPr lang="en-US" sz="1400" b="1" kern="1200" dirty="0"/>
        </a:p>
      </dsp:txBody>
      <dsp:txXfrm>
        <a:off x="7121818" y="534883"/>
        <a:ext cx="1560909" cy="624363"/>
      </dsp:txXfrm>
    </dsp:sp>
    <dsp:sp modelId="{157E2A04-53A7-4DA3-98CE-D48F08A9BB46}">
      <dsp:nvSpPr>
        <dsp:cNvPr id="0" name=""/>
        <dsp:cNvSpPr/>
      </dsp:nvSpPr>
      <dsp:spPr>
        <a:xfrm>
          <a:off x="7121818" y="1159246"/>
          <a:ext cx="1560909" cy="3639870"/>
        </a:xfrm>
        <a:prstGeom prst="rect">
          <a:avLst/>
        </a:prstGeom>
        <a:solidFill>
          <a:srgbClr val="EBF3E6">
            <a:alpha val="89804"/>
          </a:srgbClr>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dirty="0"/>
            <a:t> Plan for the complete build out of STEP-VA services</a:t>
          </a:r>
        </a:p>
        <a:p>
          <a:pPr marL="171450" lvl="1" indent="-171450" algn="l" defTabSz="711200">
            <a:lnSpc>
              <a:spcPct val="90000"/>
            </a:lnSpc>
            <a:spcBef>
              <a:spcPct val="0"/>
            </a:spcBef>
            <a:spcAft>
              <a:spcPct val="15000"/>
            </a:spcAft>
            <a:buChar char="••"/>
          </a:pPr>
          <a:r>
            <a:rPr lang="en-US" sz="1600" kern="1200" dirty="0"/>
            <a:t> Develop long-range plan for </a:t>
          </a:r>
          <a:r>
            <a:rPr lang="en-US" sz="1600" kern="1200" dirty="0" smtClean="0"/>
            <a:t>right-sizing </a:t>
          </a:r>
          <a:r>
            <a:rPr lang="en-US" sz="1600" kern="1200" dirty="0"/>
            <a:t>state hospitals</a:t>
          </a:r>
        </a:p>
      </dsp:txBody>
      <dsp:txXfrm>
        <a:off x="7121818" y="1159246"/>
        <a:ext cx="1560909" cy="363987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B5164F-F9B3-445D-B961-871947EDC4BE}">
      <dsp:nvSpPr>
        <dsp:cNvPr id="0" name=""/>
        <dsp:cNvSpPr/>
      </dsp:nvSpPr>
      <dsp:spPr>
        <a:xfrm rot="5400000">
          <a:off x="5020683" y="-1842782"/>
          <a:ext cx="1327609" cy="5350106"/>
        </a:xfrm>
        <a:prstGeom prst="round2SameRect">
          <a:avLst/>
        </a:prstGeom>
        <a:solidFill>
          <a:schemeClr val="accent5">
            <a:tint val="40000"/>
            <a:alpha val="90000"/>
            <a:hueOff val="0"/>
            <a:satOff val="0"/>
            <a:lumOff val="0"/>
            <a:alphaOff val="0"/>
          </a:schemeClr>
        </a:solidFill>
        <a:ln w="9525" cap="flat" cmpd="sng" algn="ctr">
          <a:solidFill>
            <a:schemeClr val="accent5">
              <a:tint val="40000"/>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smtClean="0"/>
            <a:t>Housing is not time limited nor contingent on completion of a program.</a:t>
          </a:r>
          <a:endParaRPr lang="en-US" sz="1500" kern="1200" dirty="0"/>
        </a:p>
        <a:p>
          <a:pPr marL="114300" lvl="1" indent="-114300" algn="l" defTabSz="666750">
            <a:lnSpc>
              <a:spcPct val="90000"/>
            </a:lnSpc>
            <a:spcBef>
              <a:spcPct val="0"/>
            </a:spcBef>
            <a:spcAft>
              <a:spcPct val="15000"/>
            </a:spcAft>
            <a:buChar char="••"/>
          </a:pPr>
          <a:r>
            <a:rPr lang="en-US" sz="1500" kern="1200" dirty="0" smtClean="0"/>
            <a:t>Tenancy is maintained through a standard apartment lease.</a:t>
          </a:r>
          <a:endParaRPr lang="en-US" sz="1500" kern="1200" dirty="0"/>
        </a:p>
      </dsp:txBody>
      <dsp:txXfrm rot="-5400000">
        <a:off x="3009435" y="233275"/>
        <a:ext cx="5285297" cy="1197991"/>
      </dsp:txXfrm>
    </dsp:sp>
    <dsp:sp modelId="{D653DC26-B870-4375-9CFE-8522BF43CCDE}">
      <dsp:nvSpPr>
        <dsp:cNvPr id="0" name=""/>
        <dsp:cNvSpPr/>
      </dsp:nvSpPr>
      <dsp:spPr>
        <a:xfrm>
          <a:off x="0" y="2514"/>
          <a:ext cx="3009434" cy="1659511"/>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67640" tIns="83820" rIns="167640" bIns="83820" numCol="1" spcCol="1270" anchor="ctr" anchorCtr="0">
          <a:noAutofit/>
        </a:bodyPr>
        <a:lstStyle/>
        <a:p>
          <a:pPr lvl="0" algn="l" defTabSz="1955800">
            <a:lnSpc>
              <a:spcPct val="90000"/>
            </a:lnSpc>
            <a:spcBef>
              <a:spcPct val="0"/>
            </a:spcBef>
            <a:spcAft>
              <a:spcPct val="35000"/>
            </a:spcAft>
          </a:pPr>
          <a:r>
            <a:rPr lang="en-US" sz="4400" u="sng" kern="1200" dirty="0" smtClean="0"/>
            <a:t>P</a:t>
          </a:r>
          <a:r>
            <a:rPr lang="en-US" sz="4400" kern="1200" dirty="0" smtClean="0"/>
            <a:t>ermanent</a:t>
          </a:r>
          <a:endParaRPr lang="en-US" sz="4400" kern="1200" dirty="0"/>
        </a:p>
      </dsp:txBody>
      <dsp:txXfrm>
        <a:off x="81011" y="83525"/>
        <a:ext cx="2847412" cy="1497489"/>
      </dsp:txXfrm>
    </dsp:sp>
    <dsp:sp modelId="{54ED1498-A378-4224-AC35-513B814EE67B}">
      <dsp:nvSpPr>
        <dsp:cNvPr id="0" name=""/>
        <dsp:cNvSpPr/>
      </dsp:nvSpPr>
      <dsp:spPr>
        <a:xfrm rot="5400000">
          <a:off x="4977031" y="-100295"/>
          <a:ext cx="1414912" cy="5350106"/>
        </a:xfrm>
        <a:prstGeom prst="round2SameRect">
          <a:avLst/>
        </a:prstGeom>
        <a:solidFill>
          <a:schemeClr val="accent5">
            <a:tint val="40000"/>
            <a:alpha val="90000"/>
            <a:hueOff val="-5370241"/>
            <a:satOff val="24126"/>
            <a:lumOff val="1658"/>
            <a:alphaOff val="0"/>
          </a:schemeClr>
        </a:solidFill>
        <a:ln w="9525" cap="flat" cmpd="sng" algn="ctr">
          <a:solidFill>
            <a:schemeClr val="accent5">
              <a:tint val="40000"/>
              <a:alpha val="90000"/>
              <a:hueOff val="-5370241"/>
              <a:satOff val="24126"/>
              <a:lumOff val="1658"/>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smtClean="0"/>
            <a:t>Supportive services are community-based and voluntary.</a:t>
          </a:r>
          <a:endParaRPr lang="en-US" sz="1500" kern="1200" dirty="0"/>
        </a:p>
        <a:p>
          <a:pPr marL="114300" lvl="1" indent="-114300" algn="l" defTabSz="666750">
            <a:lnSpc>
              <a:spcPct val="90000"/>
            </a:lnSpc>
            <a:spcBef>
              <a:spcPct val="0"/>
            </a:spcBef>
            <a:spcAft>
              <a:spcPct val="15000"/>
            </a:spcAft>
            <a:buChar char="••"/>
          </a:pPr>
          <a:r>
            <a:rPr lang="en-US" sz="1500" kern="1200" dirty="0" smtClean="0"/>
            <a:t>An array of clinical, rehabilitative, and recovery services are available.</a:t>
          </a:r>
          <a:endParaRPr lang="en-US" sz="1500" kern="1200" dirty="0"/>
        </a:p>
        <a:p>
          <a:pPr marL="114300" lvl="1" indent="-114300" algn="l" defTabSz="666750">
            <a:lnSpc>
              <a:spcPct val="90000"/>
            </a:lnSpc>
            <a:spcBef>
              <a:spcPct val="0"/>
            </a:spcBef>
            <a:spcAft>
              <a:spcPct val="15000"/>
            </a:spcAft>
            <a:buChar char="••"/>
          </a:pPr>
          <a:r>
            <a:rPr lang="en-US" sz="1500" kern="1200" dirty="0" smtClean="0"/>
            <a:t>Services are designed to assist with securing and maintaining housing.</a:t>
          </a:r>
          <a:endParaRPr lang="en-US" sz="1500" kern="1200" dirty="0"/>
        </a:p>
      </dsp:txBody>
      <dsp:txXfrm rot="-5400000">
        <a:off x="3009434" y="1936372"/>
        <a:ext cx="5281036" cy="1276772"/>
      </dsp:txXfrm>
    </dsp:sp>
    <dsp:sp modelId="{F753AC5B-F75F-4806-85EC-F7E3CC7ACC40}">
      <dsp:nvSpPr>
        <dsp:cNvPr id="0" name=""/>
        <dsp:cNvSpPr/>
      </dsp:nvSpPr>
      <dsp:spPr>
        <a:xfrm>
          <a:off x="0" y="1745001"/>
          <a:ext cx="3009434" cy="1659511"/>
        </a:xfrm>
        <a:prstGeom prst="roundRect">
          <a:avLst/>
        </a:prstGeom>
        <a:gradFill rotWithShape="0">
          <a:gsLst>
            <a:gs pos="0">
              <a:schemeClr val="accent5">
                <a:hueOff val="-4966938"/>
                <a:satOff val="19906"/>
                <a:lumOff val="4314"/>
                <a:alphaOff val="0"/>
                <a:shade val="51000"/>
                <a:satMod val="130000"/>
              </a:schemeClr>
            </a:gs>
            <a:gs pos="80000">
              <a:schemeClr val="accent5">
                <a:hueOff val="-4966938"/>
                <a:satOff val="19906"/>
                <a:lumOff val="4314"/>
                <a:alphaOff val="0"/>
                <a:shade val="93000"/>
                <a:satMod val="130000"/>
              </a:schemeClr>
            </a:gs>
            <a:gs pos="100000">
              <a:schemeClr val="accent5">
                <a:hueOff val="-4966938"/>
                <a:satOff val="19906"/>
                <a:lumOff val="431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67640" tIns="83820" rIns="167640" bIns="83820" numCol="1" spcCol="1270" anchor="ctr" anchorCtr="0">
          <a:noAutofit/>
        </a:bodyPr>
        <a:lstStyle/>
        <a:p>
          <a:pPr lvl="0" algn="l" defTabSz="1955800">
            <a:lnSpc>
              <a:spcPct val="90000"/>
            </a:lnSpc>
            <a:spcBef>
              <a:spcPct val="0"/>
            </a:spcBef>
            <a:spcAft>
              <a:spcPct val="35000"/>
            </a:spcAft>
          </a:pPr>
          <a:r>
            <a:rPr lang="en-US" sz="4400" u="sng" kern="1200" dirty="0" smtClean="0"/>
            <a:t>S</a:t>
          </a:r>
          <a:r>
            <a:rPr lang="en-US" sz="4400" kern="1200" dirty="0" smtClean="0"/>
            <a:t>upportive</a:t>
          </a:r>
          <a:endParaRPr lang="en-US" sz="4400" kern="1200" dirty="0"/>
        </a:p>
      </dsp:txBody>
      <dsp:txXfrm>
        <a:off x="81011" y="1826012"/>
        <a:ext cx="2847412" cy="1497489"/>
      </dsp:txXfrm>
    </dsp:sp>
    <dsp:sp modelId="{C23DB842-A3B5-4E0C-A4D4-60BB72716835}">
      <dsp:nvSpPr>
        <dsp:cNvPr id="0" name=""/>
        <dsp:cNvSpPr/>
      </dsp:nvSpPr>
      <dsp:spPr>
        <a:xfrm rot="5400000">
          <a:off x="5020683" y="1642191"/>
          <a:ext cx="1327609" cy="5350106"/>
        </a:xfrm>
        <a:prstGeom prst="round2SameRect">
          <a:avLst/>
        </a:prstGeom>
        <a:solidFill>
          <a:schemeClr val="accent5">
            <a:tint val="40000"/>
            <a:alpha val="90000"/>
            <a:hueOff val="-10740482"/>
            <a:satOff val="48253"/>
            <a:lumOff val="3317"/>
            <a:alphaOff val="0"/>
          </a:schemeClr>
        </a:solidFill>
        <a:ln w="9525" cap="flat" cmpd="sng" algn="ctr">
          <a:solidFill>
            <a:schemeClr val="accent5">
              <a:tint val="40000"/>
              <a:alpha val="90000"/>
              <a:hueOff val="-10740482"/>
              <a:satOff val="48253"/>
              <a:lumOff val="3317"/>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smtClean="0"/>
            <a:t>Housing is affordable and individuals generally pay no more than 30% of income to rent.</a:t>
          </a:r>
          <a:endParaRPr lang="en-US" sz="1500" kern="1200" dirty="0"/>
        </a:p>
        <a:p>
          <a:pPr marL="114300" lvl="1" indent="-114300" algn="l" defTabSz="666750">
            <a:lnSpc>
              <a:spcPct val="90000"/>
            </a:lnSpc>
            <a:spcBef>
              <a:spcPct val="0"/>
            </a:spcBef>
            <a:spcAft>
              <a:spcPct val="15000"/>
            </a:spcAft>
            <a:buChar char="••"/>
          </a:pPr>
          <a:r>
            <a:rPr lang="en-US" sz="1500" kern="1200" dirty="0" smtClean="0"/>
            <a:t>Rental housing is integrated in the community.</a:t>
          </a:r>
          <a:endParaRPr lang="en-US" sz="1500" kern="1200" dirty="0"/>
        </a:p>
        <a:p>
          <a:pPr marL="114300" lvl="1" indent="-114300" algn="l" defTabSz="666750">
            <a:lnSpc>
              <a:spcPct val="90000"/>
            </a:lnSpc>
            <a:spcBef>
              <a:spcPct val="0"/>
            </a:spcBef>
            <a:spcAft>
              <a:spcPct val="15000"/>
            </a:spcAft>
            <a:buChar char="••"/>
          </a:pPr>
          <a:r>
            <a:rPr lang="en-US" sz="1500" kern="1200" dirty="0" smtClean="0"/>
            <a:t>A long-term rental subsidy is required to make housing affordable.</a:t>
          </a:r>
          <a:endParaRPr lang="en-US" sz="1500" kern="1200" dirty="0"/>
        </a:p>
      </dsp:txBody>
      <dsp:txXfrm rot="-5400000">
        <a:off x="3009435" y="3718249"/>
        <a:ext cx="5285297" cy="1197991"/>
      </dsp:txXfrm>
    </dsp:sp>
    <dsp:sp modelId="{38DA1BE2-C0E2-4CCF-9D25-9BFEEEE21FCD}">
      <dsp:nvSpPr>
        <dsp:cNvPr id="0" name=""/>
        <dsp:cNvSpPr/>
      </dsp:nvSpPr>
      <dsp:spPr>
        <a:xfrm>
          <a:off x="0" y="3490003"/>
          <a:ext cx="3009434" cy="1659511"/>
        </a:xfrm>
        <a:prstGeom prst="roundRect">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67640" tIns="83820" rIns="167640" bIns="83820" numCol="1" spcCol="1270" anchor="ctr" anchorCtr="0">
          <a:noAutofit/>
        </a:bodyPr>
        <a:lstStyle/>
        <a:p>
          <a:pPr lvl="0" algn="l" defTabSz="1955800">
            <a:lnSpc>
              <a:spcPct val="90000"/>
            </a:lnSpc>
            <a:spcBef>
              <a:spcPct val="0"/>
            </a:spcBef>
            <a:spcAft>
              <a:spcPct val="35000"/>
            </a:spcAft>
          </a:pPr>
          <a:r>
            <a:rPr lang="en-US" sz="4400" u="sng" kern="1200" dirty="0" smtClean="0"/>
            <a:t>H</a:t>
          </a:r>
          <a:r>
            <a:rPr lang="en-US" sz="4400" kern="1200" dirty="0" smtClean="0"/>
            <a:t>ousing</a:t>
          </a:r>
          <a:endParaRPr lang="en-US" sz="4400" kern="1200" dirty="0"/>
        </a:p>
      </dsp:txBody>
      <dsp:txXfrm>
        <a:off x="81011" y="3571014"/>
        <a:ext cx="2847412" cy="149748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C2343B-61C2-4DFA-8715-4561CB4970B4}">
      <dsp:nvSpPr>
        <dsp:cNvPr id="0" name=""/>
        <dsp:cNvSpPr/>
      </dsp:nvSpPr>
      <dsp:spPr>
        <a:xfrm>
          <a:off x="340" y="369093"/>
          <a:ext cx="831453" cy="831453"/>
        </a:xfrm>
        <a:prstGeom prst="chord">
          <a:avLst>
            <a:gd name="adj1" fmla="val 4800000"/>
            <a:gd name="adj2" fmla="val 1680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347B7C9-7392-4309-BC88-6247D5C88720}">
      <dsp:nvSpPr>
        <dsp:cNvPr id="0" name=""/>
        <dsp:cNvSpPr/>
      </dsp:nvSpPr>
      <dsp:spPr>
        <a:xfrm>
          <a:off x="83485" y="452239"/>
          <a:ext cx="665162" cy="665162"/>
        </a:xfrm>
        <a:prstGeom prst="pie">
          <a:avLst>
            <a:gd name="adj1" fmla="val 12600000"/>
            <a:gd name="adj2" fmla="val 16200000"/>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5EBD32D-AE1B-452E-9D85-5C6A6A8CE617}">
      <dsp:nvSpPr>
        <dsp:cNvPr id="0" name=""/>
        <dsp:cNvSpPr/>
      </dsp:nvSpPr>
      <dsp:spPr>
        <a:xfrm rot="16200000">
          <a:off x="-955830" y="2239863"/>
          <a:ext cx="2411214" cy="4988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r" defTabSz="1289050">
            <a:lnSpc>
              <a:spcPct val="90000"/>
            </a:lnSpc>
            <a:spcBef>
              <a:spcPct val="0"/>
            </a:spcBef>
            <a:spcAft>
              <a:spcPct val="35000"/>
            </a:spcAft>
          </a:pPr>
          <a:r>
            <a:rPr lang="en-US" sz="2900" kern="1200" dirty="0" smtClean="0"/>
            <a:t>October 2018</a:t>
          </a:r>
          <a:endParaRPr lang="en-US" sz="2900" kern="1200" dirty="0"/>
        </a:p>
      </dsp:txBody>
      <dsp:txXfrm>
        <a:off x="-955830" y="2239863"/>
        <a:ext cx="2411214" cy="498871"/>
      </dsp:txXfrm>
    </dsp:sp>
    <dsp:sp modelId="{93D791C1-56A8-491A-A2EF-4AAC1A785F23}">
      <dsp:nvSpPr>
        <dsp:cNvPr id="0" name=""/>
        <dsp:cNvSpPr/>
      </dsp:nvSpPr>
      <dsp:spPr>
        <a:xfrm>
          <a:off x="582357" y="369093"/>
          <a:ext cx="1662906" cy="33258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711200">
            <a:lnSpc>
              <a:spcPct val="90000"/>
            </a:lnSpc>
            <a:spcBef>
              <a:spcPct val="0"/>
            </a:spcBef>
            <a:spcAft>
              <a:spcPct val="35000"/>
            </a:spcAft>
          </a:pPr>
          <a:r>
            <a:rPr lang="en-US" sz="1600" kern="1200" dirty="0" smtClean="0"/>
            <a:t>Evidence Review &amp; Service Gap Analysis</a:t>
          </a:r>
          <a:endParaRPr lang="en-US" sz="1600" kern="1200" dirty="0"/>
        </a:p>
      </dsp:txBody>
      <dsp:txXfrm>
        <a:off x="582357" y="369093"/>
        <a:ext cx="1662906" cy="3325812"/>
      </dsp:txXfrm>
    </dsp:sp>
    <dsp:sp modelId="{7E42AD7F-1E0B-4612-9CB0-CD60C2CEE450}">
      <dsp:nvSpPr>
        <dsp:cNvPr id="0" name=""/>
        <dsp:cNvSpPr/>
      </dsp:nvSpPr>
      <dsp:spPr>
        <a:xfrm>
          <a:off x="2497038" y="369093"/>
          <a:ext cx="831453" cy="831453"/>
        </a:xfrm>
        <a:prstGeom prst="chord">
          <a:avLst>
            <a:gd name="adj1" fmla="val 4800000"/>
            <a:gd name="adj2" fmla="val 1680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9279CB7-4DB4-45F0-B317-BF40F2FD8665}">
      <dsp:nvSpPr>
        <dsp:cNvPr id="0" name=""/>
        <dsp:cNvSpPr/>
      </dsp:nvSpPr>
      <dsp:spPr>
        <a:xfrm>
          <a:off x="2580183" y="452239"/>
          <a:ext cx="665162" cy="665162"/>
        </a:xfrm>
        <a:prstGeom prst="pie">
          <a:avLst>
            <a:gd name="adj1" fmla="val 9000000"/>
            <a:gd name="adj2" fmla="val 16200000"/>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E589949-A99C-4BC9-8B88-E60267FF3C12}">
      <dsp:nvSpPr>
        <dsp:cNvPr id="0" name=""/>
        <dsp:cNvSpPr/>
      </dsp:nvSpPr>
      <dsp:spPr>
        <a:xfrm rot="16200000">
          <a:off x="1540867" y="2239863"/>
          <a:ext cx="2411214" cy="4988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r" defTabSz="1289050">
            <a:lnSpc>
              <a:spcPct val="90000"/>
            </a:lnSpc>
            <a:spcBef>
              <a:spcPct val="0"/>
            </a:spcBef>
            <a:spcAft>
              <a:spcPct val="35000"/>
            </a:spcAft>
          </a:pPr>
          <a:r>
            <a:rPr lang="en-US" sz="2900" kern="1200" dirty="0" smtClean="0"/>
            <a:t>December 2018</a:t>
          </a:r>
          <a:endParaRPr lang="en-US" sz="2900" kern="1200" dirty="0"/>
        </a:p>
      </dsp:txBody>
      <dsp:txXfrm>
        <a:off x="1540867" y="2239863"/>
        <a:ext cx="2411214" cy="498871"/>
      </dsp:txXfrm>
    </dsp:sp>
    <dsp:sp modelId="{AF9EAE80-2DFF-4D95-BEBD-9FFEAF78BFF6}">
      <dsp:nvSpPr>
        <dsp:cNvPr id="0" name=""/>
        <dsp:cNvSpPr/>
      </dsp:nvSpPr>
      <dsp:spPr>
        <a:xfrm>
          <a:off x="3079055" y="369093"/>
          <a:ext cx="1662906" cy="33258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711200">
            <a:lnSpc>
              <a:spcPct val="90000"/>
            </a:lnSpc>
            <a:spcBef>
              <a:spcPct val="0"/>
            </a:spcBef>
            <a:spcAft>
              <a:spcPct val="35000"/>
            </a:spcAft>
          </a:pPr>
          <a:r>
            <a:rPr lang="en-US" sz="1600" kern="1200" dirty="0" smtClean="0"/>
            <a:t>Recommendations for service array and licensing/regulation</a:t>
          </a:r>
          <a:endParaRPr lang="en-US" sz="1600" kern="1200" dirty="0"/>
        </a:p>
      </dsp:txBody>
      <dsp:txXfrm>
        <a:off x="3079055" y="369093"/>
        <a:ext cx="1662906" cy="3325812"/>
      </dsp:txXfrm>
    </dsp:sp>
    <dsp:sp modelId="{57CC6777-947A-4A47-BCD3-377E4F12B7E2}">
      <dsp:nvSpPr>
        <dsp:cNvPr id="0" name=""/>
        <dsp:cNvSpPr/>
      </dsp:nvSpPr>
      <dsp:spPr>
        <a:xfrm>
          <a:off x="4993736" y="369093"/>
          <a:ext cx="831453" cy="831453"/>
        </a:xfrm>
        <a:prstGeom prst="chord">
          <a:avLst>
            <a:gd name="adj1" fmla="val 4800000"/>
            <a:gd name="adj2" fmla="val 1680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296C225-0080-4283-974F-82E5CB1F8378}">
      <dsp:nvSpPr>
        <dsp:cNvPr id="0" name=""/>
        <dsp:cNvSpPr/>
      </dsp:nvSpPr>
      <dsp:spPr>
        <a:xfrm>
          <a:off x="5076881" y="452239"/>
          <a:ext cx="665162" cy="665162"/>
        </a:xfrm>
        <a:prstGeom prst="pie">
          <a:avLst>
            <a:gd name="adj1" fmla="val 5400000"/>
            <a:gd name="adj2" fmla="val 16200000"/>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B07AAEA-AA1C-4121-8AD3-6EF06AF5BA58}">
      <dsp:nvSpPr>
        <dsp:cNvPr id="0" name=""/>
        <dsp:cNvSpPr/>
      </dsp:nvSpPr>
      <dsp:spPr>
        <a:xfrm rot="16200000">
          <a:off x="4037565" y="2239863"/>
          <a:ext cx="2411214" cy="4988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r" defTabSz="1289050">
            <a:lnSpc>
              <a:spcPct val="90000"/>
            </a:lnSpc>
            <a:spcBef>
              <a:spcPct val="0"/>
            </a:spcBef>
            <a:spcAft>
              <a:spcPct val="35000"/>
            </a:spcAft>
          </a:pPr>
          <a:r>
            <a:rPr lang="en-US" sz="2900" kern="1200" dirty="0" smtClean="0"/>
            <a:t>January 2019</a:t>
          </a:r>
          <a:endParaRPr lang="en-US" sz="2900" kern="1200" dirty="0"/>
        </a:p>
      </dsp:txBody>
      <dsp:txXfrm>
        <a:off x="4037565" y="2239863"/>
        <a:ext cx="2411214" cy="498871"/>
      </dsp:txXfrm>
    </dsp:sp>
    <dsp:sp modelId="{91007CEE-E7F9-40E2-B9F8-87C9D9314FED}">
      <dsp:nvSpPr>
        <dsp:cNvPr id="0" name=""/>
        <dsp:cNvSpPr/>
      </dsp:nvSpPr>
      <dsp:spPr>
        <a:xfrm>
          <a:off x="5575753" y="369093"/>
          <a:ext cx="1662906" cy="33258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711200">
            <a:lnSpc>
              <a:spcPct val="90000"/>
            </a:lnSpc>
            <a:spcBef>
              <a:spcPct val="0"/>
            </a:spcBef>
            <a:spcAft>
              <a:spcPct val="35000"/>
            </a:spcAft>
          </a:pPr>
          <a:r>
            <a:rPr lang="en-US" sz="1600" kern="1200" dirty="0" smtClean="0"/>
            <a:t>Recommendations for measures and metrics</a:t>
          </a:r>
          <a:endParaRPr lang="en-US" sz="1600" kern="1200" dirty="0"/>
        </a:p>
      </dsp:txBody>
      <dsp:txXfrm>
        <a:off x="5575753" y="369093"/>
        <a:ext cx="1662906" cy="3325812"/>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3/layout/PieProcess">
  <dgm:title val=""/>
  <dgm:desc val=""/>
  <dgm:catLst>
    <dgm:cat type="list" pri="8600"/>
    <dgm:cat type="process" pri="4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constrLst>
      <dgm:constr type="primFontSz" for="des" forName="Parent" val="65"/>
      <dgm:constr type="primFontSz" for="des" forName="Child" refType="primFontSz" refFor="des" refForName="Parent" op="lte"/>
      <dgm:constr type="w" for="ch" forName="composite" refType="w"/>
      <dgm:constr type="h" for="ch" forName="composite" refType="h"/>
      <dgm:constr type="w" for="ch" forName="ParentComposite" refType="w" fact="0.5"/>
      <dgm:constr type="h" for="ch" forName="ParentComposite" refType="h"/>
      <dgm:constr type="w" for="ch" forName="negSibTrans" refType="h" refFor="ch" refForName="composite" fact="-0.075"/>
      <dgm:constr type="w" for="ch" forName="sibTrans" refType="w" refFor="ch" refForName="composite" fact="0.0425"/>
    </dgm:constrLst>
    <dgm:forEach name="nodesForEach" axis="ch" ptType="node" cnt="7">
      <dgm:layoutNode name="ParentComposite">
        <dgm:alg type="composite">
          <dgm:param type="ar" val="0.25"/>
        </dgm:alg>
        <dgm:shape xmlns:r="http://schemas.openxmlformats.org/officeDocument/2006/relationships" r:blip="">
          <dgm:adjLst/>
        </dgm:shape>
        <dgm:choose name="Name4">
          <dgm:if name="Name5" func="var" arg="dir" op="equ" val="norm">
            <dgm:constrLst>
              <dgm:constr type="l" for="ch" forName="Parent" refType="w" fact="0"/>
              <dgm:constr type="t" for="ch" forName="Parent" refType="h" fact="0.275"/>
              <dgm:constr type="w" for="ch" forName="Parent" refType="w" fact="0.6"/>
              <dgm:constr type="h" for="ch" forName="Parent" refType="h" fact="0.725"/>
              <dgm:constr type="l" for="ch" forName="Chord" refType="w" fact="0"/>
              <dgm:constr type="t" for="ch" forName="Chord" refType="h" fact="0"/>
              <dgm:constr type="w" for="ch" forName="Chord" refType="w"/>
              <dgm:constr type="h" for="ch" forName="Chord" refType="h" fact="0.25"/>
              <dgm:constr type="l" for="ch" forName="Pie" refType="w" fact="0.1"/>
              <dgm:constr type="t" for="ch" forName="Pie" refType="h" fact="0.025"/>
              <dgm:constr type="w" for="ch" forName="Pie" refType="w" fact="0.8"/>
              <dgm:constr type="h" for="ch" forName="Pie" refType="h" fact="0.2"/>
            </dgm:constrLst>
          </dgm:if>
          <dgm:else name="Name6">
            <dgm:constrLst>
              <dgm:constr type="r" for="ch" forName="Parent" refType="w"/>
              <dgm:constr type="t" for="ch" forName="Parent" refType="h" fact="0.275"/>
              <dgm:constr type="w" for="ch" forName="Parent" refType="w" fact="0.6"/>
              <dgm:constr type="h" for="ch" forName="Parent" refType="h" fact="0.725"/>
              <dgm:constr type="r" for="ch" forName="Chord" refType="w"/>
              <dgm:constr type="t" for="ch" forName="Chord" refType="h" fact="0"/>
              <dgm:constr type="w" for="ch" forName="Chord" refType="w"/>
              <dgm:constr type="h" for="ch" forName="Chord" refType="h" fact="0.25"/>
              <dgm:constr type="r" for="ch" forName="Pie" refType="w" fact="0.9"/>
              <dgm:constr type="t" for="ch" forName="Pie" refType="h" fact="0.025"/>
              <dgm:constr type="w" for="ch" forName="Pie" refType="w" fact="0.8"/>
              <dgm:constr type="h" for="ch" forName="Pie" refType="h" fact="0.2"/>
            </dgm:constrLst>
          </dgm:else>
        </dgm:choose>
        <dgm:layoutNode name="Chord" styleLbl="bgShp">
          <dgm:alg type="sp"/>
          <dgm:choose name="Name7">
            <dgm:if name="Name8" func="var" arg="dir" op="equ" val="norm">
              <dgm:shape xmlns:r="http://schemas.openxmlformats.org/officeDocument/2006/relationships" type="chord" r:blip="">
                <dgm:adjLst>
                  <dgm:adj idx="1" val="80"/>
                  <dgm:adj idx="2" val="-80"/>
                </dgm:adjLst>
              </dgm:shape>
            </dgm:if>
            <dgm:else name="Name9">
              <dgm:shape xmlns:r="http://schemas.openxmlformats.org/officeDocument/2006/relationships" rot="180" type="chord" r:blip="">
                <dgm:adjLst>
                  <dgm:adj idx="1" val="80"/>
                  <dgm:adj idx="2" val="-80"/>
                </dgm:adjLst>
              </dgm:shape>
            </dgm:else>
          </dgm:choose>
          <dgm:presOf/>
        </dgm:layoutNode>
        <dgm:layoutNode name="Pie" styleLbl="alignNode1">
          <dgm:alg type="sp"/>
          <dgm:choose name="Name10">
            <dgm:if name="Name11" func="var" arg="dir" op="equ" val="norm">
              <dgm:choose name="Name12">
                <dgm:if name="Name13" axis="precedSib" ptType="node" func="cnt" op="equ" val="0">
                  <dgm:choose name="Name14">
                    <dgm:if name="Name15" axis="followSib" ptType="node" func="cnt" op="equ" val="0">
                      <dgm:shape xmlns:r="http://schemas.openxmlformats.org/officeDocument/2006/relationships" type="pie" r:blip="">
                        <dgm:adjLst>
                          <dgm:adj idx="1" val="90"/>
                          <dgm:adj idx="2" val="-90"/>
                        </dgm:adjLst>
                      </dgm:shape>
                    </dgm:if>
                    <dgm:if name="Name16" axis="followSib" ptType="node" func="cnt" op="equ" val="1">
                      <dgm:shape xmlns:r="http://schemas.openxmlformats.org/officeDocument/2006/relationships" type="pie" r:blip="">
                        <dgm:adjLst>
                          <dgm:adj idx="1" val="180"/>
                          <dgm:adj idx="2" val="-90"/>
                        </dgm:adjLst>
                      </dgm:shape>
                    </dgm:if>
                    <dgm:if name="Name17" axis="followSib" ptType="node" func="cnt" op="equ" val="2">
                      <dgm:shape xmlns:r="http://schemas.openxmlformats.org/officeDocument/2006/relationships" type="pie" r:blip="">
                        <dgm:adjLst>
                          <dgm:adj idx="1" val="-150"/>
                          <dgm:adj idx="2" val="-90"/>
                        </dgm:adjLst>
                      </dgm:shape>
                    </dgm:if>
                    <dgm:if name="Name18" axis="followSib" ptType="node" func="cnt" op="equ" val="3">
                      <dgm:shape xmlns:r="http://schemas.openxmlformats.org/officeDocument/2006/relationships" type="pie" r:blip="">
                        <dgm:adjLst>
                          <dgm:adj idx="1" val="-135"/>
                          <dgm:adj idx="2" val="-90"/>
                        </dgm:adjLst>
                      </dgm:shape>
                    </dgm:if>
                    <dgm:if name="Name19" axis="followSib" ptType="node" func="cnt" op="equ" val="4">
                      <dgm:shape xmlns:r="http://schemas.openxmlformats.org/officeDocument/2006/relationships" type="pie" r:blip="">
                        <dgm:adjLst>
                          <dgm:adj idx="1" val="-126"/>
                          <dgm:adj idx="2" val="-90"/>
                        </dgm:adjLst>
                      </dgm:shape>
                    </dgm:if>
                    <dgm:if name="Name20" axis="followSib" ptType="node" func="cnt" op="equ" val="5">
                      <dgm:shape xmlns:r="http://schemas.openxmlformats.org/officeDocument/2006/relationships" type="pie" r:blip="">
                        <dgm:adjLst>
                          <dgm:adj idx="1" val="-120"/>
                          <dgm:adj idx="2" val="-90"/>
                        </dgm:adjLst>
                      </dgm:shape>
                    </dgm:if>
                    <dgm:else name="Name21">
                      <dgm:shape xmlns:r="http://schemas.openxmlformats.org/officeDocument/2006/relationships" type="pie" r:blip="">
                        <dgm:adjLst>
                          <dgm:adj idx="1" val="-115.7143"/>
                          <dgm:adj idx="2" val="-90"/>
                        </dgm:adjLst>
                      </dgm:shape>
                    </dgm:else>
                  </dgm:choose>
                </dgm:if>
                <dgm:if name="Name22" axis="precedSib" ptType="node" func="cnt" op="equ" val="1">
                  <dgm:choose name="Name23">
                    <dgm:if name="Name24" axis="followSib" ptType="node" func="cnt" op="equ" val="0">
                      <dgm:shape xmlns:r="http://schemas.openxmlformats.org/officeDocument/2006/relationships" type="pie" r:blip="">
                        <dgm:adjLst>
                          <dgm:adj idx="1" val="90"/>
                          <dgm:adj idx="2" val="-90"/>
                        </dgm:adjLst>
                      </dgm:shape>
                    </dgm:if>
                    <dgm:if name="Name25" axis="followSib" ptType="node" func="cnt" op="equ" val="1">
                      <dgm:shape xmlns:r="http://schemas.openxmlformats.org/officeDocument/2006/relationships" type="pie" r:blip="">
                        <dgm:adjLst>
                          <dgm:adj idx="1" val="150"/>
                          <dgm:adj idx="2" val="-90"/>
                        </dgm:adjLst>
                      </dgm:shape>
                    </dgm:if>
                    <dgm:if name="Name26" axis="followSib" ptType="node" func="cnt" op="equ" val="2">
                      <dgm:shape xmlns:r="http://schemas.openxmlformats.org/officeDocument/2006/relationships" type="pie" r:blip="">
                        <dgm:adjLst>
                          <dgm:adj idx="1" val="180"/>
                          <dgm:adj idx="2" val="-90"/>
                        </dgm:adjLst>
                      </dgm:shape>
                    </dgm:if>
                    <dgm:if name="Name27" axis="followSib" ptType="node" func="cnt" op="equ" val="3">
                      <dgm:shape xmlns:r="http://schemas.openxmlformats.org/officeDocument/2006/relationships" type="pie" r:blip="">
                        <dgm:adjLst>
                          <dgm:adj idx="1" val="-162"/>
                          <dgm:adj idx="2" val="-90"/>
                        </dgm:adjLst>
                      </dgm:shape>
                    </dgm:if>
                    <dgm:if name="Name28" axis="followSib" ptType="node" func="cnt" op="equ" val="4">
                      <dgm:shape xmlns:r="http://schemas.openxmlformats.org/officeDocument/2006/relationships" type="pie" r:blip="">
                        <dgm:adjLst>
                          <dgm:adj idx="1" val="-150"/>
                          <dgm:adj idx="2" val="-90"/>
                        </dgm:adjLst>
                      </dgm:shape>
                    </dgm:if>
                    <dgm:else name="Name29">
                      <dgm:shape xmlns:r="http://schemas.openxmlformats.org/officeDocument/2006/relationships" type="pie" r:blip="">
                        <dgm:adjLst>
                          <dgm:adj idx="1" val="-141.4286"/>
                          <dgm:adj idx="2" val="-90"/>
                        </dgm:adjLst>
                      </dgm:shape>
                    </dgm:else>
                  </dgm:choose>
                </dgm:if>
                <dgm:if name="Name30" axis="precedSib" ptType="node" func="cnt" op="equ" val="2">
                  <dgm:choose name="Name31">
                    <dgm:if name="Name32" axis="followSib" ptType="node" func="cnt" op="equ" val="0">
                      <dgm:shape xmlns:r="http://schemas.openxmlformats.org/officeDocument/2006/relationships" type="pie" r:blip="">
                        <dgm:adjLst>
                          <dgm:adj idx="1" val="90"/>
                          <dgm:adj idx="2" val="-90"/>
                        </dgm:adjLst>
                      </dgm:shape>
                    </dgm:if>
                    <dgm:if name="Name33" axis="followSib" ptType="node" func="cnt" op="equ" val="1">
                      <dgm:shape xmlns:r="http://schemas.openxmlformats.org/officeDocument/2006/relationships" type="pie" r:blip="">
                        <dgm:adjLst>
                          <dgm:adj idx="1" val="135"/>
                          <dgm:adj idx="2" val="-90"/>
                        </dgm:adjLst>
                      </dgm:shape>
                    </dgm:if>
                    <dgm:if name="Name34" axis="followSib" ptType="node" func="cnt" op="equ" val="2">
                      <dgm:shape xmlns:r="http://schemas.openxmlformats.org/officeDocument/2006/relationships" type="pie" r:blip="">
                        <dgm:adjLst>
                          <dgm:adj idx="1" val="162"/>
                          <dgm:adj idx="2" val="-90"/>
                        </dgm:adjLst>
                      </dgm:shape>
                    </dgm:if>
                    <dgm:if name="Name35" axis="followSib" ptType="node" func="cnt" op="equ" val="3">
                      <dgm:shape xmlns:r="http://schemas.openxmlformats.org/officeDocument/2006/relationships" type="pie" r:blip="">
                        <dgm:adjLst>
                          <dgm:adj idx="1" val="180"/>
                          <dgm:adj idx="2" val="-90"/>
                        </dgm:adjLst>
                      </dgm:shape>
                    </dgm:if>
                    <dgm:else name="Name36">
                      <dgm:shape xmlns:r="http://schemas.openxmlformats.org/officeDocument/2006/relationships" type="pie" r:blip="">
                        <dgm:adjLst>
                          <dgm:adj idx="1" val="-167.1429"/>
                          <dgm:adj idx="2" val="-90"/>
                        </dgm:adjLst>
                      </dgm:shape>
                    </dgm:else>
                  </dgm:choose>
                </dgm:if>
                <dgm:if name="Name37" axis="precedSib" ptType="node" func="cnt" op="equ" val="3">
                  <dgm:choose name="Name38">
                    <dgm:if name="Name39" axis="followSib" ptType="node" func="cnt" op="equ" val="0">
                      <dgm:shape xmlns:r="http://schemas.openxmlformats.org/officeDocument/2006/relationships" type="pie" r:blip="">
                        <dgm:adjLst>
                          <dgm:adj idx="1" val="90"/>
                          <dgm:adj idx="2" val="-90"/>
                        </dgm:adjLst>
                      </dgm:shape>
                    </dgm:if>
                    <dgm:if name="Name40" axis="followSib" ptType="node" func="cnt" op="equ" val="1">
                      <dgm:shape xmlns:r="http://schemas.openxmlformats.org/officeDocument/2006/relationships" type="pie" r:blip="">
                        <dgm:adjLst>
                          <dgm:adj idx="1" val="126"/>
                          <dgm:adj idx="2" val="-90"/>
                        </dgm:adjLst>
                      </dgm:shape>
                    </dgm:if>
                    <dgm:if name="Name41" axis="followSib" ptType="node" func="cnt" op="equ" val="2">
                      <dgm:shape xmlns:r="http://schemas.openxmlformats.org/officeDocument/2006/relationships" type="pie" r:blip="">
                        <dgm:adjLst>
                          <dgm:adj idx="1" val="150"/>
                          <dgm:adj idx="2" val="-90"/>
                        </dgm:adjLst>
                      </dgm:shape>
                    </dgm:if>
                    <dgm:else name="Name42">
                      <dgm:shape xmlns:r="http://schemas.openxmlformats.org/officeDocument/2006/relationships" type="pie" r:blip="">
                        <dgm:adjLst>
                          <dgm:adj idx="1" val="167.1429"/>
                          <dgm:adj idx="2" val="-90"/>
                        </dgm:adjLst>
                      </dgm:shape>
                    </dgm:else>
                  </dgm:choose>
                </dgm:if>
                <dgm:if name="Name43" axis="precedSib" ptType="node" func="cnt" op="equ" val="4">
                  <dgm:choose name="Name44">
                    <dgm:if name="Name45" axis="followSib" ptType="node" func="cnt" op="equ" val="0">
                      <dgm:shape xmlns:r="http://schemas.openxmlformats.org/officeDocument/2006/relationships" type="pie" r:blip="">
                        <dgm:adjLst>
                          <dgm:adj idx="1" val="90"/>
                          <dgm:adj idx="2" val="-90"/>
                        </dgm:adjLst>
                      </dgm:shape>
                    </dgm:if>
                    <dgm:if name="Name46" axis="followSib" ptType="node" func="cnt" op="equ" val="1">
                      <dgm:shape xmlns:r="http://schemas.openxmlformats.org/officeDocument/2006/relationships" type="pie" r:blip="">
                        <dgm:adjLst>
                          <dgm:adj idx="1" val="120"/>
                          <dgm:adj idx="2" val="-90"/>
                        </dgm:adjLst>
                      </dgm:shape>
                    </dgm:if>
                    <dgm:else name="Name47">
                      <dgm:shape xmlns:r="http://schemas.openxmlformats.org/officeDocument/2006/relationships" type="pie" r:blip="">
                        <dgm:adjLst>
                          <dgm:adj idx="1" val="141.4286"/>
                          <dgm:adj idx="2" val="-90"/>
                        </dgm:adjLst>
                      </dgm:shape>
                    </dgm:else>
                  </dgm:choose>
                </dgm:if>
                <dgm:if name="Name48" axis="precedSib" ptType="node" func="cnt" op="equ" val="5">
                  <dgm:choose name="Name49">
                    <dgm:if name="Name50" axis="followSib" ptType="node" func="cnt" op="equ" val="0">
                      <dgm:shape xmlns:r="http://schemas.openxmlformats.org/officeDocument/2006/relationships" type="pie" r:blip="">
                        <dgm:adjLst>
                          <dgm:adj idx="1" val="90"/>
                          <dgm:adj idx="2" val="-90"/>
                        </dgm:adjLst>
                      </dgm:shape>
                    </dgm:if>
                    <dgm:else name="Name51">
                      <dgm:shape xmlns:r="http://schemas.openxmlformats.org/officeDocument/2006/relationships" type="pie" r:blip="">
                        <dgm:adjLst>
                          <dgm:adj idx="1" val="115.7143"/>
                          <dgm:adj idx="2" val="-90"/>
                        </dgm:adjLst>
                      </dgm:shape>
                    </dgm:else>
                  </dgm:choose>
                </dgm:if>
                <dgm:else name="Name52">
                  <dgm:shape xmlns:r="http://schemas.openxmlformats.org/officeDocument/2006/relationships" type="pie" r:blip="">
                    <dgm:adjLst>
                      <dgm:adj idx="1" val="90"/>
                      <dgm:adj idx="2" val="-90"/>
                    </dgm:adjLst>
                  </dgm:shape>
                </dgm:else>
              </dgm:choose>
            </dgm:if>
            <dgm:else name="Name53">
              <dgm:choose name="Name54">
                <dgm:if name="Name55" axis="precedSib" ptType="node" func="cnt" op="equ" val="0">
                  <dgm:choose name="Name56">
                    <dgm:if name="Name57" axis="followSib" ptType="node" func="cnt" op="equ" val="0">
                      <dgm:shape xmlns:r="http://schemas.openxmlformats.org/officeDocument/2006/relationships" rot="180" type="pie" r:blip="">
                        <dgm:adjLst>
                          <dgm:adj idx="1" val="90"/>
                          <dgm:adj idx="2" val="-90"/>
                        </dgm:adjLst>
                      </dgm:shape>
                    </dgm:if>
                    <dgm:if name="Name58" axis="followSib" ptType="node" func="cnt" op="equ" val="1">
                      <dgm:shape xmlns:r="http://schemas.openxmlformats.org/officeDocument/2006/relationships" rot="180" type="pie" r:blip="">
                        <dgm:adjLst>
                          <dgm:adj idx="1" val="90"/>
                          <dgm:adj idx="2" val="180"/>
                        </dgm:adjLst>
                      </dgm:shape>
                    </dgm:if>
                    <dgm:if name="Name59" axis="followSib" ptType="node" func="cnt" op="equ" val="2">
                      <dgm:shape xmlns:r="http://schemas.openxmlformats.org/officeDocument/2006/relationships" rot="180" type="pie" r:blip="">
                        <dgm:adjLst>
                          <dgm:adj idx="1" val="90"/>
                          <dgm:adj idx="2" val="150"/>
                        </dgm:adjLst>
                      </dgm:shape>
                    </dgm:if>
                    <dgm:if name="Name60" axis="followSib" ptType="node" func="cnt" op="equ" val="3">
                      <dgm:shape xmlns:r="http://schemas.openxmlformats.org/officeDocument/2006/relationships" rot="180" type="pie" r:blip="">
                        <dgm:adjLst>
                          <dgm:adj idx="1" val="90"/>
                          <dgm:adj idx="2" val="135"/>
                        </dgm:adjLst>
                      </dgm:shape>
                    </dgm:if>
                    <dgm:if name="Name61" axis="followSib" ptType="node" func="cnt" op="equ" val="4">
                      <dgm:shape xmlns:r="http://schemas.openxmlformats.org/officeDocument/2006/relationships" rot="180" type="pie" r:blip="">
                        <dgm:adjLst>
                          <dgm:adj idx="1" val="90"/>
                          <dgm:adj idx="2" val="126"/>
                        </dgm:adjLst>
                      </dgm:shape>
                    </dgm:if>
                    <dgm:if name="Name62" axis="followSib" ptType="node" func="cnt" op="equ" val="5">
                      <dgm:shape xmlns:r="http://schemas.openxmlformats.org/officeDocument/2006/relationships" rot="180" type="pie" r:blip="">
                        <dgm:adjLst>
                          <dgm:adj idx="1" val="90"/>
                          <dgm:adj idx="2" val="120"/>
                        </dgm:adjLst>
                      </dgm:shape>
                    </dgm:if>
                    <dgm:else name="Name63">
                      <dgm:shape xmlns:r="http://schemas.openxmlformats.org/officeDocument/2006/relationships" rot="180" type="pie" r:blip="">
                        <dgm:adjLst>
                          <dgm:adj idx="1" val="90"/>
                          <dgm:adj idx="2" val="115.7143"/>
                        </dgm:adjLst>
                      </dgm:shape>
                    </dgm:else>
                  </dgm:choose>
                </dgm:if>
                <dgm:if name="Name64" axis="precedSib" ptType="node" func="cnt" op="equ" val="1">
                  <dgm:choose name="Name65">
                    <dgm:if name="Name66" axis="followSib" ptType="node" func="cnt" op="equ" val="0">
                      <dgm:shape xmlns:r="http://schemas.openxmlformats.org/officeDocument/2006/relationships" rot="180" type="pie" r:blip="">
                        <dgm:adjLst>
                          <dgm:adj idx="1" val="90"/>
                          <dgm:adj idx="2" val="-90"/>
                        </dgm:adjLst>
                      </dgm:shape>
                    </dgm:if>
                    <dgm:if name="Name67" axis="followSib" ptType="node" func="cnt" op="equ" val="1">
                      <dgm:shape xmlns:r="http://schemas.openxmlformats.org/officeDocument/2006/relationships" rot="180" type="pie" r:blip="">
                        <dgm:adjLst>
                          <dgm:adj idx="1" val="90"/>
                          <dgm:adj idx="2" val="-150"/>
                        </dgm:adjLst>
                      </dgm:shape>
                    </dgm:if>
                    <dgm:if name="Name68" axis="followSib" ptType="node" func="cnt" op="equ" val="2">
                      <dgm:shape xmlns:r="http://schemas.openxmlformats.org/officeDocument/2006/relationships" rot="180" type="pie" r:blip="">
                        <dgm:adjLst>
                          <dgm:adj idx="1" val="90"/>
                          <dgm:adj idx="2" val="180"/>
                        </dgm:adjLst>
                      </dgm:shape>
                    </dgm:if>
                    <dgm:if name="Name69" axis="followSib" ptType="node" func="cnt" op="equ" val="3">
                      <dgm:shape xmlns:r="http://schemas.openxmlformats.org/officeDocument/2006/relationships" rot="180" type="pie" r:blip="">
                        <dgm:adjLst>
                          <dgm:adj idx="1" val="90"/>
                          <dgm:adj idx="2" val="162"/>
                        </dgm:adjLst>
                      </dgm:shape>
                    </dgm:if>
                    <dgm:if name="Name70" axis="followSib" ptType="node" func="cnt" op="equ" val="4">
                      <dgm:shape xmlns:r="http://schemas.openxmlformats.org/officeDocument/2006/relationships" rot="180" type="pie" r:blip="">
                        <dgm:adjLst>
                          <dgm:adj idx="1" val="90"/>
                          <dgm:adj idx="2" val="150"/>
                        </dgm:adjLst>
                      </dgm:shape>
                    </dgm:if>
                    <dgm:else name="Name71">
                      <dgm:shape xmlns:r="http://schemas.openxmlformats.org/officeDocument/2006/relationships" rot="180" type="pie" r:blip="">
                        <dgm:adjLst>
                          <dgm:adj idx="1" val="90"/>
                          <dgm:adj idx="2" val="141.4286"/>
                        </dgm:adjLst>
                      </dgm:shape>
                    </dgm:else>
                  </dgm:choose>
                </dgm:if>
                <dgm:if name="Name72" axis="precedSib" ptType="node" func="cnt" op="equ" val="2">
                  <dgm:choose name="Name73">
                    <dgm:if name="Name74" axis="followSib" ptType="node" func="cnt" op="equ" val="0">
                      <dgm:shape xmlns:r="http://schemas.openxmlformats.org/officeDocument/2006/relationships" rot="180" type="pie" r:blip="">
                        <dgm:adjLst>
                          <dgm:adj idx="1" val="90"/>
                          <dgm:adj idx="2" val="-90"/>
                        </dgm:adjLst>
                      </dgm:shape>
                    </dgm:if>
                    <dgm:if name="Name75" axis="followSib" ptType="node" func="cnt" op="equ" val="1">
                      <dgm:shape xmlns:r="http://schemas.openxmlformats.org/officeDocument/2006/relationships" rot="180" type="pie" r:blip="">
                        <dgm:adjLst>
                          <dgm:adj idx="1" val="90"/>
                          <dgm:adj idx="2" val="-135"/>
                        </dgm:adjLst>
                      </dgm:shape>
                    </dgm:if>
                    <dgm:if name="Name76" axis="followSib" ptType="node" func="cnt" op="equ" val="2">
                      <dgm:shape xmlns:r="http://schemas.openxmlformats.org/officeDocument/2006/relationships" rot="180" type="pie" r:blip="">
                        <dgm:adjLst>
                          <dgm:adj idx="1" val="90"/>
                          <dgm:adj idx="2" val="-162"/>
                        </dgm:adjLst>
                      </dgm:shape>
                    </dgm:if>
                    <dgm:if name="Name77" axis="followSib" ptType="node" func="cnt" op="equ" val="3">
                      <dgm:shape xmlns:r="http://schemas.openxmlformats.org/officeDocument/2006/relationships" rot="180" type="pie" r:blip="">
                        <dgm:adjLst>
                          <dgm:adj idx="1" val="90"/>
                          <dgm:adj idx="2" val="180"/>
                        </dgm:adjLst>
                      </dgm:shape>
                    </dgm:if>
                    <dgm:else name="Name78">
                      <dgm:shape xmlns:r="http://schemas.openxmlformats.org/officeDocument/2006/relationships" rot="180" type="pie" r:blip="">
                        <dgm:adjLst>
                          <dgm:adj idx="1" val="90"/>
                          <dgm:adj idx="2" val="167.1429"/>
                        </dgm:adjLst>
                      </dgm:shape>
                    </dgm:else>
                  </dgm:choose>
                </dgm:if>
                <dgm:if name="Name79" axis="precedSib" ptType="node" func="cnt" op="equ" val="3">
                  <dgm:choose name="Name80">
                    <dgm:if name="Name81" axis="followSib" ptType="node" func="cnt" op="equ" val="0">
                      <dgm:shape xmlns:r="http://schemas.openxmlformats.org/officeDocument/2006/relationships" rot="180" type="pie" r:blip="">
                        <dgm:adjLst>
                          <dgm:adj idx="1" val="90"/>
                          <dgm:adj idx="2" val="-90"/>
                        </dgm:adjLst>
                      </dgm:shape>
                    </dgm:if>
                    <dgm:if name="Name82" axis="followSib" ptType="node" func="cnt" op="equ" val="1">
                      <dgm:shape xmlns:r="http://schemas.openxmlformats.org/officeDocument/2006/relationships" rot="180" type="pie" r:blip="">
                        <dgm:adjLst>
                          <dgm:adj idx="1" val="90"/>
                          <dgm:adj idx="2" val="-126"/>
                        </dgm:adjLst>
                      </dgm:shape>
                    </dgm:if>
                    <dgm:if name="Name83" axis="followSib" ptType="node" func="cnt" op="equ" val="2">
                      <dgm:shape xmlns:r="http://schemas.openxmlformats.org/officeDocument/2006/relationships" rot="180" type="pie" r:blip="">
                        <dgm:adjLst>
                          <dgm:adj idx="1" val="90"/>
                          <dgm:adj idx="2" val="-150"/>
                        </dgm:adjLst>
                      </dgm:shape>
                    </dgm:if>
                    <dgm:else name="Name84">
                      <dgm:shape xmlns:r="http://schemas.openxmlformats.org/officeDocument/2006/relationships" rot="180" type="pie" r:blip="">
                        <dgm:adjLst>
                          <dgm:adj idx="1" val="90"/>
                          <dgm:adj idx="2" val="-167.1429"/>
                        </dgm:adjLst>
                      </dgm:shape>
                    </dgm:else>
                  </dgm:choose>
                </dgm:if>
                <dgm:if name="Name85" axis="precedSib" ptType="node" func="cnt" op="equ" val="4">
                  <dgm:choose name="Name86">
                    <dgm:if name="Name87" axis="followSib" ptType="node" func="cnt" op="equ" val="0">
                      <dgm:shape xmlns:r="http://schemas.openxmlformats.org/officeDocument/2006/relationships" rot="180" type="pie" r:blip="">
                        <dgm:adjLst>
                          <dgm:adj idx="1" val="90"/>
                          <dgm:adj idx="2" val="-90"/>
                        </dgm:adjLst>
                      </dgm:shape>
                    </dgm:if>
                    <dgm:if name="Name88" axis="followSib" ptType="node" func="cnt" op="equ" val="1">
                      <dgm:shape xmlns:r="http://schemas.openxmlformats.org/officeDocument/2006/relationships" rot="180" type="pie" r:blip="">
                        <dgm:adjLst>
                          <dgm:adj idx="1" val="90"/>
                          <dgm:adj idx="2" val="-120"/>
                        </dgm:adjLst>
                      </dgm:shape>
                    </dgm:if>
                    <dgm:else name="Name89">
                      <dgm:shape xmlns:r="http://schemas.openxmlformats.org/officeDocument/2006/relationships" rot="180" type="pie" r:blip="">
                        <dgm:adjLst>
                          <dgm:adj idx="1" val="90"/>
                          <dgm:adj idx="2" val="-141.4286"/>
                        </dgm:adjLst>
                      </dgm:shape>
                    </dgm:else>
                  </dgm:choose>
                </dgm:if>
                <dgm:if name="Name90" axis="precedSib" ptType="node" func="cnt" op="equ" val="5">
                  <dgm:choose name="Name91">
                    <dgm:if name="Name92" axis="followSib" ptType="node" func="cnt" op="equ" val="0">
                      <dgm:shape xmlns:r="http://schemas.openxmlformats.org/officeDocument/2006/relationships" rot="180" type="pie" r:blip="">
                        <dgm:adjLst>
                          <dgm:adj idx="1" val="90"/>
                          <dgm:adj idx="2" val="-90"/>
                        </dgm:adjLst>
                      </dgm:shape>
                    </dgm:if>
                    <dgm:else name="Name93">
                      <dgm:shape xmlns:r="http://schemas.openxmlformats.org/officeDocument/2006/relationships" rot="180" type="pie" r:blip="">
                        <dgm:adjLst>
                          <dgm:adj idx="1" val="90"/>
                          <dgm:adj idx="2" val="-115.7143"/>
                        </dgm:adjLst>
                      </dgm:shape>
                    </dgm:else>
                  </dgm:choose>
                </dgm:if>
                <dgm:else name="Name94">
                  <dgm:shape xmlns:r="http://schemas.openxmlformats.org/officeDocument/2006/relationships" rot="180" type="pie" r:blip="">
                    <dgm:adjLst>
                      <dgm:adj idx="1" val="90"/>
                      <dgm:adj idx="2" val="-90"/>
                    </dgm:adjLst>
                  </dgm:shape>
                </dgm:else>
              </dgm:choose>
            </dgm:else>
          </dgm:choose>
          <dgm:presOf/>
        </dgm:layoutNode>
        <dgm:layoutNode name="Parent" styleLbl="revTx">
          <dgm:varLst>
            <dgm:chMax val="1"/>
            <dgm:chPref val="1"/>
            <dgm:bulletEnabled val="1"/>
          </dgm:varLst>
          <dgm:choose name="Name95">
            <dgm:if name="Name96" func="var" arg="dir" op="equ" val="norm">
              <dgm:alg type="tx">
                <dgm:param type="parTxLTRAlign" val="r"/>
                <dgm:param type="parTxRTLAlign" val="r"/>
                <dgm:param type="shpTxLTRAlignCh" val="r"/>
                <dgm:param type="shpTxRTLAlignCh" val="r"/>
                <dgm:param type="txAnchorVert" val="b"/>
                <dgm:param type="autoTxRot" val="grav"/>
              </dgm:alg>
            </dgm:if>
            <dgm:else name="Name97">
              <dgm:alg type="tx">
                <dgm:param type="parTxLTRAlign" val="l"/>
                <dgm:param type="parTxRTLAlign" val="l"/>
                <dgm:param type="shpTxLTRAlignCh" val="l"/>
                <dgm:param type="shpTxRTLAlignCh" val="l"/>
                <dgm:param type="txAnchorVert" val="b"/>
                <dgm:param type="autoTxRot" val="grav"/>
              </dgm:alg>
            </dgm:else>
          </dgm:choose>
          <dgm:choose name="Name98">
            <dgm:if name="Name99" func="var" arg="dir" op="equ" val="norm">
              <dgm:shape xmlns:r="http://schemas.openxmlformats.org/officeDocument/2006/relationships" rot="-90" type="rect" r:blip="">
                <dgm:adjLst/>
              </dgm:shape>
            </dgm:if>
            <dgm:else name="Name100">
              <dgm:shape xmlns:r="http://schemas.openxmlformats.org/officeDocument/2006/relationships" rot="90" type="rect" r:blip="">
                <dgm:adjLst/>
              </dgm:shape>
            </dgm:else>
          </dgm:choose>
          <dgm:presOf axis="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choose name="Name101">
        <dgm:if name="Name102" axis="ch" ptType="node" func="cnt" op="gte" val="1">
          <dgm:forEach name="negSibTransForEach" axis="ch" ptType="sibTrans" hideLastTrans="0" cnt="1">
            <dgm:layoutNode name="negSibTrans">
              <dgm:alg type="sp"/>
              <dgm:shape xmlns:r="http://schemas.openxmlformats.org/officeDocument/2006/relationships" r:blip="">
                <dgm:adjLst/>
              </dgm:shape>
            </dgm:layoutNode>
          </dgm:forEach>
          <dgm:layoutNode name="composite">
            <dgm:alg type="composite">
              <dgm:param type="ar" val="0.5"/>
            </dgm:alg>
            <dgm:shape xmlns:r="http://schemas.openxmlformats.org/officeDocument/2006/relationships" r:blip="">
              <dgm:adjLst/>
            </dgm:shape>
            <dgm:choose name="Name103">
              <dgm:if name="Name104" func="var" arg="dir" op="equ" val="norm">
                <dgm:constrLst>
                  <dgm:constr type="l" for="ch" forName="Child" refType="w" fact="0"/>
                  <dgm:constr type="t" for="ch" forName="Child" refType="h" fact="0"/>
                  <dgm:constr type="w" for="ch" forName="Child" refType="w"/>
                  <dgm:constr type="h" for="ch" forName="Child" refType="h"/>
                </dgm:constrLst>
              </dgm:if>
              <dgm:else name="Name105">
                <dgm:constrLst>
                  <dgm:constr type="r" for="ch" forName="Child" refType="w"/>
                  <dgm:constr type="t" for="ch" forName="Child" refType="h" fact="0"/>
                  <dgm:constr type="w" for="ch" forName="Child" refType="w"/>
                  <dgm:constr type="h" for="ch" forName="Child" refType="h"/>
                </dgm:constrLst>
              </dgm:else>
            </dgm:choose>
            <dgm:ruleLst/>
            <dgm:layoutNode name="Child" styleLbl="revTx">
              <dgm:varLst>
                <dgm:chMax val="0"/>
                <dgm:chPref val="0"/>
                <dgm:bulletEnabled val="1"/>
              </dgm:varLst>
              <dgm:choose name="Name106">
                <dgm:if name="Name107" func="var" arg="dir" op="equ" val="norm">
                  <dgm:alg type="tx">
                    <dgm:param type="parTxLTRAlign" val="l"/>
                    <dgm:param type="parTxRTLAlign" val="r"/>
                    <dgm:param type="txAnchorVert" val="t"/>
                  </dgm:alg>
                </dgm:if>
                <dgm:else name="Name108">
                  <dgm:alg type="tx">
                    <dgm:param type="parTxLTRAlign" val="r"/>
                    <dgm:param type="parTxRTLAlign" val="l"/>
                    <dgm:param type="txAnchorVert" val="t"/>
                  </dgm:alg>
                </dgm:else>
              </dgm:choose>
              <dgm:shape xmlns:r="http://schemas.openxmlformats.org/officeDocument/2006/relationships" type="rect" r:blip="">
                <dgm:adjLst/>
              </dgm:shape>
              <dgm:presOf axis="des"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if>
        <dgm:else name="Name10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1"/>
            <a:ext cx="2982742" cy="465138"/>
          </a:xfrm>
          <a:prstGeom prst="rect">
            <a:avLst/>
          </a:prstGeom>
        </p:spPr>
        <p:txBody>
          <a:bodyPr vert="horz" lIns="92020" tIns="46011" rIns="92020" bIns="46011" rtlCol="0"/>
          <a:lstStyle>
            <a:lvl1pPr algn="l">
              <a:defRPr sz="1200"/>
            </a:lvl1pPr>
          </a:lstStyle>
          <a:p>
            <a:endParaRPr lang="en-US"/>
          </a:p>
        </p:txBody>
      </p:sp>
      <p:sp>
        <p:nvSpPr>
          <p:cNvPr id="3" name="Date Placeholder 2"/>
          <p:cNvSpPr>
            <a:spLocks noGrp="1"/>
          </p:cNvSpPr>
          <p:nvPr>
            <p:ph type="dt" sz="quarter" idx="1"/>
          </p:nvPr>
        </p:nvSpPr>
        <p:spPr>
          <a:xfrm>
            <a:off x="3897516" y="1"/>
            <a:ext cx="2982742" cy="465138"/>
          </a:xfrm>
          <a:prstGeom prst="rect">
            <a:avLst/>
          </a:prstGeom>
        </p:spPr>
        <p:txBody>
          <a:bodyPr vert="horz" lIns="92020" tIns="46011" rIns="92020" bIns="46011" rtlCol="0"/>
          <a:lstStyle>
            <a:lvl1pPr algn="r">
              <a:defRPr sz="1200"/>
            </a:lvl1pPr>
          </a:lstStyle>
          <a:p>
            <a:fld id="{92E72F2F-A906-488A-8359-2D2470EBA6EE}" type="datetimeFigureOut">
              <a:rPr lang="en-US" smtClean="0"/>
              <a:pPr/>
              <a:t>9/21/2018</a:t>
            </a:fld>
            <a:endParaRPr lang="en-US"/>
          </a:p>
        </p:txBody>
      </p:sp>
      <p:sp>
        <p:nvSpPr>
          <p:cNvPr id="4" name="Footer Placeholder 3"/>
          <p:cNvSpPr>
            <a:spLocks noGrp="1"/>
          </p:cNvSpPr>
          <p:nvPr>
            <p:ph type="ftr" sz="quarter" idx="2"/>
          </p:nvPr>
        </p:nvSpPr>
        <p:spPr>
          <a:xfrm>
            <a:off x="3" y="8829676"/>
            <a:ext cx="2982742" cy="465138"/>
          </a:xfrm>
          <a:prstGeom prst="rect">
            <a:avLst/>
          </a:prstGeom>
        </p:spPr>
        <p:txBody>
          <a:bodyPr vert="horz" lIns="92020" tIns="46011" rIns="92020" bIns="46011" rtlCol="0" anchor="b"/>
          <a:lstStyle>
            <a:lvl1pPr algn="l">
              <a:defRPr sz="1200"/>
            </a:lvl1pPr>
          </a:lstStyle>
          <a:p>
            <a:endParaRPr lang="en-US"/>
          </a:p>
        </p:txBody>
      </p:sp>
      <p:sp>
        <p:nvSpPr>
          <p:cNvPr id="5" name="Slide Number Placeholder 4"/>
          <p:cNvSpPr>
            <a:spLocks noGrp="1"/>
          </p:cNvSpPr>
          <p:nvPr>
            <p:ph type="sldNum" sz="quarter" idx="3"/>
          </p:nvPr>
        </p:nvSpPr>
        <p:spPr>
          <a:xfrm>
            <a:off x="3897516" y="8829676"/>
            <a:ext cx="2982742" cy="465138"/>
          </a:xfrm>
          <a:prstGeom prst="rect">
            <a:avLst/>
          </a:prstGeom>
        </p:spPr>
        <p:txBody>
          <a:bodyPr vert="horz" lIns="92020" tIns="46011" rIns="92020" bIns="46011" rtlCol="0" anchor="b"/>
          <a:lstStyle>
            <a:lvl1pPr algn="r">
              <a:defRPr sz="1200"/>
            </a:lvl1pPr>
          </a:lstStyle>
          <a:p>
            <a:fld id="{32F11364-D434-45B5-A2D0-080D0FC11574}" type="slidenum">
              <a:rPr lang="en-US" smtClean="0"/>
              <a:pPr/>
              <a:t>‹#›</a:t>
            </a:fld>
            <a:endParaRPr lang="en-US"/>
          </a:p>
        </p:txBody>
      </p:sp>
    </p:spTree>
    <p:extLst>
      <p:ext uri="{BB962C8B-B14F-4D97-AF65-F5344CB8AC3E}">
        <p14:creationId xmlns:p14="http://schemas.microsoft.com/office/powerpoint/2010/main" val="38119442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3769" tIns="46884" rIns="93769" bIns="46884" rtlCol="0"/>
          <a:lstStyle>
            <a:lvl1pPr algn="l">
              <a:defRPr sz="1200"/>
            </a:lvl1pPr>
          </a:lstStyle>
          <a:p>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3769" tIns="46884" rIns="93769" bIns="46884" rtlCol="0"/>
          <a:lstStyle>
            <a:lvl1pPr algn="r">
              <a:defRPr sz="1200"/>
            </a:lvl1pPr>
          </a:lstStyle>
          <a:p>
            <a:fld id="{4C3EE8B4-E7AC-4E6C-B883-BDF6088A7A5E}" type="datetimeFigureOut">
              <a:rPr lang="en-US" smtClean="0"/>
              <a:pPr/>
              <a:t>9/21/2018</a:t>
            </a:fld>
            <a:endParaRPr lang="en-US"/>
          </a:p>
        </p:txBody>
      </p:sp>
      <p:sp>
        <p:nvSpPr>
          <p:cNvPr id="4" name="Slide Image Placeholder 3"/>
          <p:cNvSpPr>
            <a:spLocks noGrp="1" noRot="1" noChangeAspect="1"/>
          </p:cNvSpPr>
          <p:nvPr>
            <p:ph type="sldImg" idx="2"/>
          </p:nvPr>
        </p:nvSpPr>
        <p:spPr>
          <a:xfrm>
            <a:off x="1116013" y="695325"/>
            <a:ext cx="4649787" cy="3487738"/>
          </a:xfrm>
          <a:prstGeom prst="rect">
            <a:avLst/>
          </a:prstGeom>
          <a:noFill/>
          <a:ln w="12700">
            <a:solidFill>
              <a:prstClr val="black"/>
            </a:solidFill>
          </a:ln>
        </p:spPr>
        <p:txBody>
          <a:bodyPr vert="horz" lIns="93769" tIns="46884" rIns="93769" bIns="46884" rtlCol="0" anchor="ctr"/>
          <a:lstStyle/>
          <a:p>
            <a:endParaRPr lang="en-US"/>
          </a:p>
        </p:txBody>
      </p:sp>
      <p:sp>
        <p:nvSpPr>
          <p:cNvPr id="5" name="Notes Placeholder 4"/>
          <p:cNvSpPr>
            <a:spLocks noGrp="1"/>
          </p:cNvSpPr>
          <p:nvPr>
            <p:ph type="body" sz="quarter" idx="3"/>
          </p:nvPr>
        </p:nvSpPr>
        <p:spPr>
          <a:xfrm>
            <a:off x="688182" y="4415791"/>
            <a:ext cx="5505450" cy="4183380"/>
          </a:xfrm>
          <a:prstGeom prst="rect">
            <a:avLst/>
          </a:prstGeom>
        </p:spPr>
        <p:txBody>
          <a:bodyPr vert="horz" lIns="93769" tIns="46884" rIns="93769" bIns="4688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8"/>
            <a:ext cx="2982119" cy="464820"/>
          </a:xfrm>
          <a:prstGeom prst="rect">
            <a:avLst/>
          </a:prstGeom>
        </p:spPr>
        <p:txBody>
          <a:bodyPr vert="horz" lIns="93769" tIns="46884" rIns="93769" bIns="46884"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8"/>
            <a:ext cx="2982119" cy="464820"/>
          </a:xfrm>
          <a:prstGeom prst="rect">
            <a:avLst/>
          </a:prstGeom>
        </p:spPr>
        <p:txBody>
          <a:bodyPr vert="horz" lIns="93769" tIns="46884" rIns="93769" bIns="46884" rtlCol="0" anchor="b"/>
          <a:lstStyle>
            <a:lvl1pPr algn="r">
              <a:defRPr sz="1200"/>
            </a:lvl1pPr>
          </a:lstStyle>
          <a:p>
            <a:fld id="{43E66ACB-BCE1-4F22-B622-CC38886BAA3F}" type="slidenum">
              <a:rPr lang="en-US" smtClean="0"/>
              <a:pPr/>
              <a:t>‹#›</a:t>
            </a:fld>
            <a:endParaRPr lang="en-US"/>
          </a:p>
        </p:txBody>
      </p:sp>
    </p:spTree>
    <p:extLst>
      <p:ext uri="{BB962C8B-B14F-4D97-AF65-F5344CB8AC3E}">
        <p14:creationId xmlns:p14="http://schemas.microsoft.com/office/powerpoint/2010/main" val="39885175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43E66ACB-BCE1-4F22-B622-CC38886BAA3F}" type="slidenum">
              <a:rPr lang="en-US" smtClean="0"/>
              <a:pPr/>
              <a:t>1</a:t>
            </a:fld>
            <a:endParaRPr lang="en-US"/>
          </a:p>
        </p:txBody>
      </p:sp>
    </p:spTree>
    <p:extLst>
      <p:ext uri="{BB962C8B-B14F-4D97-AF65-F5344CB8AC3E}">
        <p14:creationId xmlns:p14="http://schemas.microsoft.com/office/powerpoint/2010/main" val="12117758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deliverables</a:t>
            </a:r>
            <a:r>
              <a:rPr lang="en-US" baseline="0" dirty="0" smtClean="0"/>
              <a:t> asked of the Farley center will follow this expected timeline.</a:t>
            </a:r>
          </a:p>
          <a:p>
            <a:endParaRPr lang="en-US" baseline="0" dirty="0" smtClean="0"/>
          </a:p>
          <a:p>
            <a:endParaRPr lang="en-US" baseline="0" dirty="0" smtClean="0"/>
          </a:p>
          <a:p>
            <a:endParaRPr lang="en-US" dirty="0"/>
          </a:p>
          <a:p>
            <a:endParaRPr lang="en-US" dirty="0"/>
          </a:p>
          <a:p>
            <a:r>
              <a:rPr lang="en-US" dirty="0"/>
              <a:t>Final deliverable dates:</a:t>
            </a:r>
          </a:p>
          <a:p>
            <a:r>
              <a:rPr lang="en-US" dirty="0"/>
              <a:t>October 12: evidence review and service gap analysis reports</a:t>
            </a:r>
          </a:p>
          <a:p>
            <a:r>
              <a:rPr lang="en-US" dirty="0"/>
              <a:t>January 1: measures &amp; metrics and licensing &amp; regulations recommendations report due; Evidence-based continuum of mental health services recommendations</a:t>
            </a:r>
          </a:p>
          <a:p>
            <a:r>
              <a:rPr lang="en-US" dirty="0"/>
              <a:t>April 30: Stakeholder report </a:t>
            </a:r>
          </a:p>
          <a:p>
            <a:endParaRPr lang="en-US" dirty="0"/>
          </a:p>
          <a:p>
            <a:r>
              <a:rPr lang="en-US" dirty="0"/>
              <a:t>October: Evidence review and service gap analysis</a:t>
            </a:r>
          </a:p>
          <a:p>
            <a:r>
              <a:rPr lang="en-US" dirty="0"/>
              <a:t>December: Recommendations for measures and metrics, and licensing and regulations</a:t>
            </a:r>
          </a:p>
          <a:p>
            <a:r>
              <a:rPr lang="en-US" dirty="0"/>
              <a:t>January: Recommendations for Evidence-based continuum of mental health services</a:t>
            </a:r>
          </a:p>
          <a:p>
            <a:r>
              <a:rPr lang="en-US" dirty="0"/>
              <a:t>February: Convening to discuss recommendations for the continuum of services</a:t>
            </a:r>
          </a:p>
          <a:p>
            <a:r>
              <a:rPr lang="en-US" dirty="0"/>
              <a:t>Remainder of 2019: continued implementation planning</a:t>
            </a:r>
          </a:p>
          <a:p>
            <a:r>
              <a:rPr lang="en-US" dirty="0"/>
              <a:t>2020: VA’s proposed beginning of transformation </a:t>
            </a:r>
            <a:r>
              <a:rPr lang="en-US" dirty="0" smtClean="0"/>
              <a:t>Implementation</a:t>
            </a:r>
          </a:p>
          <a:p>
            <a:endParaRPr lang="en-US" dirty="0" smtClean="0"/>
          </a:p>
        </p:txBody>
      </p:sp>
      <p:sp>
        <p:nvSpPr>
          <p:cNvPr id="4" name="Slide Number Placeholder 3"/>
          <p:cNvSpPr>
            <a:spLocks noGrp="1"/>
          </p:cNvSpPr>
          <p:nvPr>
            <p:ph type="sldNum" sz="quarter" idx="5"/>
          </p:nvPr>
        </p:nvSpPr>
        <p:spPr/>
        <p:txBody>
          <a:bodyPr/>
          <a:lstStyle/>
          <a:p>
            <a:fld id="{D473AE5C-B9C3-4127-B1A7-B44CC5E23DB6}" type="slidenum">
              <a:rPr lang="en-US" smtClean="0"/>
              <a:t>17</a:t>
            </a:fld>
            <a:endParaRPr lang="en-US" dirty="0"/>
          </a:p>
        </p:txBody>
      </p:sp>
    </p:spTree>
    <p:extLst>
      <p:ext uri="{BB962C8B-B14F-4D97-AF65-F5344CB8AC3E}">
        <p14:creationId xmlns:p14="http://schemas.microsoft.com/office/powerpoint/2010/main" val="26440517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a</a:t>
            </a:r>
            <a:r>
              <a:rPr lang="en-US" baseline="0" dirty="0" smtClean="0"/>
              <a:t> result of this collaboration, our anticipated outcomes include: </a:t>
            </a:r>
          </a:p>
          <a:p>
            <a:r>
              <a:rPr lang="en-US" baseline="0" dirty="0" smtClean="0"/>
              <a:t>alignment……</a:t>
            </a:r>
          </a:p>
          <a:p>
            <a:r>
              <a:rPr lang="en-US" baseline="0" dirty="0" smtClean="0"/>
              <a:t>Accountability…..</a:t>
            </a:r>
          </a:p>
          <a:p>
            <a:r>
              <a:rPr lang="en-US" baseline="0" dirty="0" smtClean="0"/>
              <a:t>Accessibility….</a:t>
            </a:r>
          </a:p>
          <a:p>
            <a:endParaRPr lang="en-US" baseline="0" dirty="0" smtClean="0"/>
          </a:p>
          <a:p>
            <a:r>
              <a:rPr lang="en-US" baseline="0" dirty="0" smtClean="0"/>
              <a:t>And the path forward to achieve </a:t>
            </a:r>
            <a:r>
              <a:rPr lang="en-US" baseline="0" smtClean="0"/>
              <a:t>our vision.</a:t>
            </a:r>
          </a:p>
        </p:txBody>
      </p:sp>
      <p:sp>
        <p:nvSpPr>
          <p:cNvPr id="4" name="Slide Number Placeholder 3"/>
          <p:cNvSpPr>
            <a:spLocks noGrp="1"/>
          </p:cNvSpPr>
          <p:nvPr>
            <p:ph type="sldNum" sz="quarter" idx="5"/>
          </p:nvPr>
        </p:nvSpPr>
        <p:spPr/>
        <p:txBody>
          <a:bodyPr/>
          <a:lstStyle/>
          <a:p>
            <a:fld id="{D473AE5C-B9C3-4127-B1A7-B44CC5E23DB6}" type="slidenum">
              <a:rPr lang="en-US" smtClean="0"/>
              <a:t>18</a:t>
            </a:fld>
            <a:endParaRPr lang="en-US" dirty="0"/>
          </a:p>
        </p:txBody>
      </p:sp>
    </p:spTree>
    <p:extLst>
      <p:ext uri="{BB962C8B-B14F-4D97-AF65-F5344CB8AC3E}">
        <p14:creationId xmlns:p14="http://schemas.microsoft.com/office/powerpoint/2010/main" val="42420143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E66ACB-BCE1-4F22-B622-CC38886BAA3F}" type="slidenum">
              <a:rPr lang="en-US" smtClean="0"/>
              <a:pPr/>
              <a:t>3</a:t>
            </a:fld>
            <a:endParaRPr lang="en-US"/>
          </a:p>
        </p:txBody>
      </p:sp>
    </p:spTree>
    <p:extLst>
      <p:ext uri="{BB962C8B-B14F-4D97-AF65-F5344CB8AC3E}">
        <p14:creationId xmlns:p14="http://schemas.microsoft.com/office/powerpoint/2010/main" val="41571404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07117A7-28BA-4168-9A90-321B78FD6488}" type="slidenum">
              <a:rPr lang="en-US" smtClean="0"/>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85800" lvl="1"/>
            <a:r>
              <a:rPr lang="en-US" sz="1600" dirty="0" smtClean="0"/>
              <a:t>Ensure adherence to doctor-to-doctor communication for individuals with medical issues</a:t>
            </a:r>
          </a:p>
          <a:p>
            <a:pPr marL="685800" lvl="1"/>
            <a:r>
              <a:rPr lang="en-US" sz="1600" dirty="0" smtClean="0"/>
              <a:t>Adopt procedures to escalate admission denials to appropriate facility administrators as needed </a:t>
            </a:r>
          </a:p>
          <a:p>
            <a:pPr marL="685800" lvl="1"/>
            <a:r>
              <a:rPr lang="en-US" sz="1600" dirty="0" smtClean="0"/>
              <a:t>Identify trends in the reasons for denial by private hospitals and implement targeted remedial measures</a:t>
            </a:r>
          </a:p>
          <a:p>
            <a:endParaRPr lang="en-US" dirty="0"/>
          </a:p>
        </p:txBody>
      </p:sp>
      <p:sp>
        <p:nvSpPr>
          <p:cNvPr id="4" name="Slide Number Placeholder 3"/>
          <p:cNvSpPr>
            <a:spLocks noGrp="1"/>
          </p:cNvSpPr>
          <p:nvPr>
            <p:ph type="sldNum" sz="quarter" idx="10"/>
          </p:nvPr>
        </p:nvSpPr>
        <p:spPr/>
        <p:txBody>
          <a:bodyPr/>
          <a:lstStyle/>
          <a:p>
            <a:fld id="{43E66ACB-BCE1-4F22-B622-CC38886BAA3F}" type="slidenum">
              <a:rPr lang="en-US" smtClean="0"/>
              <a:pPr/>
              <a:t>6</a:t>
            </a:fld>
            <a:endParaRPr lang="en-US"/>
          </a:p>
        </p:txBody>
      </p:sp>
    </p:spTree>
    <p:extLst>
      <p:ext uri="{BB962C8B-B14F-4D97-AF65-F5344CB8AC3E}">
        <p14:creationId xmlns:p14="http://schemas.microsoft.com/office/powerpoint/2010/main" val="37103610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6013" y="695325"/>
            <a:ext cx="4649787" cy="3487738"/>
          </a:xfrm>
        </p:spPr>
      </p:sp>
      <p:sp>
        <p:nvSpPr>
          <p:cNvPr id="3" name="Notes Placeholder 2"/>
          <p:cNvSpPr>
            <a:spLocks noGrp="1"/>
          </p:cNvSpPr>
          <p:nvPr>
            <p:ph type="body" idx="1"/>
          </p:nvPr>
        </p:nvSpPr>
        <p:spPr/>
        <p:txBody>
          <a:bodyPr/>
          <a:lstStyle/>
          <a:p>
            <a:r>
              <a:rPr lang="en-US" dirty="0" smtClean="0"/>
              <a:t>ALF = Assisted Living Facility.  Congregate board and care homes.</a:t>
            </a:r>
          </a:p>
          <a:p>
            <a:r>
              <a:rPr lang="en-US" dirty="0" smtClean="0"/>
              <a:t>CSB</a:t>
            </a:r>
            <a:r>
              <a:rPr lang="en-US" baseline="0" dirty="0" smtClean="0"/>
              <a:t> = Top 20% highest utilizers of crisis and emergency services.</a:t>
            </a:r>
          </a:p>
          <a:p>
            <a:endParaRPr lang="en-US" dirty="0"/>
          </a:p>
        </p:txBody>
      </p:sp>
      <p:sp>
        <p:nvSpPr>
          <p:cNvPr id="4" name="Slide Number Placeholder 3"/>
          <p:cNvSpPr>
            <a:spLocks noGrp="1"/>
          </p:cNvSpPr>
          <p:nvPr>
            <p:ph type="sldNum" sz="quarter" idx="10"/>
          </p:nvPr>
        </p:nvSpPr>
        <p:spPr/>
        <p:txBody>
          <a:bodyPr/>
          <a:lstStyle/>
          <a:p>
            <a:fld id="{3E17864A-BF33-4685-A422-F5A722FED511}" type="slidenum">
              <a:rPr lang="en-US" smtClean="0"/>
              <a:t>11</a:t>
            </a:fld>
            <a:endParaRPr lang="en-US"/>
          </a:p>
        </p:txBody>
      </p:sp>
    </p:spTree>
    <p:extLst>
      <p:ext uri="{BB962C8B-B14F-4D97-AF65-F5344CB8AC3E}">
        <p14:creationId xmlns:p14="http://schemas.microsoft.com/office/powerpoint/2010/main" val="40101971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6013" y="695325"/>
            <a:ext cx="4649787" cy="3487738"/>
          </a:xfrm>
        </p:spPr>
      </p:sp>
      <p:sp>
        <p:nvSpPr>
          <p:cNvPr id="3" name="Notes Placeholder 2"/>
          <p:cNvSpPr>
            <a:spLocks noGrp="1"/>
          </p:cNvSpPr>
          <p:nvPr>
            <p:ph type="body" idx="1"/>
          </p:nvPr>
        </p:nvSpPr>
        <p:spPr/>
        <p:txBody>
          <a:bodyPr/>
          <a:lstStyle/>
          <a:p>
            <a:pPr marL="0" indent="0">
              <a:buNone/>
            </a:pPr>
            <a:r>
              <a:rPr lang="en-US" dirty="0" smtClean="0"/>
              <a:t>Since 2016, DBHDS has conducted multiple data matches to assess the impact of PSH on crisis and institutional care.</a:t>
            </a:r>
          </a:p>
          <a:p>
            <a:pPr marL="0" indent="0">
              <a:buNone/>
            </a:pPr>
            <a:endParaRPr lang="en-US" sz="800" dirty="0" smtClean="0"/>
          </a:p>
          <a:p>
            <a:pPr lvl="1"/>
            <a:r>
              <a:rPr lang="en-US" dirty="0" smtClean="0"/>
              <a:t>State psychiatric hospitals</a:t>
            </a:r>
          </a:p>
          <a:p>
            <a:pPr lvl="1"/>
            <a:r>
              <a:rPr lang="en-US" dirty="0" smtClean="0"/>
              <a:t>Statewide local hospital inpatient </a:t>
            </a:r>
          </a:p>
          <a:p>
            <a:pPr lvl="1"/>
            <a:r>
              <a:rPr lang="en-US" dirty="0" smtClean="0"/>
              <a:t>Sentara Healthcare ED and inpatient </a:t>
            </a:r>
          </a:p>
          <a:p>
            <a:pPr lvl="1"/>
            <a:r>
              <a:rPr lang="en-US" dirty="0" smtClean="0"/>
              <a:t>CSB service utilization</a:t>
            </a:r>
          </a:p>
          <a:p>
            <a:pPr lvl="1"/>
            <a:r>
              <a:rPr lang="en-US" dirty="0" smtClean="0"/>
              <a:t>Virginia Medicaid</a:t>
            </a:r>
          </a:p>
          <a:p>
            <a:pPr marL="457200" lvl="1" indent="0">
              <a:buNone/>
            </a:pPr>
            <a:endParaRPr lang="en-US" sz="1200" dirty="0" smtClean="0"/>
          </a:p>
          <a:p>
            <a:pPr marL="0" indent="0">
              <a:buNone/>
            </a:pPr>
            <a:r>
              <a:rPr lang="en-US" dirty="0" smtClean="0"/>
              <a:t>All analyses show outcomes consistent with published PSH research.</a:t>
            </a:r>
          </a:p>
          <a:p>
            <a:pPr lvl="1"/>
            <a:r>
              <a:rPr lang="en-US" dirty="0" smtClean="0"/>
              <a:t>High rates of housing stability</a:t>
            </a:r>
          </a:p>
          <a:p>
            <a:pPr lvl="1"/>
            <a:r>
              <a:rPr lang="en-US" dirty="0" smtClean="0"/>
              <a:t>Reduced use of costly inpatient, emergency, and crisis care</a:t>
            </a:r>
          </a:p>
          <a:p>
            <a:pPr lvl="1"/>
            <a:r>
              <a:rPr lang="en-US" dirty="0" smtClean="0"/>
              <a:t>Increased utilization of community-based behavioral health supports</a:t>
            </a:r>
          </a:p>
          <a:p>
            <a:pPr lvl="1"/>
            <a:endParaRPr lang="en-US" dirty="0" smtClean="0"/>
          </a:p>
          <a:p>
            <a:r>
              <a:rPr lang="en-US" dirty="0" smtClean="0">
                <a:solidFill>
                  <a:schemeClr val="dk1"/>
                </a:solidFill>
                <a:latin typeface="+mn-lt"/>
                <a:ea typeface="Calibri"/>
                <a:cs typeface="Calibri"/>
                <a:sym typeface="Calibri"/>
              </a:rPr>
              <a:t>1</a:t>
            </a:r>
            <a:r>
              <a:rPr lang="en-US" dirty="0" smtClean="0"/>
              <a:t>66</a:t>
            </a:r>
            <a:r>
              <a:rPr lang="en-US" dirty="0" smtClean="0">
                <a:solidFill>
                  <a:schemeClr val="dk1"/>
                </a:solidFill>
                <a:latin typeface="+mn-lt"/>
                <a:ea typeface="Calibri"/>
                <a:cs typeface="Calibri"/>
                <a:sym typeface="Calibri"/>
              </a:rPr>
              <a:t> have been in PSH for at least a year. Of the </a:t>
            </a:r>
            <a:r>
              <a:rPr lang="en-US" dirty="0" smtClean="0"/>
              <a:t>100 </a:t>
            </a:r>
            <a:r>
              <a:rPr lang="en-US" dirty="0" smtClean="0">
                <a:solidFill>
                  <a:schemeClr val="dk1"/>
                </a:solidFill>
                <a:latin typeface="+mn-lt"/>
                <a:ea typeface="Calibri"/>
                <a:cs typeface="Calibri"/>
                <a:sym typeface="Calibri"/>
              </a:rPr>
              <a:t>clients who were hospitalized in the year before they were housed, we have a year’s worth of outcomes data for 2</a:t>
            </a:r>
            <a:r>
              <a:rPr lang="en-US" dirty="0" smtClean="0"/>
              <a:t>2</a:t>
            </a:r>
            <a:r>
              <a:rPr lang="en-US" dirty="0" smtClean="0">
                <a:solidFill>
                  <a:schemeClr val="dk1"/>
                </a:solidFill>
                <a:latin typeface="+mn-lt"/>
                <a:ea typeface="Calibri"/>
                <a:cs typeface="Calibri"/>
                <a:sym typeface="Calibri"/>
              </a:rPr>
              <a:t> of them.  The impact of PSH services for this group’s representation in state hospital facilities and cost avoidances to the state are considerable even though the sample size is small. </a:t>
            </a:r>
            <a:endParaRPr lang="en-US" dirty="0" smtClean="0"/>
          </a:p>
          <a:p>
            <a:endParaRPr lang="en-US" dirty="0" smtClean="0">
              <a:solidFill>
                <a:schemeClr val="dk1"/>
              </a:solidFill>
              <a:latin typeface="+mn-lt"/>
              <a:ea typeface="Calibri"/>
              <a:cs typeface="Calibri"/>
              <a:sym typeface="Calibri"/>
            </a:endParaRPr>
          </a:p>
          <a:p>
            <a:r>
              <a:rPr lang="en-US" dirty="0" smtClean="0">
                <a:solidFill>
                  <a:schemeClr val="dk1"/>
                </a:solidFill>
                <a:latin typeface="+mn-lt"/>
                <a:ea typeface="Calibri"/>
                <a:cs typeface="Calibri"/>
                <a:sym typeface="Calibri"/>
              </a:rPr>
              <a:t>Total days spent in state hospital decreased from 2,</a:t>
            </a:r>
            <a:r>
              <a:rPr lang="en-US" dirty="0" smtClean="0"/>
              <a:t>458</a:t>
            </a:r>
            <a:r>
              <a:rPr lang="en-US" dirty="0" smtClean="0">
                <a:solidFill>
                  <a:schemeClr val="dk1"/>
                </a:solidFill>
                <a:latin typeface="+mn-lt"/>
                <a:ea typeface="Calibri"/>
                <a:cs typeface="Calibri"/>
                <a:sym typeface="Calibri"/>
              </a:rPr>
              <a:t> bed days in the year before housing to </a:t>
            </a:r>
            <a:r>
              <a:rPr lang="en-US" dirty="0" smtClean="0"/>
              <a:t>149 </a:t>
            </a:r>
            <a:r>
              <a:rPr lang="en-US" dirty="0" smtClean="0">
                <a:solidFill>
                  <a:schemeClr val="dk1"/>
                </a:solidFill>
                <a:latin typeface="+mn-lt"/>
                <a:ea typeface="Calibri"/>
                <a:cs typeface="Calibri"/>
                <a:sym typeface="Calibri"/>
              </a:rPr>
              <a:t>in the year after housing, a 94% decrease in state facility bed days.</a:t>
            </a:r>
            <a:endParaRPr lang="en-US" dirty="0" smtClean="0"/>
          </a:p>
          <a:p>
            <a:endParaRPr lang="en-US" dirty="0" smtClean="0">
              <a:solidFill>
                <a:schemeClr val="dk1"/>
              </a:solidFill>
              <a:latin typeface="+mn-lt"/>
              <a:ea typeface="Calibri"/>
              <a:cs typeface="Calibri"/>
              <a:sym typeface="Calibri"/>
            </a:endParaRPr>
          </a:p>
          <a:p>
            <a:r>
              <a:rPr lang="en-US" dirty="0" smtClean="0">
                <a:solidFill>
                  <a:schemeClr val="dk1"/>
                </a:solidFill>
                <a:latin typeface="+mn-lt"/>
                <a:ea typeface="Calibri"/>
                <a:cs typeface="Calibri"/>
                <a:sym typeface="Calibri"/>
              </a:rPr>
              <a:t>With an average cost of $766/bed day, this reduction in state hospital utilization translates to nearly $1.</a:t>
            </a:r>
            <a:r>
              <a:rPr lang="en-US" dirty="0" smtClean="0"/>
              <a:t>9</a:t>
            </a:r>
            <a:r>
              <a:rPr lang="en-US" dirty="0" smtClean="0">
                <a:solidFill>
                  <a:schemeClr val="dk1"/>
                </a:solidFill>
                <a:latin typeface="+mn-lt"/>
                <a:ea typeface="Calibri"/>
                <a:cs typeface="Calibri"/>
                <a:sym typeface="Calibri"/>
              </a:rPr>
              <a:t> million in avoided hospital bed day costs.</a:t>
            </a:r>
          </a:p>
          <a:p>
            <a:pPr lvl="1"/>
            <a:endParaRPr lang="en-US" dirty="0" smtClean="0"/>
          </a:p>
          <a:p>
            <a:pPr lvl="1"/>
            <a:endParaRPr lang="en-US" dirty="0" smtClean="0"/>
          </a:p>
          <a:p>
            <a:endParaRPr lang="en-US" dirty="0"/>
          </a:p>
        </p:txBody>
      </p:sp>
      <p:sp>
        <p:nvSpPr>
          <p:cNvPr id="4" name="Slide Number Placeholder 3"/>
          <p:cNvSpPr>
            <a:spLocks noGrp="1"/>
          </p:cNvSpPr>
          <p:nvPr>
            <p:ph type="sldNum" sz="quarter" idx="10"/>
          </p:nvPr>
        </p:nvSpPr>
        <p:spPr/>
        <p:txBody>
          <a:bodyPr/>
          <a:lstStyle/>
          <a:p>
            <a:fld id="{3E17864A-BF33-4685-A422-F5A722FED511}" type="slidenum">
              <a:rPr lang="en-US" smtClean="0"/>
              <a:t>12</a:t>
            </a:fld>
            <a:endParaRPr lang="en-US"/>
          </a:p>
        </p:txBody>
      </p:sp>
    </p:spTree>
    <p:extLst>
      <p:ext uri="{BB962C8B-B14F-4D97-AF65-F5344CB8AC3E}">
        <p14:creationId xmlns:p14="http://schemas.microsoft.com/office/powerpoint/2010/main" val="17636037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Add notes here</a:t>
            </a:r>
            <a:r>
              <a:rPr lang="en-US" baseline="0" dirty="0" smtClean="0"/>
              <a:t> that summarize the state of Medicaid-funded behavioral health care in the commonwealth.</a:t>
            </a:r>
          </a:p>
          <a:p>
            <a:endParaRPr lang="en-US" baseline="0" dirty="0" smtClean="0"/>
          </a:p>
          <a:p>
            <a:pPr marL="226793" indent="-226793">
              <a:buAutoNum type="arabicPeriod"/>
            </a:pPr>
            <a:r>
              <a:rPr lang="en-US" baseline="0" dirty="0" smtClean="0"/>
              <a:t>We pay for most of it</a:t>
            </a:r>
          </a:p>
          <a:p>
            <a:pPr marL="226793" indent="-226793">
              <a:buAutoNum type="arabicPeriod"/>
            </a:pPr>
            <a:r>
              <a:rPr lang="en-US" baseline="0" dirty="0" smtClean="0"/>
              <a:t>Our members have a high prevalence of BH dx and need for service</a:t>
            </a:r>
          </a:p>
          <a:p>
            <a:pPr marL="226793" indent="-226793">
              <a:buAutoNum type="arabicPeriod"/>
            </a:pPr>
            <a:r>
              <a:rPr lang="en-US" baseline="0" dirty="0" smtClean="0"/>
              <a:t>Compared to other states, we have high prevalence and problematic access</a:t>
            </a:r>
            <a:endParaRPr lang="en-US" dirty="0" smtClean="0"/>
          </a:p>
          <a:p>
            <a:endParaRPr lang="en-US" dirty="0" smtClean="0"/>
          </a:p>
          <a:p>
            <a:endParaRPr lang="en-US" dirty="0" smtClean="0"/>
          </a:p>
          <a:p>
            <a:r>
              <a:rPr lang="en-US" b="1" dirty="0" smtClean="0"/>
              <a:t>NOTE FROM ALYSSA:</a:t>
            </a:r>
            <a:r>
              <a:rPr lang="en-US" b="1" baseline="0" dirty="0" smtClean="0"/>
              <a:t> We would like to start with this slide to get straight to the point. What is the consolidated stat from MHA that references a 40</a:t>
            </a:r>
            <a:r>
              <a:rPr lang="en-US" b="1" baseline="30000" dirty="0" smtClean="0"/>
              <a:t>th</a:t>
            </a:r>
            <a:r>
              <a:rPr lang="en-US" b="1" baseline="0" dirty="0" smtClean="0"/>
              <a:t> ranking? Kate was mentioning this at our meeting. We’d prefer that stat to the 23</a:t>
            </a:r>
            <a:r>
              <a:rPr lang="en-US" b="1" baseline="30000" dirty="0" smtClean="0"/>
              <a:t>rd</a:t>
            </a:r>
            <a:r>
              <a:rPr lang="en-US" b="1" baseline="0" dirty="0" smtClean="0"/>
              <a:t> ranking…</a:t>
            </a:r>
            <a:endParaRPr lang="en-US" b="1" dirty="0"/>
          </a:p>
        </p:txBody>
      </p:sp>
      <p:sp>
        <p:nvSpPr>
          <p:cNvPr id="4" name="Slide Number Placeholder 3"/>
          <p:cNvSpPr>
            <a:spLocks noGrp="1"/>
          </p:cNvSpPr>
          <p:nvPr>
            <p:ph type="sldNum" sz="quarter" idx="5"/>
          </p:nvPr>
        </p:nvSpPr>
        <p:spPr/>
        <p:txBody>
          <a:bodyPr/>
          <a:lstStyle/>
          <a:p>
            <a:fld id="{D473AE5C-B9C3-4127-B1A7-B44CC5E23DB6}" type="slidenum">
              <a:rPr lang="en-US" smtClean="0"/>
              <a:t>14</a:t>
            </a:fld>
            <a:endParaRPr lang="en-US" dirty="0"/>
          </a:p>
        </p:txBody>
      </p:sp>
    </p:spTree>
    <p:extLst>
      <p:ext uri="{BB962C8B-B14F-4D97-AF65-F5344CB8AC3E}">
        <p14:creationId xmlns:p14="http://schemas.microsoft.com/office/powerpoint/2010/main" val="38125852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Add notes here to</a:t>
            </a:r>
            <a:r>
              <a:rPr lang="en-US" baseline="0" dirty="0" smtClean="0"/>
              <a:t> present systems observations around cost:</a:t>
            </a:r>
            <a:br>
              <a:rPr lang="en-US" baseline="0" dirty="0" smtClean="0"/>
            </a:br>
            <a:endParaRPr lang="en-US" baseline="0" dirty="0" smtClean="0"/>
          </a:p>
          <a:p>
            <a:pPr marL="226793" indent="-226793">
              <a:buAutoNum type="arabicPeriod"/>
            </a:pPr>
            <a:r>
              <a:rPr lang="en-US" baseline="0" dirty="0" smtClean="0"/>
              <a:t>The top 3 expenditures are for intensive service types (mental health skill building for adults, therapeutic day treatment and intensive in home for youth) and trends over the last four years indicate they are becoming more and more costly. (Internal note: This is driven by a number of factors, some of which the transformation process hopes to elucidate and address)</a:t>
            </a:r>
          </a:p>
          <a:p>
            <a:pPr marL="226793" indent="-226793">
              <a:buAutoNum type="arabicPeriod"/>
            </a:pPr>
            <a:endParaRPr lang="en-US" baseline="0" dirty="0" smtClean="0"/>
          </a:p>
          <a:p>
            <a:pPr marL="226793" indent="-226793">
              <a:buAutoNum type="arabicPeriod"/>
            </a:pPr>
            <a:r>
              <a:rPr lang="en-US" baseline="0" dirty="0" smtClean="0"/>
              <a:t>Maybe consider having an animation at this point that lays over this graphic to emphasize that nearly 600 million were spent on these services in 2017. (Note: I’d like to have on hand the number of members served across those categories) I added this is as a sample</a:t>
            </a:r>
          </a:p>
          <a:p>
            <a:pPr marL="226793" indent="-226793">
              <a:buAutoNum type="arabicPeriod"/>
            </a:pPr>
            <a:endParaRPr lang="en-US" baseline="0" dirty="0" smtClean="0"/>
          </a:p>
          <a:p>
            <a:pPr marL="226793" indent="-226793">
              <a:buAutoNum type="arabicPeriod"/>
            </a:pPr>
            <a:endParaRPr lang="en-US" dirty="0"/>
          </a:p>
        </p:txBody>
      </p:sp>
      <p:sp>
        <p:nvSpPr>
          <p:cNvPr id="4" name="Slide Number Placeholder 3"/>
          <p:cNvSpPr>
            <a:spLocks noGrp="1"/>
          </p:cNvSpPr>
          <p:nvPr>
            <p:ph type="sldNum" sz="quarter" idx="10"/>
          </p:nvPr>
        </p:nvSpPr>
        <p:spPr/>
        <p:txBody>
          <a:bodyPr/>
          <a:lstStyle/>
          <a:p>
            <a:fld id="{D473AE5C-B9C3-4127-B1A7-B44CC5E23DB6}" type="slidenum">
              <a:rPr lang="en-US" smtClean="0"/>
              <a:t>15</a:t>
            </a:fld>
            <a:endParaRPr lang="en-US" dirty="0"/>
          </a:p>
        </p:txBody>
      </p:sp>
    </p:spTree>
    <p:extLst>
      <p:ext uri="{BB962C8B-B14F-4D97-AF65-F5344CB8AC3E}">
        <p14:creationId xmlns:p14="http://schemas.microsoft.com/office/powerpoint/2010/main" val="2980401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Alexis to add a slide</a:t>
            </a:r>
            <a:r>
              <a:rPr lang="en-US" baseline="0" dirty="0" smtClean="0"/>
              <a:t> here?</a:t>
            </a:r>
            <a:endParaRPr lang="en-US" dirty="0"/>
          </a:p>
        </p:txBody>
      </p:sp>
      <p:sp>
        <p:nvSpPr>
          <p:cNvPr id="4" name="Slide Number Placeholder 3"/>
          <p:cNvSpPr>
            <a:spLocks noGrp="1"/>
          </p:cNvSpPr>
          <p:nvPr>
            <p:ph type="sldNum" sz="quarter" idx="10"/>
          </p:nvPr>
        </p:nvSpPr>
        <p:spPr/>
        <p:txBody>
          <a:bodyPr/>
          <a:lstStyle/>
          <a:p>
            <a:fld id="{D473AE5C-B9C3-4127-B1A7-B44CC5E23DB6}" type="slidenum">
              <a:rPr lang="en-US" smtClean="0"/>
              <a:t>16</a:t>
            </a:fld>
            <a:endParaRPr lang="en-US" dirty="0"/>
          </a:p>
        </p:txBody>
      </p:sp>
    </p:spTree>
    <p:extLst>
      <p:ext uri="{BB962C8B-B14F-4D97-AF65-F5344CB8AC3E}">
        <p14:creationId xmlns:p14="http://schemas.microsoft.com/office/powerpoint/2010/main" val="11379192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0"/>
            <a:ext cx="7772400" cy="1470025"/>
          </a:xfrm>
        </p:spPr>
        <p:txBody>
          <a:bodyPr>
            <a:normAutofit/>
          </a:bodyPr>
          <a:lstStyle>
            <a:lvl1pPr>
              <a:defRPr sz="3800">
                <a:solidFill>
                  <a:schemeClr val="tx1">
                    <a:lumMod val="75000"/>
                    <a:lumOff val="25000"/>
                  </a:schemeClr>
                </a:solidFill>
                <a:effectLs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200400"/>
            <a:ext cx="6400800" cy="1752600"/>
          </a:xfrm>
        </p:spPr>
        <p:txBody>
          <a:bodyPr/>
          <a:lstStyle>
            <a:lvl1pPr marL="0" indent="0" algn="ctr">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7" name="Rectangle 6"/>
          <p:cNvSpPr/>
          <p:nvPr userDrawn="1"/>
        </p:nvSpPr>
        <p:spPr>
          <a:xfrm>
            <a:off x="0" y="0"/>
            <a:ext cx="9144000" cy="1143000"/>
          </a:xfrm>
          <a:prstGeom prst="rect">
            <a:avLst/>
          </a:prstGeom>
          <a:solidFill>
            <a:srgbClr val="3A669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DBHDS_Logo_CMYK_BLK_062014-Cropped.jpg"/>
          <p:cNvPicPr>
            <a:picLocks noChangeAspect="1"/>
          </p:cNvPicPr>
          <p:nvPr userDrawn="1"/>
        </p:nvPicPr>
        <p:blipFill>
          <a:blip r:embed="rId2" cstate="print"/>
          <a:stretch>
            <a:fillRect/>
          </a:stretch>
        </p:blipFill>
        <p:spPr>
          <a:xfrm>
            <a:off x="228600" y="152400"/>
            <a:ext cx="3962400" cy="850900"/>
          </a:xfrm>
          <a:prstGeom prst="rect">
            <a:avLst/>
          </a:prstGeom>
          <a:ln>
            <a:solidFill>
              <a:schemeClr val="accent1">
                <a:shade val="50000"/>
              </a:schemeClr>
            </a:solidFill>
          </a:ln>
        </p:spPr>
      </p:pic>
      <p:sp>
        <p:nvSpPr>
          <p:cNvPr id="11" name="Rectangle 10"/>
          <p:cNvSpPr/>
          <p:nvPr userDrawn="1"/>
        </p:nvSpPr>
        <p:spPr>
          <a:xfrm>
            <a:off x="0" y="1143000"/>
            <a:ext cx="9144000" cy="76200"/>
          </a:xfrm>
          <a:prstGeom prst="rect">
            <a:avLst/>
          </a:prstGeom>
          <a:solidFill>
            <a:srgbClr val="136735"/>
          </a:solidFill>
          <a:ln>
            <a:solidFill>
              <a:srgbClr val="1367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BCC79AB-688A-424E-A396-73B3C502571A}" type="datetimeFigureOut">
              <a:rPr lang="en-US" smtClean="0"/>
              <a:pPr/>
              <a:t>9/21/2018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1143000" y="4800600"/>
            <a:ext cx="2133600" cy="365125"/>
          </a:xfrm>
          <a:prstGeom prst="rect">
            <a:avLst/>
          </a:prstGeom>
        </p:spPr>
        <p:txBody>
          <a:bodyPr/>
          <a:lstStyle/>
          <a:p>
            <a:fld id="{CFD652B2-3FA3-4EA1-A792-019AB5AA5E7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BCC79AB-688A-424E-A396-73B3C502571A}" type="datetimeFigureOut">
              <a:rPr lang="en-US" smtClean="0"/>
              <a:pPr/>
              <a:t>9/21/2018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1143000" y="4800600"/>
            <a:ext cx="2133600" cy="365125"/>
          </a:xfrm>
          <a:prstGeom prst="rect">
            <a:avLst/>
          </a:prstGeom>
        </p:spPr>
        <p:txBody>
          <a:bodyPr/>
          <a:lstStyle/>
          <a:p>
            <a:fld id="{CFD652B2-3FA3-4EA1-A792-019AB5AA5E79}"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baseline="0"/>
            </a:lvl1pPr>
          </a:lstStyle>
          <a:p>
            <a:r>
              <a:rPr lang="en-US"/>
              <a:t>Click to edit Master title style</a:t>
            </a:r>
            <a:endParaRPr lang="en-US" dirty="0"/>
          </a:p>
        </p:txBody>
      </p:sp>
      <p:sp>
        <p:nvSpPr>
          <p:cNvPr id="3" name="Content Placeholder 2"/>
          <p:cNvSpPr>
            <a:spLocks noGrp="1"/>
          </p:cNvSpPr>
          <p:nvPr>
            <p:ph idx="1"/>
          </p:nvPr>
        </p:nvSpPr>
        <p:spPr>
          <a:xfrm>
            <a:off x="457200" y="1722437"/>
            <a:ext cx="8229600" cy="4525963"/>
          </a:xfrm>
        </p:spPr>
        <p:txBody>
          <a:bodyPr/>
          <a:lstStyle>
            <a:lvl1pPr>
              <a:defRPr sz="2800">
                <a:latin typeface="Calibri" panose="020F0502020204030204" pitchFamily="34" charset="0"/>
              </a:defRPr>
            </a:lvl1pPr>
            <a:lvl2pPr marL="742950" indent="-285750">
              <a:buClr>
                <a:schemeClr val="accent2"/>
              </a:buClr>
              <a:buFont typeface="Wingdings" panose="05000000000000000000" pitchFamily="2" charset="2"/>
              <a:buChar char="§"/>
              <a:defRPr sz="2600">
                <a:latin typeface="Calibri" panose="020F0502020204030204" pitchFamily="34" charset="0"/>
              </a:defRPr>
            </a:lvl2pPr>
            <a:lvl3pPr marL="1143000" indent="-228600">
              <a:buClr>
                <a:schemeClr val="accent3"/>
              </a:buClr>
              <a:buFont typeface="Arial" panose="020B0604020202020204" pitchFamily="34" charset="0"/>
              <a:buChar char="•"/>
              <a:defRPr>
                <a:latin typeface="Calibri" panose="020F0502020204030204" pitchFamily="34" charset="0"/>
              </a:defRPr>
            </a:lvl3pPr>
            <a:lvl4pPr>
              <a:buClr>
                <a:schemeClr val="accent1"/>
              </a:buClr>
              <a:defRPr sz="2200">
                <a:latin typeface="Calibri" panose="020F0502020204030204" pitchFamily="34" charset="0"/>
              </a:defRPr>
            </a:lvl4pPr>
            <a:lvl5pPr>
              <a:buClr>
                <a:schemeClr val="accent5"/>
              </a:buClr>
              <a:defRPr>
                <a:latin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7"/>
          <p:cNvSpPr>
            <a:spLocks noGrp="1"/>
          </p:cNvSpPr>
          <p:nvPr>
            <p:ph type="body" sz="quarter" idx="13" hasCustomPrompt="1"/>
          </p:nvPr>
        </p:nvSpPr>
        <p:spPr>
          <a:xfrm>
            <a:off x="457200" y="1066800"/>
            <a:ext cx="8229600" cy="609600"/>
          </a:xfrm>
        </p:spPr>
        <p:txBody>
          <a:bodyPr/>
          <a:lstStyle>
            <a:lvl1pPr marL="0" indent="0">
              <a:buNone/>
              <a:defRPr baseline="0">
                <a:solidFill>
                  <a:schemeClr val="accent1"/>
                </a:solidFill>
              </a:defRPr>
            </a:lvl1pPr>
          </a:lstStyle>
          <a:p>
            <a:pPr lvl="0"/>
            <a:r>
              <a:rPr lang="en-US" dirty="0"/>
              <a:t>Click to add tagline</a:t>
            </a:r>
          </a:p>
        </p:txBody>
      </p:sp>
    </p:spTree>
    <p:extLst>
      <p:ext uri="{BB962C8B-B14F-4D97-AF65-F5344CB8AC3E}">
        <p14:creationId xmlns:p14="http://schemas.microsoft.com/office/powerpoint/2010/main" val="453562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152400" y="914400"/>
            <a:ext cx="8686800" cy="5334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7" name="Picture 6" descr="DBHDS_Logo_CMYK_BLK_062014-Cropped.jpg"/>
          <p:cNvPicPr>
            <a:picLocks noChangeAspect="1"/>
          </p:cNvPicPr>
          <p:nvPr userDrawn="1"/>
        </p:nvPicPr>
        <p:blipFill>
          <a:blip r:embed="rId2" cstate="print"/>
          <a:stretch>
            <a:fillRect/>
          </a:stretch>
        </p:blipFill>
        <p:spPr>
          <a:xfrm>
            <a:off x="76200" y="6364224"/>
            <a:ext cx="2057400" cy="441814"/>
          </a:xfrm>
          <a:prstGeom prst="rect">
            <a:avLst/>
          </a:prstGeom>
        </p:spPr>
      </p:pic>
      <p:sp>
        <p:nvSpPr>
          <p:cNvPr id="8" name="Line 14"/>
          <p:cNvSpPr>
            <a:spLocks noChangeShapeType="1"/>
          </p:cNvSpPr>
          <p:nvPr userDrawn="1"/>
        </p:nvSpPr>
        <p:spPr bwMode="auto">
          <a:xfrm>
            <a:off x="0" y="6324600"/>
            <a:ext cx="9144000" cy="0"/>
          </a:xfrm>
          <a:prstGeom prst="line">
            <a:avLst/>
          </a:prstGeom>
          <a:noFill/>
          <a:ln w="12700">
            <a:solidFill>
              <a:schemeClr val="bg2"/>
            </a:solidFill>
            <a:round/>
            <a:headEnd/>
            <a:tailEnd/>
          </a:ln>
          <a:effectLst/>
        </p:spPr>
        <p:txBody>
          <a:bodyPr wrap="none" lIns="45720" rIns="45720" anchor="ctr"/>
          <a:lstStyle/>
          <a:p>
            <a:endParaRPr lang="en-US"/>
          </a:p>
        </p:txBody>
      </p:sp>
      <p:sp>
        <p:nvSpPr>
          <p:cNvPr id="9" name="Line 20"/>
          <p:cNvSpPr>
            <a:spLocks noChangeShapeType="1"/>
          </p:cNvSpPr>
          <p:nvPr userDrawn="1"/>
        </p:nvSpPr>
        <p:spPr bwMode="auto">
          <a:xfrm>
            <a:off x="8382000" y="6324600"/>
            <a:ext cx="0" cy="533400"/>
          </a:xfrm>
          <a:prstGeom prst="line">
            <a:avLst/>
          </a:prstGeom>
          <a:noFill/>
          <a:ln w="12700">
            <a:solidFill>
              <a:schemeClr val="bg2"/>
            </a:solidFill>
            <a:round/>
            <a:headEnd/>
            <a:tailEnd/>
          </a:ln>
          <a:effectLst/>
        </p:spPr>
        <p:txBody>
          <a:bodyPr wrap="none" lIns="45720" rIns="45720" anchor="ctr"/>
          <a:lstStyle/>
          <a:p>
            <a:endParaRPr lang="en-US"/>
          </a:p>
        </p:txBody>
      </p:sp>
      <p:sp>
        <p:nvSpPr>
          <p:cNvPr id="10" name="Rectangle 21"/>
          <p:cNvSpPr>
            <a:spLocks noChangeArrowheads="1"/>
          </p:cNvSpPr>
          <p:nvPr userDrawn="1"/>
        </p:nvSpPr>
        <p:spPr bwMode="auto">
          <a:xfrm>
            <a:off x="8382000" y="6434773"/>
            <a:ext cx="681037" cy="261610"/>
          </a:xfrm>
          <a:prstGeom prst="rect">
            <a:avLst/>
          </a:prstGeom>
          <a:noFill/>
          <a:ln w="12700">
            <a:noFill/>
            <a:miter lim="800000"/>
            <a:headEnd/>
            <a:tailEnd/>
          </a:ln>
          <a:effectLst/>
        </p:spPr>
        <p:txBody>
          <a:bodyPr wrap="square" anchor="ctr">
            <a:spAutoFit/>
          </a:bodyPr>
          <a:lstStyle/>
          <a:p>
            <a:pPr algn="l" eaLnBrk="0" hangingPunct="0">
              <a:spcBef>
                <a:spcPct val="0"/>
              </a:spcBef>
              <a:buClr>
                <a:srgbClr val="F4001D"/>
              </a:buClr>
              <a:buSzPct val="85000"/>
              <a:buFont typeface="Wingdings" pitchFamily="2" charset="2"/>
              <a:buNone/>
              <a:tabLst>
                <a:tab pos="1314450" algn="l"/>
              </a:tabLst>
            </a:pPr>
            <a:r>
              <a:rPr lang="en-US" sz="1100" dirty="0" smtClean="0">
                <a:solidFill>
                  <a:srgbClr val="969696"/>
                </a:solidFill>
                <a:ea typeface="Arial Unicode MS" pitchFamily="34" charset="-128"/>
                <a:cs typeface="Arial Unicode MS" pitchFamily="34" charset="-128"/>
              </a:rPr>
              <a:t>Slide </a:t>
            </a:r>
            <a:fld id="{DB6C938E-0321-4CDF-9DE4-D1C1AAD9B854}" type="slidenum">
              <a:rPr lang="en-US" sz="1100">
                <a:solidFill>
                  <a:srgbClr val="969696"/>
                </a:solidFill>
                <a:ea typeface="Arial Unicode MS" pitchFamily="34" charset="-128"/>
                <a:cs typeface="Arial Unicode MS" pitchFamily="34" charset="-128"/>
              </a:rPr>
              <a:pPr algn="l" eaLnBrk="0" hangingPunct="0">
                <a:spcBef>
                  <a:spcPct val="0"/>
                </a:spcBef>
                <a:buClr>
                  <a:srgbClr val="F4001D"/>
                </a:buClr>
                <a:buSzPct val="85000"/>
                <a:buFont typeface="Wingdings" pitchFamily="2" charset="2"/>
                <a:buNone/>
                <a:tabLst>
                  <a:tab pos="1314450" algn="l"/>
                </a:tabLst>
              </a:pPr>
              <a:t>‹#›</a:t>
            </a:fld>
            <a:endParaRPr lang="en-US" sz="1100" dirty="0">
              <a:solidFill>
                <a:srgbClr val="969696"/>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BCC79AB-688A-424E-A396-73B3C502571A}" type="datetimeFigureOut">
              <a:rPr lang="en-US" smtClean="0"/>
              <a:pPr/>
              <a:t>9/21/2018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1143000" y="4800600"/>
            <a:ext cx="2133600" cy="365125"/>
          </a:xfrm>
          <a:prstGeom prst="rect">
            <a:avLst/>
          </a:prstGeom>
        </p:spPr>
        <p:txBody>
          <a:bodyPr/>
          <a:lstStyle/>
          <a:p>
            <a:fld id="{CFD652B2-3FA3-4EA1-A792-019AB5AA5E7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DBCC79AB-688A-424E-A396-73B3C502571A}" type="datetimeFigureOut">
              <a:rPr lang="en-US" smtClean="0"/>
              <a:pPr/>
              <a:t>9/21/2018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1143000" y="4800600"/>
            <a:ext cx="2133600" cy="365125"/>
          </a:xfrm>
          <a:prstGeom prst="rect">
            <a:avLst/>
          </a:prstGeom>
        </p:spPr>
        <p:txBody>
          <a:bodyPr/>
          <a:lstStyle/>
          <a:p>
            <a:fld id="{CFD652B2-3FA3-4EA1-A792-019AB5AA5E7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DBCC79AB-688A-424E-A396-73B3C502571A}" type="datetimeFigureOut">
              <a:rPr lang="en-US" smtClean="0"/>
              <a:pPr/>
              <a:t>9/21/2018</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1143000" y="4800600"/>
            <a:ext cx="2133600" cy="365125"/>
          </a:xfrm>
          <a:prstGeom prst="rect">
            <a:avLst/>
          </a:prstGeom>
        </p:spPr>
        <p:txBody>
          <a:bodyPr/>
          <a:lstStyle/>
          <a:p>
            <a:fld id="{CFD652B2-3FA3-4EA1-A792-019AB5AA5E7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DBCC79AB-688A-424E-A396-73B3C502571A}" type="datetimeFigureOut">
              <a:rPr lang="en-US" smtClean="0"/>
              <a:pPr/>
              <a:t>9/21/2018</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1143000" y="4800600"/>
            <a:ext cx="2133600" cy="365125"/>
          </a:xfrm>
          <a:prstGeom prst="rect">
            <a:avLst/>
          </a:prstGeom>
        </p:spPr>
        <p:txBody>
          <a:bodyPr/>
          <a:lstStyle/>
          <a:p>
            <a:fld id="{CFD652B2-3FA3-4EA1-A792-019AB5AA5E7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DBCC79AB-688A-424E-A396-73B3C502571A}" type="datetimeFigureOut">
              <a:rPr lang="en-US" smtClean="0"/>
              <a:pPr/>
              <a:t>9/21/2018</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143000" y="4800600"/>
            <a:ext cx="2133600" cy="365125"/>
          </a:xfrm>
          <a:prstGeom prst="rect">
            <a:avLst/>
          </a:prstGeom>
        </p:spPr>
        <p:txBody>
          <a:bodyPr/>
          <a:lstStyle/>
          <a:p>
            <a:fld id="{CFD652B2-3FA3-4EA1-A792-019AB5AA5E7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DBCC79AB-688A-424E-A396-73B3C502571A}" type="datetimeFigureOut">
              <a:rPr lang="en-US" smtClean="0"/>
              <a:pPr/>
              <a:t>9/21/2018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1143000" y="4800600"/>
            <a:ext cx="2133600" cy="365125"/>
          </a:xfrm>
          <a:prstGeom prst="rect">
            <a:avLst/>
          </a:prstGeom>
        </p:spPr>
        <p:txBody>
          <a:bodyPr/>
          <a:lstStyle/>
          <a:p>
            <a:fld id="{CFD652B2-3FA3-4EA1-A792-019AB5AA5E7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DBCC79AB-688A-424E-A396-73B3C502571A}" type="datetimeFigureOut">
              <a:rPr lang="en-US" smtClean="0"/>
              <a:pPr/>
              <a:t>9/21/2018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1143000" y="4800600"/>
            <a:ext cx="2133600" cy="365125"/>
          </a:xfrm>
          <a:prstGeom prst="rect">
            <a:avLst/>
          </a:prstGeom>
        </p:spPr>
        <p:txBody>
          <a:bodyPr/>
          <a:lstStyle/>
          <a:p>
            <a:fld id="{CFD652B2-3FA3-4EA1-A792-019AB5AA5E7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9144000" cy="762000"/>
          </a:xfrm>
          <a:prstGeom prst="rect">
            <a:avLst/>
          </a:prstGeom>
          <a:solidFill>
            <a:srgbClr val="3A6695"/>
          </a:solidFill>
          <a:ln>
            <a:solidFill>
              <a:srgbClr val="3A66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0" y="0"/>
            <a:ext cx="9144000" cy="762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52400" y="990600"/>
            <a:ext cx="8686800" cy="53340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Rectangle 7"/>
          <p:cNvSpPr/>
          <p:nvPr userDrawn="1"/>
        </p:nvSpPr>
        <p:spPr>
          <a:xfrm>
            <a:off x="0" y="762000"/>
            <a:ext cx="9144000" cy="45719"/>
          </a:xfrm>
          <a:prstGeom prst="rect">
            <a:avLst/>
          </a:prstGeom>
          <a:solidFill>
            <a:srgbClr val="136735"/>
          </a:solidFill>
          <a:ln>
            <a:solidFill>
              <a:srgbClr val="1367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3500" kern="1200">
          <a:solidFill>
            <a:schemeClr val="bg1"/>
          </a:solidFill>
          <a:effectLst>
            <a:outerShdw blurRad="38100" dist="38100" dir="2700000" algn="tl">
              <a:srgbClr val="000000">
                <a:alpha val="43137"/>
              </a:srgbClr>
            </a:outerShdw>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6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2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mailto:Heidi.Dix@dbhds.Virginia.go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0" y="1676400"/>
            <a:ext cx="9144000" cy="1600200"/>
          </a:xfrm>
          <a:prstGeom prst="rect">
            <a:avLst/>
          </a:prstGeom>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1" i="0" u="none" strike="noStrike" kern="1200" cap="none" spc="0" normalizeH="0" noProof="0" dirty="0" smtClean="0">
              <a:ln>
                <a:noFill/>
              </a:ln>
              <a:solidFill>
                <a:schemeClr val="tx1">
                  <a:lumMod val="85000"/>
                  <a:lumOff val="15000"/>
                </a:schemeClr>
              </a:solidFill>
              <a:effectLst/>
              <a:uLnTx/>
              <a:uFillTx/>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sz="3600" b="1" noProof="0" dirty="0" smtClean="0">
                <a:solidFill>
                  <a:schemeClr val="tx1">
                    <a:lumMod val="85000"/>
                    <a:lumOff val="15000"/>
                  </a:schemeClr>
                </a:solidFill>
              </a:rPr>
              <a:t>Department Initiatives Update</a:t>
            </a:r>
            <a:endParaRPr kumimoji="0" lang="en-US" sz="3600" b="1" i="0" u="none" strike="noStrike" kern="1200" cap="none" spc="0" normalizeH="0" baseline="0" noProof="0" dirty="0">
              <a:ln>
                <a:noFill/>
              </a:ln>
              <a:solidFill>
                <a:schemeClr val="tx1">
                  <a:lumMod val="85000"/>
                  <a:lumOff val="15000"/>
                </a:schemeClr>
              </a:solidFill>
              <a:effectLst/>
              <a:uLnTx/>
              <a:uFillTx/>
            </a:endParaRPr>
          </a:p>
        </p:txBody>
      </p:sp>
      <p:sp>
        <p:nvSpPr>
          <p:cNvPr id="5" name="Rectangle 3"/>
          <p:cNvSpPr>
            <a:spLocks noChangeArrowheads="1"/>
          </p:cNvSpPr>
          <p:nvPr/>
        </p:nvSpPr>
        <p:spPr bwMode="auto">
          <a:xfrm>
            <a:off x="76200" y="3775364"/>
            <a:ext cx="9144000" cy="609600"/>
          </a:xfrm>
          <a:prstGeom prst="rect">
            <a:avLst/>
          </a:prstGeom>
          <a:noFill/>
          <a:ln w="9525">
            <a:noFill/>
            <a:miter lim="800000"/>
            <a:headEnd/>
            <a:tailEnd/>
          </a:ln>
          <a:effectLst/>
        </p:spPr>
        <p:txBody>
          <a:bodyPr/>
          <a:lstStyle/>
          <a:p>
            <a:pPr algn="ctr">
              <a:buFontTx/>
              <a:buNone/>
            </a:pPr>
            <a:r>
              <a:rPr lang="en-US" sz="2400" dirty="0" smtClean="0">
                <a:solidFill>
                  <a:schemeClr val="tx1">
                    <a:lumMod val="85000"/>
                    <a:lumOff val="15000"/>
                  </a:schemeClr>
                </a:solidFill>
                <a:latin typeface="Arial" charset="0"/>
              </a:rPr>
              <a:t>Virginia Association of Local Human Services Officials</a:t>
            </a:r>
          </a:p>
          <a:p>
            <a:pPr algn="ctr">
              <a:buFontTx/>
              <a:buNone/>
            </a:pPr>
            <a:r>
              <a:rPr lang="en-US" sz="2200" dirty="0" smtClean="0">
                <a:solidFill>
                  <a:schemeClr val="tx1">
                    <a:lumMod val="85000"/>
                    <a:lumOff val="15000"/>
                  </a:schemeClr>
                </a:solidFill>
                <a:latin typeface="Arial" charset="0"/>
              </a:rPr>
              <a:t>September 21, 2018</a:t>
            </a:r>
            <a:endParaRPr lang="en-US" sz="2200" dirty="0">
              <a:solidFill>
                <a:schemeClr val="tx1">
                  <a:lumMod val="85000"/>
                  <a:lumOff val="15000"/>
                </a:schemeClr>
              </a:solidFill>
              <a:latin typeface="Arial" charset="0"/>
            </a:endParaRPr>
          </a:p>
        </p:txBody>
      </p:sp>
      <p:sp>
        <p:nvSpPr>
          <p:cNvPr id="6" name="Text Box 8"/>
          <p:cNvSpPr txBox="1">
            <a:spLocks noChangeArrowheads="1"/>
          </p:cNvSpPr>
          <p:nvPr/>
        </p:nvSpPr>
        <p:spPr bwMode="auto">
          <a:xfrm>
            <a:off x="4343400" y="5257800"/>
            <a:ext cx="4648200" cy="1228028"/>
          </a:xfrm>
          <a:prstGeom prst="rect">
            <a:avLst/>
          </a:prstGeom>
          <a:noFill/>
          <a:ln w="9525" algn="ctr">
            <a:noFill/>
            <a:miter lim="800000"/>
            <a:headEnd/>
            <a:tailEnd/>
          </a:ln>
        </p:spPr>
        <p:txBody>
          <a:bodyPr wrap="square">
            <a:spAutoFit/>
          </a:bodyPr>
          <a:lstStyle/>
          <a:p>
            <a:pPr algn="r">
              <a:lnSpc>
                <a:spcPct val="90000"/>
              </a:lnSpc>
              <a:buFontTx/>
              <a:buNone/>
            </a:pPr>
            <a:r>
              <a:rPr lang="en-US" sz="2200" b="1" dirty="0" smtClean="0">
                <a:solidFill>
                  <a:schemeClr val="tx1">
                    <a:lumMod val="85000"/>
                    <a:lumOff val="15000"/>
                  </a:schemeClr>
                </a:solidFill>
                <a:latin typeface="Arial" charset="0"/>
              </a:rPr>
              <a:t>Heidi Dix</a:t>
            </a:r>
          </a:p>
          <a:p>
            <a:pPr algn="r">
              <a:lnSpc>
                <a:spcPct val="90000"/>
              </a:lnSpc>
              <a:buFontTx/>
              <a:buNone/>
            </a:pPr>
            <a:r>
              <a:rPr lang="en-US" sz="2000" dirty="0" smtClean="0">
                <a:solidFill>
                  <a:schemeClr val="tx1">
                    <a:lumMod val="85000"/>
                    <a:lumOff val="15000"/>
                  </a:schemeClr>
                </a:solidFill>
                <a:latin typeface="Arial" charset="0"/>
              </a:rPr>
              <a:t>Acting Deputy Commissioner for</a:t>
            </a:r>
          </a:p>
          <a:p>
            <a:pPr algn="r">
              <a:lnSpc>
                <a:spcPct val="90000"/>
              </a:lnSpc>
              <a:buFontTx/>
              <a:buNone/>
            </a:pPr>
            <a:r>
              <a:rPr lang="en-US" sz="2000" dirty="0" smtClean="0">
                <a:solidFill>
                  <a:schemeClr val="tx1">
                    <a:lumMod val="85000"/>
                    <a:lumOff val="15000"/>
                  </a:schemeClr>
                </a:solidFill>
                <a:latin typeface="Arial" charset="0"/>
              </a:rPr>
              <a:t>Compliance, Legislative, and Regulatory Affairs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1987" y="-228600"/>
            <a:ext cx="8229600" cy="1325563"/>
          </a:xfrm>
        </p:spPr>
        <p:txBody>
          <a:bodyPr>
            <a:normAutofit/>
          </a:bodyPr>
          <a:lstStyle/>
          <a:p>
            <a:pPr algn="ctr"/>
            <a:r>
              <a:rPr lang="en-US" sz="3200" dirty="0" smtClean="0"/>
              <a:t>The Essential “Supports” in Supportive Housing</a:t>
            </a:r>
            <a:endParaRPr lang="en-US" sz="3200" dirty="0"/>
          </a:p>
        </p:txBody>
      </p:sp>
      <p:sp>
        <p:nvSpPr>
          <p:cNvPr id="3" name="Content Placeholder 2"/>
          <p:cNvSpPr>
            <a:spLocks noGrp="1"/>
          </p:cNvSpPr>
          <p:nvPr>
            <p:ph idx="1"/>
          </p:nvPr>
        </p:nvSpPr>
        <p:spPr>
          <a:xfrm>
            <a:off x="5054049" y="1452219"/>
            <a:ext cx="3815716" cy="4511259"/>
          </a:xfrm>
        </p:spPr>
        <p:txBody>
          <a:bodyPr>
            <a:normAutofit fontScale="92500" lnSpcReduction="20000"/>
          </a:bodyPr>
          <a:lstStyle/>
          <a:p>
            <a:pPr marL="0" indent="0" algn="ctr">
              <a:buNone/>
            </a:pPr>
            <a:r>
              <a:rPr lang="en-US" b="1" dirty="0" smtClean="0"/>
              <a:t>Treatment &amp; Rehabilitation</a:t>
            </a:r>
          </a:p>
          <a:p>
            <a:r>
              <a:rPr lang="en-US" sz="2600" dirty="0" smtClean="0"/>
              <a:t>Psychiatry</a:t>
            </a:r>
          </a:p>
          <a:p>
            <a:r>
              <a:rPr lang="en-US" sz="2600" dirty="0" smtClean="0"/>
              <a:t>Outpatient therapy</a:t>
            </a:r>
          </a:p>
          <a:p>
            <a:r>
              <a:rPr lang="en-US" sz="2600" dirty="0"/>
              <a:t>Assertive Community Treatment</a:t>
            </a:r>
          </a:p>
          <a:p>
            <a:r>
              <a:rPr lang="en-US" sz="2600" dirty="0" smtClean="0"/>
              <a:t>Case Management</a:t>
            </a:r>
          </a:p>
          <a:p>
            <a:r>
              <a:rPr lang="en-US" sz="2600" dirty="0" smtClean="0"/>
              <a:t>Skill Building</a:t>
            </a:r>
          </a:p>
          <a:p>
            <a:r>
              <a:rPr lang="en-US" sz="2600" dirty="0"/>
              <a:t>Peer Support</a:t>
            </a:r>
          </a:p>
          <a:p>
            <a:r>
              <a:rPr lang="en-US" sz="2600" dirty="0" smtClean="0"/>
              <a:t>Psychosocial Rehabilitation</a:t>
            </a:r>
          </a:p>
          <a:p>
            <a:r>
              <a:rPr lang="en-US" sz="2600" dirty="0" smtClean="0"/>
              <a:t>Supportive Employment</a:t>
            </a:r>
          </a:p>
        </p:txBody>
      </p:sp>
      <p:sp>
        <p:nvSpPr>
          <p:cNvPr id="4" name="Content Placeholder 2"/>
          <p:cNvSpPr txBox="1">
            <a:spLocks/>
          </p:cNvSpPr>
          <p:nvPr/>
        </p:nvSpPr>
        <p:spPr>
          <a:xfrm>
            <a:off x="763320" y="1690688"/>
            <a:ext cx="280035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dirty="0"/>
          </a:p>
        </p:txBody>
      </p:sp>
      <p:sp>
        <p:nvSpPr>
          <p:cNvPr id="5" name="Content Placeholder 2"/>
          <p:cNvSpPr txBox="1">
            <a:spLocks/>
          </p:cNvSpPr>
          <p:nvPr/>
        </p:nvSpPr>
        <p:spPr>
          <a:xfrm>
            <a:off x="393998" y="1401488"/>
            <a:ext cx="3735711" cy="4640538"/>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b="1" dirty="0" smtClean="0"/>
              <a:t>Housing Transition &amp; </a:t>
            </a:r>
          </a:p>
          <a:p>
            <a:pPr marL="0" indent="0" algn="ctr">
              <a:spcBef>
                <a:spcPts val="0"/>
              </a:spcBef>
              <a:buFont typeface="Arial" panose="020B0604020202020204" pitchFamily="34" charset="0"/>
              <a:buNone/>
            </a:pPr>
            <a:r>
              <a:rPr lang="en-US" b="1" dirty="0" smtClean="0"/>
              <a:t>Tenancy Sustaining Services</a:t>
            </a:r>
          </a:p>
          <a:p>
            <a:r>
              <a:rPr lang="en-US" dirty="0" smtClean="0"/>
              <a:t>Housing needs assessment</a:t>
            </a:r>
          </a:p>
          <a:p>
            <a:r>
              <a:rPr lang="en-US" dirty="0" smtClean="0"/>
              <a:t>Housing location services</a:t>
            </a:r>
          </a:p>
          <a:p>
            <a:r>
              <a:rPr lang="en-US" dirty="0" smtClean="0"/>
              <a:t>Coordination of transition from institution to community</a:t>
            </a:r>
          </a:p>
          <a:p>
            <a:r>
              <a:rPr lang="en-US" dirty="0" smtClean="0"/>
              <a:t>Tenant education</a:t>
            </a:r>
          </a:p>
          <a:p>
            <a:r>
              <a:rPr lang="en-US" dirty="0" smtClean="0"/>
              <a:t>Landlord mediation</a:t>
            </a:r>
          </a:p>
          <a:p>
            <a:r>
              <a:rPr lang="en-US" dirty="0" smtClean="0"/>
              <a:t>Eviction prevention</a:t>
            </a:r>
          </a:p>
          <a:p>
            <a:r>
              <a:rPr lang="en-US" dirty="0" smtClean="0"/>
              <a:t>Coordination with treatment and rehabilitative supports</a:t>
            </a:r>
          </a:p>
          <a:p>
            <a:endParaRPr lang="en-US" dirty="0"/>
          </a:p>
        </p:txBody>
      </p:sp>
    </p:spTree>
    <p:extLst>
      <p:ext uri="{BB962C8B-B14F-4D97-AF65-F5344CB8AC3E}">
        <p14:creationId xmlns:p14="http://schemas.microsoft.com/office/powerpoint/2010/main" val="18622758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9720" y="-6283"/>
            <a:ext cx="7886700" cy="844483"/>
          </a:xfrm>
        </p:spPr>
        <p:txBody>
          <a:bodyPr/>
          <a:lstStyle/>
          <a:p>
            <a:r>
              <a:rPr lang="en-US" dirty="0" smtClean="0"/>
              <a:t>PSH Units Needed by SMI Sub-Population</a:t>
            </a:r>
            <a:endParaRPr lang="en-US" dirty="0"/>
          </a:p>
        </p:txBody>
      </p:sp>
      <p:graphicFrame>
        <p:nvGraphicFramePr>
          <p:cNvPr id="4" name="Content Placeholder 5"/>
          <p:cNvGraphicFramePr>
            <a:graphicFrameLocks noGrp="1"/>
          </p:cNvGraphicFramePr>
          <p:nvPr>
            <p:ph idx="1"/>
            <p:extLst>
              <p:ext uri="{D42A27DB-BD31-4B8C-83A1-F6EECF244321}">
                <p14:modId xmlns:p14="http://schemas.microsoft.com/office/powerpoint/2010/main" val="3985809811"/>
              </p:ext>
            </p:extLst>
          </p:nvPr>
        </p:nvGraphicFramePr>
        <p:xfrm>
          <a:off x="448177" y="1209608"/>
          <a:ext cx="7886700"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1998445" y="5560947"/>
            <a:ext cx="5429250" cy="1200329"/>
          </a:xfrm>
          <a:prstGeom prst="rect">
            <a:avLst/>
          </a:prstGeom>
          <a:noFill/>
        </p:spPr>
        <p:txBody>
          <a:bodyPr wrap="square" rtlCol="0">
            <a:spAutoFit/>
          </a:bodyPr>
          <a:lstStyle/>
          <a:p>
            <a:pPr algn="ctr"/>
            <a:r>
              <a:rPr lang="en-US" sz="1200" b="1" dirty="0" smtClean="0"/>
              <a:t>Data Sources</a:t>
            </a:r>
          </a:p>
          <a:p>
            <a:r>
              <a:rPr lang="en-US" sz="1200" dirty="0" smtClean="0"/>
              <a:t>Jail:</a:t>
            </a:r>
            <a:r>
              <a:rPr lang="en-US" sz="1200" dirty="0"/>
              <a:t>	</a:t>
            </a:r>
            <a:r>
              <a:rPr lang="en-US" sz="1200" dirty="0" smtClean="0"/>
              <a:t>Mental Illness in Jails Report (Virginia Compensation Board, 2015)</a:t>
            </a:r>
          </a:p>
          <a:p>
            <a:r>
              <a:rPr lang="en-US" sz="1200" dirty="0" smtClean="0"/>
              <a:t>ALF: </a:t>
            </a:r>
            <a:r>
              <a:rPr lang="en-US" sz="1200" dirty="0"/>
              <a:t>	</a:t>
            </a:r>
            <a:r>
              <a:rPr lang="en-US" sz="1200" dirty="0" smtClean="0"/>
              <a:t>Auxiliary Grant payments to localities (Virginia DARS, 2016)</a:t>
            </a:r>
          </a:p>
          <a:p>
            <a:r>
              <a:rPr lang="en-US" sz="1200" dirty="0" smtClean="0"/>
              <a:t>CSB: </a:t>
            </a:r>
            <a:r>
              <a:rPr lang="en-US" sz="1200" dirty="0"/>
              <a:t>	</a:t>
            </a:r>
            <a:r>
              <a:rPr lang="en-US" sz="1200" dirty="0" smtClean="0"/>
              <a:t>CSB CCS_3 data submissions (DBHDS, 2016)</a:t>
            </a:r>
          </a:p>
          <a:p>
            <a:r>
              <a:rPr lang="en-US" sz="1200" dirty="0" smtClean="0"/>
              <a:t>Homeless: </a:t>
            </a:r>
            <a:r>
              <a:rPr lang="en-US" sz="1200" dirty="0"/>
              <a:t>	</a:t>
            </a:r>
            <a:r>
              <a:rPr lang="en-US" sz="1200" dirty="0" smtClean="0"/>
              <a:t>The State of Permanent Supportive Housing in Virginia, 2015 (Virginia Housing Alliance)</a:t>
            </a:r>
            <a:endParaRPr lang="en-US" sz="1200" dirty="0"/>
          </a:p>
        </p:txBody>
      </p:sp>
    </p:spTree>
    <p:extLst>
      <p:ext uri="{BB962C8B-B14F-4D97-AF65-F5344CB8AC3E}">
        <p14:creationId xmlns:p14="http://schemas.microsoft.com/office/powerpoint/2010/main" val="40198303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0573" y="-258763"/>
            <a:ext cx="7886700" cy="1325563"/>
          </a:xfrm>
        </p:spPr>
        <p:txBody>
          <a:bodyPr/>
          <a:lstStyle/>
          <a:p>
            <a:pPr algn="ctr"/>
            <a:r>
              <a:rPr lang="en-US" dirty="0" smtClean="0"/>
              <a:t>Virginia is Building PSH Capacity</a:t>
            </a:r>
            <a:endParaRPr lang="en-US" dirty="0"/>
          </a:p>
        </p:txBody>
      </p:sp>
      <p:graphicFrame>
        <p:nvGraphicFramePr>
          <p:cNvPr id="8" name="Chart 7"/>
          <p:cNvGraphicFramePr>
            <a:graphicFrameLocks/>
          </p:cNvGraphicFramePr>
          <p:nvPr>
            <p:extLst>
              <p:ext uri="{D42A27DB-BD31-4B8C-83A1-F6EECF244321}">
                <p14:modId xmlns:p14="http://schemas.microsoft.com/office/powerpoint/2010/main" val="1262084593"/>
              </p:ext>
            </p:extLst>
          </p:nvPr>
        </p:nvGraphicFramePr>
        <p:xfrm>
          <a:off x="370573" y="1654110"/>
          <a:ext cx="4201427" cy="4417997"/>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5204862" y="1295400"/>
            <a:ext cx="3205213" cy="4893647"/>
          </a:xfrm>
          <a:prstGeom prst="rect">
            <a:avLst/>
          </a:prstGeom>
          <a:noFill/>
        </p:spPr>
        <p:txBody>
          <a:bodyPr wrap="square" rtlCol="0">
            <a:spAutoFit/>
          </a:bodyPr>
          <a:lstStyle/>
          <a:p>
            <a:pPr marL="285750" indent="-285750">
              <a:buFont typeface="Arial" panose="020B0604020202020204" pitchFamily="34" charset="0"/>
              <a:buChar char="•"/>
            </a:pPr>
            <a:r>
              <a:rPr lang="en-US" dirty="0" smtClean="0"/>
              <a:t>Through FY 2018, $9.27 million in Virginia state general funds awarded for PSH for adults with SMI.</a:t>
            </a:r>
          </a:p>
          <a:p>
            <a:endParaRPr lang="en-US" sz="800" dirty="0"/>
          </a:p>
          <a:p>
            <a:pPr marL="742950" lvl="1" indent="-285750">
              <a:buFont typeface="Arial" panose="020B0604020202020204" pitchFamily="34" charset="0"/>
              <a:buChar char="•"/>
            </a:pPr>
            <a:r>
              <a:rPr lang="en-US" dirty="0" smtClean="0"/>
              <a:t>Currently funds 700 PSH units</a:t>
            </a:r>
          </a:p>
          <a:p>
            <a:pPr marL="285750" indent="-285750">
              <a:buFont typeface="Arial" panose="020B0604020202020204" pitchFamily="34" charset="0"/>
              <a:buChar char="•"/>
            </a:pPr>
            <a:endParaRPr lang="en-US" sz="800" dirty="0" smtClean="0"/>
          </a:p>
          <a:p>
            <a:pPr marL="285750" indent="-285750">
              <a:buFont typeface="Arial" panose="020B0604020202020204" pitchFamily="34" charset="0"/>
              <a:buChar char="•"/>
            </a:pPr>
            <a:r>
              <a:rPr lang="en-US" dirty="0" smtClean="0"/>
              <a:t>New SMI PSH funding:</a:t>
            </a:r>
          </a:p>
          <a:p>
            <a:pPr marL="742950" lvl="1" indent="-285750">
              <a:buFont typeface="Arial" panose="020B0604020202020204" pitchFamily="34" charset="0"/>
              <a:buChar char="•"/>
            </a:pPr>
            <a:r>
              <a:rPr lang="en-US" dirty="0" smtClean="0"/>
              <a:t>FY 2019	$1.5 million</a:t>
            </a:r>
          </a:p>
          <a:p>
            <a:pPr marL="742950" lvl="1" indent="-285750">
              <a:buFont typeface="Arial" panose="020B0604020202020204" pitchFamily="34" charset="0"/>
              <a:buChar char="•"/>
            </a:pPr>
            <a:r>
              <a:rPr lang="en-US" dirty="0" smtClean="0"/>
              <a:t>FY 2020	$3.1 million</a:t>
            </a:r>
          </a:p>
          <a:p>
            <a:pPr lvl="1"/>
            <a:endParaRPr lang="en-US" sz="800" dirty="0" smtClean="0"/>
          </a:p>
          <a:p>
            <a:pPr marL="285750" indent="-285750">
              <a:buFont typeface="Arial" panose="020B0604020202020204" pitchFamily="34" charset="0"/>
              <a:buChar char="•"/>
            </a:pPr>
            <a:r>
              <a:rPr lang="en-US" dirty="0" smtClean="0"/>
              <a:t>New PSH target population – pregnant and parenting women with substance use disorders:</a:t>
            </a:r>
          </a:p>
          <a:p>
            <a:pPr marL="742950" lvl="1" indent="-285750">
              <a:buFont typeface="Arial" panose="020B0604020202020204" pitchFamily="34" charset="0"/>
              <a:buChar char="•"/>
            </a:pPr>
            <a:r>
              <a:rPr lang="en-US" dirty="0" smtClean="0"/>
              <a:t>FY 2019	$826,200</a:t>
            </a:r>
          </a:p>
          <a:p>
            <a:pPr marL="742950" lvl="1" indent="-285750">
              <a:buFont typeface="Arial" panose="020B0604020202020204" pitchFamily="34" charset="0"/>
              <a:buChar char="•"/>
            </a:pPr>
            <a:r>
              <a:rPr lang="en-US" dirty="0" smtClean="0"/>
              <a:t>FY 2020	$1.7 million</a:t>
            </a:r>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7146252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On the Horizon</a:t>
            </a:r>
            <a:endParaRPr lang="en-US" dirty="0"/>
          </a:p>
        </p:txBody>
      </p:sp>
      <p:sp>
        <p:nvSpPr>
          <p:cNvPr id="3" name="Content Placeholder 2"/>
          <p:cNvSpPr>
            <a:spLocks noGrp="1"/>
          </p:cNvSpPr>
          <p:nvPr>
            <p:ph idx="1"/>
          </p:nvPr>
        </p:nvSpPr>
        <p:spPr>
          <a:xfrm>
            <a:off x="628650" y="1451113"/>
            <a:ext cx="7886700" cy="4725851"/>
          </a:xfrm>
        </p:spPr>
        <p:txBody>
          <a:bodyPr>
            <a:normAutofit fontScale="92500" lnSpcReduction="10000"/>
          </a:bodyPr>
          <a:lstStyle/>
          <a:p>
            <a:r>
              <a:rPr lang="en-US" dirty="0" smtClean="0"/>
              <a:t>Medicaid expansion: Housing Transition and Tenancy Sustaining Services.</a:t>
            </a:r>
          </a:p>
          <a:p>
            <a:r>
              <a:rPr lang="en-US" dirty="0" smtClean="0"/>
              <a:t>Interagency coordination with state housing agency partners including Virginia Housing Development Authority (VHDA) and Department of Housing and Community Development (DHCD) and services partners (DBHDS, DARS, DMAS).</a:t>
            </a:r>
          </a:p>
          <a:p>
            <a:r>
              <a:rPr lang="en-US" dirty="0" smtClean="0"/>
              <a:t>Improving the transition of vulnerable individuals from institutions such as correctional facilities and hospitals into PSH.</a:t>
            </a:r>
          </a:p>
          <a:p>
            <a:r>
              <a:rPr lang="en-US" dirty="0" smtClean="0"/>
              <a:t>New PSH funding for pregnant and parenting women with substance use disorders.</a:t>
            </a:r>
          </a:p>
          <a:p>
            <a:endParaRPr lang="en-US" dirty="0"/>
          </a:p>
        </p:txBody>
      </p:sp>
    </p:spTree>
    <p:extLst>
      <p:ext uri="{BB962C8B-B14F-4D97-AF65-F5344CB8AC3E}">
        <p14:creationId xmlns:p14="http://schemas.microsoft.com/office/powerpoint/2010/main" val="26406535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B3708-9144-F44C-B5E0-84AEBB378A52}"/>
              </a:ext>
            </a:extLst>
          </p:cNvPr>
          <p:cNvSpPr>
            <a:spLocks noGrp="1"/>
          </p:cNvSpPr>
          <p:nvPr>
            <p:ph type="title"/>
          </p:nvPr>
        </p:nvSpPr>
        <p:spPr/>
        <p:txBody>
          <a:bodyPr>
            <a:noAutofit/>
          </a:bodyPr>
          <a:lstStyle/>
          <a:p>
            <a:r>
              <a:rPr lang="en-US" sz="3200" dirty="0" smtClean="0"/>
              <a:t>Behavioral Health in the Commonwealth of Virginia</a:t>
            </a:r>
            <a:br>
              <a:rPr lang="en-US" sz="3200" dirty="0" smtClean="0"/>
            </a:br>
            <a:r>
              <a:rPr lang="en-US" sz="3200" i="1" dirty="0" smtClean="0"/>
              <a:t>Opportunity for Transformation</a:t>
            </a:r>
            <a:endParaRPr lang="en-US" sz="3200" dirty="0"/>
          </a:p>
        </p:txBody>
      </p:sp>
      <p:sp>
        <p:nvSpPr>
          <p:cNvPr id="4" name="TextBox 3">
            <a:extLst>
              <a:ext uri="{FF2B5EF4-FFF2-40B4-BE49-F238E27FC236}">
                <a16:creationId xmlns:a16="http://schemas.microsoft.com/office/drawing/2014/main" id="{3B2E6012-6801-C742-B3F3-303266DDF6AF}"/>
              </a:ext>
            </a:extLst>
          </p:cNvPr>
          <p:cNvSpPr txBox="1"/>
          <p:nvPr/>
        </p:nvSpPr>
        <p:spPr>
          <a:xfrm>
            <a:off x="2219632" y="1799482"/>
            <a:ext cx="0" cy="0"/>
          </a:xfrm>
          <a:prstGeom prst="rect">
            <a:avLst/>
          </a:prstGeom>
          <a:solidFill>
            <a:schemeClr val="accent4"/>
          </a:solidFill>
        </p:spPr>
        <p:txBody>
          <a:bodyPr vert="horz" wrap="none" lIns="91440" tIns="45720" rIns="91440" bIns="45720" rtlCol="0" anchor="t">
            <a:noAutofit/>
          </a:bodyPr>
          <a:lstStyle/>
          <a:p>
            <a:pPr algn="l"/>
            <a:endParaRPr lang="en-US" sz="2000" dirty="0">
              <a:solidFill>
                <a:srgbClr val="FFFFFF"/>
              </a:solidFill>
            </a:endParaRPr>
          </a:p>
        </p:txBody>
      </p:sp>
      <p:pic>
        <p:nvPicPr>
          <p:cNvPr id="6" name="Picture 5">
            <a:extLst>
              <a:ext uri="{FF2B5EF4-FFF2-40B4-BE49-F238E27FC236}">
                <a16:creationId xmlns:a16="http://schemas.microsoft.com/office/drawing/2014/main" id="{8CF259B5-8D3B-0A42-91F1-3A0AF54DC1E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3759657"/>
            <a:ext cx="1198562" cy="1198562"/>
          </a:xfrm>
          <a:prstGeom prst="rect">
            <a:avLst/>
          </a:prstGeom>
        </p:spPr>
      </p:pic>
      <p:sp>
        <p:nvSpPr>
          <p:cNvPr id="7" name="Rectangle 6">
            <a:extLst>
              <a:ext uri="{FF2B5EF4-FFF2-40B4-BE49-F238E27FC236}">
                <a16:creationId xmlns:a16="http://schemas.microsoft.com/office/drawing/2014/main" id="{9F010C63-CA0C-EA4D-B276-09630CAAA99B}"/>
              </a:ext>
            </a:extLst>
          </p:cNvPr>
          <p:cNvSpPr/>
          <p:nvPr/>
        </p:nvSpPr>
        <p:spPr>
          <a:xfrm>
            <a:off x="674906" y="4122577"/>
            <a:ext cx="742511" cy="477054"/>
          </a:xfrm>
          <a:prstGeom prst="rect">
            <a:avLst/>
          </a:prstGeom>
        </p:spPr>
        <p:txBody>
          <a:bodyPr wrap="none">
            <a:spAutoFit/>
          </a:bodyPr>
          <a:lstStyle/>
          <a:p>
            <a:r>
              <a:rPr lang="en-US" sz="2500" b="1" dirty="0">
                <a:solidFill>
                  <a:srgbClr val="00B0F0"/>
                </a:solidFill>
              </a:rPr>
              <a:t>28%</a:t>
            </a:r>
          </a:p>
        </p:txBody>
      </p:sp>
      <p:sp>
        <p:nvSpPr>
          <p:cNvPr id="8" name="Rectangle 7">
            <a:extLst>
              <a:ext uri="{FF2B5EF4-FFF2-40B4-BE49-F238E27FC236}">
                <a16:creationId xmlns:a16="http://schemas.microsoft.com/office/drawing/2014/main" id="{81A36830-E0EA-8C46-804B-CBE3BF39E5A5}"/>
              </a:ext>
            </a:extLst>
          </p:cNvPr>
          <p:cNvSpPr/>
          <p:nvPr/>
        </p:nvSpPr>
        <p:spPr>
          <a:xfrm>
            <a:off x="1752600" y="3897273"/>
            <a:ext cx="3221038" cy="923330"/>
          </a:xfrm>
          <a:prstGeom prst="rect">
            <a:avLst/>
          </a:prstGeom>
        </p:spPr>
        <p:txBody>
          <a:bodyPr wrap="square">
            <a:spAutoFit/>
          </a:bodyPr>
          <a:lstStyle/>
          <a:p>
            <a:pPr>
              <a:spcBef>
                <a:spcPts val="2000"/>
              </a:spcBef>
            </a:pPr>
            <a:r>
              <a:rPr lang="en-US" dirty="0">
                <a:solidFill>
                  <a:srgbClr val="00B0F0"/>
                </a:solidFill>
              </a:rPr>
              <a:t>of Medicaid members had either a primary or secondary behavioral health diagnoses </a:t>
            </a:r>
          </a:p>
        </p:txBody>
      </p:sp>
      <p:sp>
        <p:nvSpPr>
          <p:cNvPr id="9" name="Rectangle 8">
            <a:extLst>
              <a:ext uri="{FF2B5EF4-FFF2-40B4-BE49-F238E27FC236}">
                <a16:creationId xmlns:a16="http://schemas.microsoft.com/office/drawing/2014/main" id="{8A4488D8-6CD7-CD44-B9FE-C4006DA6FFF9}"/>
              </a:ext>
            </a:extLst>
          </p:cNvPr>
          <p:cNvSpPr/>
          <p:nvPr/>
        </p:nvSpPr>
        <p:spPr>
          <a:xfrm>
            <a:off x="2514600" y="2126813"/>
            <a:ext cx="1981200" cy="1200329"/>
          </a:xfrm>
          <a:prstGeom prst="rect">
            <a:avLst/>
          </a:prstGeom>
        </p:spPr>
        <p:txBody>
          <a:bodyPr wrap="square">
            <a:spAutoFit/>
          </a:bodyPr>
          <a:lstStyle/>
          <a:p>
            <a:pPr>
              <a:spcBef>
                <a:spcPts val="2000"/>
              </a:spcBef>
            </a:pPr>
            <a:r>
              <a:rPr lang="en-US" b="1" dirty="0">
                <a:solidFill>
                  <a:srgbClr val="81C341"/>
                </a:solidFill>
              </a:rPr>
              <a:t>Medicaid is the largest payer of </a:t>
            </a:r>
            <a:r>
              <a:rPr lang="en-US" dirty="0">
                <a:solidFill>
                  <a:srgbClr val="81C341"/>
                </a:solidFill>
              </a:rPr>
              <a:t>behavioral health services in Virginia </a:t>
            </a:r>
          </a:p>
        </p:txBody>
      </p:sp>
      <p:pic>
        <p:nvPicPr>
          <p:cNvPr id="11" name="Picture 10">
            <a:extLst>
              <a:ext uri="{FF2B5EF4-FFF2-40B4-BE49-F238E27FC236}">
                <a16:creationId xmlns:a16="http://schemas.microsoft.com/office/drawing/2014/main" id="{58DBEFD0-2E39-B24A-B30D-0E6789DDEF9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1409" y="2192977"/>
            <a:ext cx="1900791" cy="1103685"/>
          </a:xfrm>
          <a:prstGeom prst="rect">
            <a:avLst/>
          </a:prstGeom>
        </p:spPr>
      </p:pic>
      <p:pic>
        <p:nvPicPr>
          <p:cNvPr id="13" name="Picture 12">
            <a:extLst>
              <a:ext uri="{FF2B5EF4-FFF2-40B4-BE49-F238E27FC236}">
                <a16:creationId xmlns:a16="http://schemas.microsoft.com/office/drawing/2014/main" id="{4EDB83AA-98CE-1C40-9BB3-8CEBF0B53079}"/>
              </a:ext>
            </a:extLst>
          </p:cNvPr>
          <p:cNvPicPr>
            <a:picLocks noChangeAspect="1"/>
          </p:cNvPicPr>
          <p:nvPr/>
        </p:nvPicPr>
        <p:blipFill>
          <a:blip r:embed="rId5" cstate="print">
            <a:alphaModFix amt="45000"/>
            <a:extLst>
              <a:ext uri="{28A0092B-C50C-407E-A947-70E740481C1C}">
                <a14:useLocalDpi xmlns:a14="http://schemas.microsoft.com/office/drawing/2010/main" val="0"/>
              </a:ext>
            </a:extLst>
          </a:blip>
          <a:stretch>
            <a:fillRect/>
          </a:stretch>
        </p:blipFill>
        <p:spPr>
          <a:xfrm>
            <a:off x="4800600" y="2209800"/>
            <a:ext cx="3956614" cy="2447239"/>
          </a:xfrm>
          <a:prstGeom prst="rect">
            <a:avLst/>
          </a:prstGeom>
        </p:spPr>
      </p:pic>
      <p:sp>
        <p:nvSpPr>
          <p:cNvPr id="14" name="Rectangle 13">
            <a:extLst>
              <a:ext uri="{FF2B5EF4-FFF2-40B4-BE49-F238E27FC236}">
                <a16:creationId xmlns:a16="http://schemas.microsoft.com/office/drawing/2014/main" id="{6CEAA4CA-31B2-6445-B7D2-B458CE6185EE}"/>
              </a:ext>
            </a:extLst>
          </p:cNvPr>
          <p:cNvSpPr/>
          <p:nvPr/>
        </p:nvSpPr>
        <p:spPr>
          <a:xfrm>
            <a:off x="1413259" y="2617055"/>
            <a:ext cx="644141" cy="400110"/>
          </a:xfrm>
          <a:prstGeom prst="rect">
            <a:avLst/>
          </a:prstGeom>
        </p:spPr>
        <p:txBody>
          <a:bodyPr wrap="square">
            <a:spAutoFit/>
          </a:bodyPr>
          <a:lstStyle/>
          <a:p>
            <a:pPr>
              <a:spcBef>
                <a:spcPts val="2000"/>
              </a:spcBef>
            </a:pPr>
            <a:r>
              <a:rPr lang="en-US" sz="2000" b="1" dirty="0">
                <a:solidFill>
                  <a:schemeClr val="bg1"/>
                </a:solidFill>
              </a:rPr>
              <a:t>$$$</a:t>
            </a:r>
            <a:endParaRPr lang="en-US" sz="2000" dirty="0">
              <a:solidFill>
                <a:schemeClr val="bg1"/>
              </a:solidFill>
            </a:endParaRPr>
          </a:p>
        </p:txBody>
      </p:sp>
      <p:sp>
        <p:nvSpPr>
          <p:cNvPr id="3" name="Content Placeholder 2">
            <a:extLst>
              <a:ext uri="{FF2B5EF4-FFF2-40B4-BE49-F238E27FC236}">
                <a16:creationId xmlns:a16="http://schemas.microsoft.com/office/drawing/2014/main" id="{0646E5BC-1494-7645-A187-81124188435E}"/>
              </a:ext>
            </a:extLst>
          </p:cNvPr>
          <p:cNvSpPr>
            <a:spLocks noGrp="1"/>
          </p:cNvSpPr>
          <p:nvPr>
            <p:ph idx="1"/>
          </p:nvPr>
        </p:nvSpPr>
        <p:spPr>
          <a:xfrm>
            <a:off x="5093903" y="2559766"/>
            <a:ext cx="3179762" cy="2514600"/>
          </a:xfrm>
        </p:spPr>
        <p:txBody>
          <a:bodyPr>
            <a:normAutofit fontScale="92500" lnSpcReduction="10000"/>
          </a:bodyPr>
          <a:lstStyle/>
          <a:p>
            <a:pPr marL="0" indent="0">
              <a:spcBef>
                <a:spcPts val="2000"/>
              </a:spcBef>
              <a:buNone/>
            </a:pPr>
            <a:r>
              <a:rPr lang="en-US" sz="2000" b="1" dirty="0" smtClean="0">
                <a:solidFill>
                  <a:schemeClr val="tx2"/>
                </a:solidFill>
              </a:rPr>
              <a:t>40</a:t>
            </a:r>
            <a:r>
              <a:rPr lang="en-US" sz="2000" b="1" baseline="30000" dirty="0" smtClean="0">
                <a:solidFill>
                  <a:schemeClr val="tx2"/>
                </a:solidFill>
              </a:rPr>
              <a:t>th</a:t>
            </a:r>
            <a:r>
              <a:rPr lang="en-US" sz="2000" b="1" dirty="0" smtClean="0">
                <a:solidFill>
                  <a:schemeClr val="tx2"/>
                </a:solidFill>
              </a:rPr>
              <a:t> </a:t>
            </a:r>
            <a:r>
              <a:rPr lang="en-US" sz="2000" b="1" dirty="0">
                <a:solidFill>
                  <a:schemeClr val="tx2"/>
                </a:solidFill>
              </a:rPr>
              <a:t>in the country </a:t>
            </a:r>
            <a:r>
              <a:rPr lang="en-US" sz="2000" b="1" dirty="0" smtClean="0">
                <a:solidFill>
                  <a:schemeClr val="tx2"/>
                </a:solidFill>
              </a:rPr>
              <a:t>overall </a:t>
            </a:r>
            <a:r>
              <a:rPr lang="en-US" sz="2000" dirty="0" smtClean="0">
                <a:solidFill>
                  <a:schemeClr val="tx2"/>
                </a:solidFill>
              </a:rPr>
              <a:t>for</a:t>
            </a:r>
            <a:r>
              <a:rPr lang="en-US" sz="2000" b="1" dirty="0" smtClean="0">
                <a:solidFill>
                  <a:schemeClr val="tx2"/>
                </a:solidFill>
              </a:rPr>
              <a:t> </a:t>
            </a:r>
            <a:r>
              <a:rPr lang="en-US" sz="2000" dirty="0" smtClean="0">
                <a:solidFill>
                  <a:schemeClr val="tx2"/>
                </a:solidFill>
              </a:rPr>
              <a:t>mental </a:t>
            </a:r>
            <a:r>
              <a:rPr lang="en-US" sz="2000" dirty="0">
                <a:solidFill>
                  <a:schemeClr val="tx2"/>
                </a:solidFill>
              </a:rPr>
              <a:t>illness prevalence and access to care</a:t>
            </a:r>
          </a:p>
          <a:p>
            <a:pPr marL="0" indent="0">
              <a:spcBef>
                <a:spcPts val="2000"/>
              </a:spcBef>
              <a:buNone/>
            </a:pPr>
            <a:r>
              <a:rPr lang="en-US" sz="2000" b="1" dirty="0">
                <a:solidFill>
                  <a:schemeClr val="tx2"/>
                </a:solidFill>
              </a:rPr>
              <a:t>47</a:t>
            </a:r>
            <a:r>
              <a:rPr lang="en-US" sz="2000" b="1" baseline="30000" dirty="0">
                <a:solidFill>
                  <a:schemeClr val="tx2"/>
                </a:solidFill>
              </a:rPr>
              <a:t>th</a:t>
            </a:r>
            <a:r>
              <a:rPr lang="en-US" sz="2000" b="1" dirty="0">
                <a:solidFill>
                  <a:schemeClr val="tx2"/>
                </a:solidFill>
              </a:rPr>
              <a:t> in the country for child </a:t>
            </a:r>
            <a:r>
              <a:rPr lang="en-US" sz="2000" dirty="0">
                <a:solidFill>
                  <a:schemeClr val="tx2"/>
                </a:solidFill>
              </a:rPr>
              <a:t>mental illness prevalence and access to </a:t>
            </a:r>
            <a:r>
              <a:rPr lang="en-US" sz="2000" dirty="0" smtClean="0">
                <a:solidFill>
                  <a:schemeClr val="tx2"/>
                </a:solidFill>
              </a:rPr>
              <a:t>care </a:t>
            </a:r>
          </a:p>
          <a:p>
            <a:pPr marL="0" indent="0">
              <a:spcBef>
                <a:spcPts val="2000"/>
              </a:spcBef>
              <a:buNone/>
            </a:pPr>
            <a:r>
              <a:rPr lang="en-US" sz="1300" dirty="0" smtClean="0">
                <a:solidFill>
                  <a:schemeClr val="tx2"/>
                </a:solidFill>
              </a:rPr>
              <a:t>(mentalhealthamerica.net)</a:t>
            </a:r>
          </a:p>
          <a:p>
            <a:pPr marL="0" indent="0">
              <a:spcBef>
                <a:spcPts val="2000"/>
              </a:spcBef>
              <a:buNone/>
            </a:pPr>
            <a:endParaRPr lang="en-US" sz="2000" dirty="0">
              <a:solidFill>
                <a:schemeClr val="tx2"/>
              </a:solidFill>
            </a:endParaRPr>
          </a:p>
        </p:txBody>
      </p:sp>
    </p:spTree>
    <p:extLst>
      <p:ext uri="{BB962C8B-B14F-4D97-AF65-F5344CB8AC3E}">
        <p14:creationId xmlns:p14="http://schemas.microsoft.com/office/powerpoint/2010/main" val="32746380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990600"/>
          </a:xfrm>
        </p:spPr>
        <p:txBody>
          <a:bodyPr>
            <a:normAutofit fontScale="90000"/>
          </a:bodyPr>
          <a:lstStyle/>
          <a:p>
            <a:pPr algn="l"/>
            <a:r>
              <a:rPr lang="en-US" dirty="0" smtClean="0">
                <a:solidFill>
                  <a:schemeClr val="bg1"/>
                </a:solidFill>
              </a:rPr>
              <a:t>Medicaid Expenditures on Community-Based Medicaid Mental Health Services</a:t>
            </a:r>
            <a:endParaRPr lang="en-US" dirty="0">
              <a:solidFill>
                <a:schemeClr val="bg1"/>
              </a:solidFill>
            </a:endParaRPr>
          </a:p>
        </p:txBody>
      </p:sp>
      <p:sp>
        <p:nvSpPr>
          <p:cNvPr id="5" name="Slide Number Placeholder 4"/>
          <p:cNvSpPr>
            <a:spLocks noGrp="1"/>
          </p:cNvSpPr>
          <p:nvPr>
            <p:ph type="sldNum" sz="quarter" idx="4294967295"/>
          </p:nvPr>
        </p:nvSpPr>
        <p:spPr>
          <a:xfrm>
            <a:off x="76200" y="6492875"/>
            <a:ext cx="1295400" cy="365125"/>
          </a:xfrm>
          <a:prstGeom prst="rect">
            <a:avLst/>
          </a:prstGeom>
        </p:spPr>
        <p:txBody>
          <a:bodyPr/>
          <a:lstStyle/>
          <a:p>
            <a:fld id="{E18695A3-612B-4B2B-B01B-9890B4364E2E}" type="slidenum">
              <a:rPr lang="en-US" smtClean="0">
                <a:solidFill>
                  <a:srgbClr val="FFFFFF"/>
                </a:solidFill>
              </a:rPr>
              <a:pPr/>
              <a:t>15</a:t>
            </a:fld>
            <a:endParaRPr lang="en-US" dirty="0">
              <a:solidFill>
                <a:srgbClr val="FFFFFF"/>
              </a:solidFill>
            </a:endParaRPr>
          </a:p>
        </p:txBody>
      </p:sp>
      <p:graphicFrame>
        <p:nvGraphicFramePr>
          <p:cNvPr id="6" name="Chart 5"/>
          <p:cNvGraphicFramePr>
            <a:graphicFrameLocks noGrp="1"/>
          </p:cNvGraphicFramePr>
          <p:nvPr>
            <p:extLst/>
          </p:nvPr>
        </p:nvGraphicFramePr>
        <p:xfrm>
          <a:off x="152400" y="1087341"/>
          <a:ext cx="8382000" cy="5320748"/>
        </p:xfrm>
        <a:graphic>
          <a:graphicData uri="http://schemas.openxmlformats.org/drawingml/2006/chart">
            <c:chart xmlns:c="http://schemas.openxmlformats.org/drawingml/2006/chart" xmlns:r="http://schemas.openxmlformats.org/officeDocument/2006/relationships" r:id="rId3"/>
          </a:graphicData>
        </a:graphic>
      </p:graphicFrame>
      <p:sp>
        <p:nvSpPr>
          <p:cNvPr id="3" name="Explosion 2 2"/>
          <p:cNvSpPr/>
          <p:nvPr/>
        </p:nvSpPr>
        <p:spPr>
          <a:xfrm>
            <a:off x="1600200" y="630141"/>
            <a:ext cx="4267200" cy="2798859"/>
          </a:xfrm>
          <a:prstGeom prst="irregularSeal2">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3200" b="1" dirty="0" smtClean="0">
                <a:solidFill>
                  <a:schemeClr val="tx2"/>
                </a:solidFill>
              </a:rPr>
              <a:t>$564 Million</a:t>
            </a:r>
            <a:endParaRPr lang="en-US" sz="3200" b="1" dirty="0">
              <a:solidFill>
                <a:schemeClr val="tx2"/>
              </a:solidFill>
            </a:endParaRPr>
          </a:p>
        </p:txBody>
      </p:sp>
    </p:spTree>
    <p:extLst>
      <p:ext uri="{BB962C8B-B14F-4D97-AF65-F5344CB8AC3E}">
        <p14:creationId xmlns:p14="http://schemas.microsoft.com/office/powerpoint/2010/main" val="760766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Momentum for Behavioral Health Transformation</a:t>
            </a:r>
            <a:endParaRPr lang="en-US" dirty="0"/>
          </a:p>
        </p:txBody>
      </p:sp>
      <p:sp>
        <p:nvSpPr>
          <p:cNvPr id="3" name="Content Placeholder 2"/>
          <p:cNvSpPr>
            <a:spLocks noGrp="1"/>
          </p:cNvSpPr>
          <p:nvPr>
            <p:ph idx="1"/>
          </p:nvPr>
        </p:nvSpPr>
        <p:spPr/>
        <p:txBody>
          <a:bodyPr>
            <a:normAutofit/>
          </a:bodyPr>
          <a:lstStyle/>
          <a:p>
            <a:r>
              <a:rPr lang="en-US" dirty="0" smtClean="0"/>
              <a:t>STEP-VA </a:t>
            </a:r>
            <a:r>
              <a:rPr lang="en-US" dirty="0"/>
              <a:t>services will improve access, increase quality, build consistency and strengthen accountability across Virginia’s public behavioral health system. </a:t>
            </a:r>
            <a:endParaRPr lang="en-US" dirty="0" smtClean="0"/>
          </a:p>
          <a:p>
            <a:r>
              <a:rPr lang="en-US" dirty="0" smtClean="0"/>
              <a:t>A strong public behavioral health system provides a necessary foundation</a:t>
            </a:r>
          </a:p>
          <a:p>
            <a:pPr marL="0" indent="0">
              <a:buNone/>
            </a:pPr>
            <a:endParaRPr lang="en-US" dirty="0" smtClean="0"/>
          </a:p>
          <a:p>
            <a:r>
              <a:rPr lang="en-US" dirty="0" smtClean="0"/>
              <a:t>University of Colorado Farley Center will collaborate with DMAS, DBHDS, and stakeholders to examine community mental health rehabilitation service (CMHRS)</a:t>
            </a:r>
          </a:p>
          <a:p>
            <a:endParaRPr lang="en-US" dirty="0" smtClean="0"/>
          </a:p>
          <a:p>
            <a:endParaRPr lang="en-US" dirty="0" smtClean="0"/>
          </a:p>
        </p:txBody>
      </p:sp>
    </p:spTree>
    <p:extLst>
      <p:ext uri="{BB962C8B-B14F-4D97-AF65-F5344CB8AC3E}">
        <p14:creationId xmlns:p14="http://schemas.microsoft.com/office/powerpoint/2010/main" val="21428205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D0C5FBA-50F8-664A-9B9E-C50961A2B571}"/>
              </a:ext>
            </a:extLst>
          </p:cNvPr>
          <p:cNvSpPr>
            <a:spLocks noGrp="1"/>
          </p:cNvSpPr>
          <p:nvPr>
            <p:ph type="title"/>
          </p:nvPr>
        </p:nvSpPr>
        <p:spPr/>
        <p:txBody>
          <a:bodyPr/>
          <a:lstStyle/>
          <a:p>
            <a:r>
              <a:rPr lang="en-US" dirty="0"/>
              <a:t>Timeline: Deliverables / Products </a:t>
            </a:r>
          </a:p>
        </p:txBody>
      </p:sp>
      <p:graphicFrame>
        <p:nvGraphicFramePr>
          <p:cNvPr id="3" name="Diagram 2"/>
          <p:cNvGraphicFramePr/>
          <p:nvPr>
            <p:extLst>
              <p:ext uri="{D42A27DB-BD31-4B8C-83A1-F6EECF244321}">
                <p14:modId xmlns:p14="http://schemas.microsoft.com/office/powerpoint/2010/main" val="2827106424"/>
              </p:ext>
            </p:extLst>
          </p:nvPr>
        </p:nvGraphicFramePr>
        <p:xfrm>
          <a:off x="533400" y="1752600"/>
          <a:ext cx="7239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862055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Anticipated </a:t>
            </a:r>
            <a:r>
              <a:rPr lang="en-US" dirty="0"/>
              <a:t>Outcomes</a:t>
            </a:r>
          </a:p>
        </p:txBody>
      </p:sp>
      <p:sp>
        <p:nvSpPr>
          <p:cNvPr id="3" name="Content Placeholder 2"/>
          <p:cNvSpPr>
            <a:spLocks noGrp="1"/>
          </p:cNvSpPr>
          <p:nvPr>
            <p:ph idx="1"/>
          </p:nvPr>
        </p:nvSpPr>
        <p:spPr>
          <a:xfrm>
            <a:off x="457200" y="1143000"/>
            <a:ext cx="8229600" cy="5105400"/>
          </a:xfrm>
        </p:spPr>
        <p:txBody>
          <a:bodyPr>
            <a:normAutofit fontScale="85000" lnSpcReduction="20000"/>
          </a:bodyPr>
          <a:lstStyle/>
          <a:p>
            <a:endParaRPr lang="en-US" dirty="0" smtClean="0"/>
          </a:p>
          <a:p>
            <a:r>
              <a:rPr lang="en-US" dirty="0" smtClean="0"/>
              <a:t>Alignment:</a:t>
            </a:r>
          </a:p>
          <a:p>
            <a:pPr lvl="1"/>
            <a:r>
              <a:rPr lang="en-US" dirty="0" smtClean="0"/>
              <a:t>Recommendations to align Medicaid behavioral health services with DBHDS licenses to create a continuum of evidence-based, trauma-informed, prevention-focused and cost-effective service options for members across the lifespan</a:t>
            </a:r>
            <a:endParaRPr lang="en-US" dirty="0"/>
          </a:p>
          <a:p>
            <a:r>
              <a:rPr lang="en-US" dirty="0" smtClean="0"/>
              <a:t>Accountability</a:t>
            </a:r>
          </a:p>
          <a:p>
            <a:pPr lvl="1"/>
            <a:r>
              <a:rPr lang="en-US" dirty="0" smtClean="0"/>
              <a:t>Recommendations on outcome measures that incentivize high quality services in least restrictive environments </a:t>
            </a:r>
            <a:endParaRPr lang="en-US" dirty="0"/>
          </a:p>
          <a:p>
            <a:r>
              <a:rPr lang="en-US" dirty="0" smtClean="0"/>
              <a:t>Access</a:t>
            </a:r>
          </a:p>
          <a:p>
            <a:pPr lvl="1"/>
            <a:r>
              <a:rPr lang="en-US" dirty="0" smtClean="0"/>
              <a:t>Recommendations to expand access through a “no wrong door” approach for members across a full array of services delivered in settings where they naturally present for support.</a:t>
            </a:r>
          </a:p>
          <a:p>
            <a:pPr lvl="1"/>
            <a:r>
              <a:rPr lang="en-US" dirty="0" smtClean="0"/>
              <a:t>Recommendations to expand access to service types and therapeutic interventions that are best practices and well-matched to members’ level of impairment / support need.</a:t>
            </a:r>
            <a:endParaRPr lang="en-US" dirty="0"/>
          </a:p>
        </p:txBody>
      </p:sp>
      <p:sp>
        <p:nvSpPr>
          <p:cNvPr id="5" name="Slide Number Placeholder 4"/>
          <p:cNvSpPr>
            <a:spLocks noGrp="1"/>
          </p:cNvSpPr>
          <p:nvPr>
            <p:ph type="sldNum" sz="quarter" idx="4294967295"/>
          </p:nvPr>
        </p:nvSpPr>
        <p:spPr>
          <a:xfrm>
            <a:off x="3924300" y="6488521"/>
            <a:ext cx="1295400" cy="365125"/>
          </a:xfrm>
          <a:prstGeom prst="rect">
            <a:avLst/>
          </a:prstGeom>
        </p:spPr>
        <p:txBody>
          <a:bodyPr/>
          <a:lstStyle/>
          <a:p>
            <a:fld id="{E18695A3-612B-4B2B-B01B-9890B4364E2E}" type="slidenum">
              <a:rPr lang="en-US" smtClean="0">
                <a:solidFill>
                  <a:srgbClr val="FFFFFF"/>
                </a:solidFill>
              </a:rPr>
              <a:pPr/>
              <a:t>18</a:t>
            </a:fld>
            <a:endParaRPr lang="en-US" dirty="0">
              <a:solidFill>
                <a:srgbClr val="FFFFFF"/>
              </a:solidFill>
            </a:endParaRPr>
          </a:p>
        </p:txBody>
      </p:sp>
    </p:spTree>
    <p:extLst>
      <p:ext uri="{BB962C8B-B14F-4D97-AF65-F5344CB8AC3E}">
        <p14:creationId xmlns:p14="http://schemas.microsoft.com/office/powerpoint/2010/main" val="21373170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Developmental Disabilities Waivers</a:t>
            </a:r>
          </a:p>
        </p:txBody>
      </p:sp>
      <p:sp>
        <p:nvSpPr>
          <p:cNvPr id="3" name="Content Placeholder 2"/>
          <p:cNvSpPr>
            <a:spLocks noGrp="1"/>
          </p:cNvSpPr>
          <p:nvPr>
            <p:ph idx="1"/>
          </p:nvPr>
        </p:nvSpPr>
        <p:spPr/>
        <p:txBody>
          <a:bodyPr>
            <a:normAutofit/>
          </a:bodyPr>
          <a:lstStyle/>
          <a:p>
            <a:pPr>
              <a:spcBef>
                <a:spcPts val="0"/>
              </a:spcBef>
              <a:defRPr/>
            </a:pPr>
            <a:r>
              <a:rPr lang="en-US" sz="2000" dirty="0" smtClean="0"/>
              <a:t>DBHDS </a:t>
            </a:r>
            <a:r>
              <a:rPr lang="en-US" sz="2000" dirty="0"/>
              <a:t>received $15.4M in FY19 and $37.4M in FY20 for waiver slots. DBHDS has </a:t>
            </a:r>
            <a:r>
              <a:rPr lang="en-US" sz="2000" dirty="0" smtClean="0"/>
              <a:t>remixed slots across three waivers to allow </a:t>
            </a:r>
            <a:r>
              <a:rPr lang="en-US" sz="2000" dirty="0"/>
              <a:t>more slots to be distributed, as the more expensive CL slots are swapped for more slots in the less expensive waivers. The remix </a:t>
            </a:r>
            <a:r>
              <a:rPr lang="en-US" sz="2000" dirty="0" smtClean="0"/>
              <a:t>increases the </a:t>
            </a:r>
            <a:r>
              <a:rPr lang="en-US" sz="2000" dirty="0"/>
              <a:t>number of authorized slots over the biennium from the 825 included in the Governor’s Budget to 1,319. </a:t>
            </a:r>
            <a:endParaRPr lang="en-US" sz="2000" dirty="0" smtClean="0"/>
          </a:p>
          <a:p>
            <a:pPr>
              <a:spcBef>
                <a:spcPts val="0"/>
              </a:spcBef>
              <a:defRPr/>
            </a:pPr>
            <a:endParaRPr lang="en-US" sz="2000" dirty="0"/>
          </a:p>
          <a:p>
            <a:pPr marL="285750" indent="-285750">
              <a:spcBef>
                <a:spcPts val="0"/>
              </a:spcBef>
              <a:defRPr/>
            </a:pPr>
            <a:r>
              <a:rPr lang="en-US" sz="2000" dirty="0"/>
              <a:t>DBHDS has plan to eliminate Priority 1 wait list by FY 2022 based on current funding, future remix of Settlement Agreement slots, and turnover slots. </a:t>
            </a:r>
          </a:p>
        </p:txBody>
      </p:sp>
      <p:graphicFrame>
        <p:nvGraphicFramePr>
          <p:cNvPr id="5" name="Table 4"/>
          <p:cNvGraphicFramePr>
            <a:graphicFrameLocks noGrp="1"/>
          </p:cNvGraphicFramePr>
          <p:nvPr>
            <p:extLst>
              <p:ext uri="{D42A27DB-BD31-4B8C-83A1-F6EECF244321}">
                <p14:modId xmlns:p14="http://schemas.microsoft.com/office/powerpoint/2010/main" val="4047397369"/>
              </p:ext>
            </p:extLst>
          </p:nvPr>
        </p:nvGraphicFramePr>
        <p:xfrm>
          <a:off x="1219200" y="3581399"/>
          <a:ext cx="6705600" cy="2590798"/>
        </p:xfrm>
        <a:graphic>
          <a:graphicData uri="http://schemas.openxmlformats.org/drawingml/2006/table">
            <a:tbl>
              <a:tblPr firstRow="1" bandRow="1">
                <a:tableStyleId>{5C22544A-7EE6-4342-B048-85BDC9FD1C3A}</a:tableStyleId>
              </a:tblPr>
              <a:tblGrid>
                <a:gridCol w="2235200">
                  <a:extLst>
                    <a:ext uri="{9D8B030D-6E8A-4147-A177-3AD203B41FA5}">
                      <a16:colId xmlns:a16="http://schemas.microsoft.com/office/drawing/2014/main" val="20000"/>
                    </a:ext>
                  </a:extLst>
                </a:gridCol>
                <a:gridCol w="2235200">
                  <a:extLst>
                    <a:ext uri="{9D8B030D-6E8A-4147-A177-3AD203B41FA5}">
                      <a16:colId xmlns:a16="http://schemas.microsoft.com/office/drawing/2014/main" val="20001"/>
                    </a:ext>
                  </a:extLst>
                </a:gridCol>
                <a:gridCol w="2235200">
                  <a:extLst>
                    <a:ext uri="{9D8B030D-6E8A-4147-A177-3AD203B41FA5}">
                      <a16:colId xmlns:a16="http://schemas.microsoft.com/office/drawing/2014/main" val="20002"/>
                    </a:ext>
                  </a:extLst>
                </a:gridCol>
              </a:tblGrid>
              <a:tr h="370114">
                <a:tc gridSpan="3">
                  <a:txBody>
                    <a:bodyPr/>
                    <a:lstStyle/>
                    <a:p>
                      <a:pPr algn="ctr"/>
                      <a:r>
                        <a:rPr lang="en-US" sz="1600" dirty="0" smtClean="0"/>
                        <a:t>Priority One Waitlist by Year</a:t>
                      </a:r>
                      <a:endParaRPr lang="en-US" sz="1600" dirty="0"/>
                    </a:p>
                  </a:txBody>
                  <a:tcPr anchor="ct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114">
                <a:tc>
                  <a:txBody>
                    <a:bodyPr/>
                    <a:lstStyle/>
                    <a:p>
                      <a:r>
                        <a:rPr lang="en-US" sz="1600" dirty="0" smtClean="0"/>
                        <a:t>Fiscal Year</a:t>
                      </a:r>
                      <a:endParaRPr lang="en-US" sz="1600" dirty="0"/>
                    </a:p>
                  </a:txBody>
                  <a:tcPr/>
                </a:tc>
                <a:tc>
                  <a:txBody>
                    <a:bodyPr/>
                    <a:lstStyle/>
                    <a:p>
                      <a:r>
                        <a:rPr lang="en-US" sz="1600" dirty="0" smtClean="0"/>
                        <a:t># of Individuals Waiting</a:t>
                      </a:r>
                      <a:endParaRPr lang="en-US" sz="1600" dirty="0"/>
                    </a:p>
                  </a:txBody>
                  <a:tcPr/>
                </a:tc>
                <a:tc>
                  <a:txBody>
                    <a:bodyPr/>
                    <a:lstStyle/>
                    <a:p>
                      <a:r>
                        <a:rPr lang="en-US" sz="1600" dirty="0" smtClean="0"/>
                        <a:t>% Change to FY18</a:t>
                      </a:r>
                      <a:r>
                        <a:rPr lang="en-US" sz="1600" baseline="0" dirty="0" smtClean="0"/>
                        <a:t> Base</a:t>
                      </a:r>
                      <a:endParaRPr lang="en-US" sz="1600" dirty="0"/>
                    </a:p>
                  </a:txBody>
                  <a:tcPr/>
                </a:tc>
                <a:extLst>
                  <a:ext uri="{0D108BD9-81ED-4DB2-BD59-A6C34878D82A}">
                    <a16:rowId xmlns:a16="http://schemas.microsoft.com/office/drawing/2014/main" val="10001"/>
                  </a:ext>
                </a:extLst>
              </a:tr>
              <a:tr h="370114">
                <a:tc>
                  <a:txBody>
                    <a:bodyPr/>
                    <a:lstStyle/>
                    <a:p>
                      <a:r>
                        <a:rPr lang="en-US" sz="1600" dirty="0" smtClean="0"/>
                        <a:t>FY 2018</a:t>
                      </a:r>
                      <a:endParaRPr lang="en-US" sz="1600" dirty="0"/>
                    </a:p>
                  </a:txBody>
                  <a:tcPr/>
                </a:tc>
                <a:tc>
                  <a:txBody>
                    <a:bodyPr/>
                    <a:lstStyle/>
                    <a:p>
                      <a:r>
                        <a:rPr lang="en-US" sz="1600" dirty="0" smtClean="0"/>
                        <a:t>3,451</a:t>
                      </a:r>
                      <a:endParaRPr lang="en-US" sz="1600" dirty="0"/>
                    </a:p>
                  </a:txBody>
                  <a:tcPr/>
                </a:tc>
                <a:tc>
                  <a:txBody>
                    <a:bodyPr/>
                    <a:lstStyle/>
                    <a:p>
                      <a:endParaRPr lang="en-US" sz="1600" dirty="0"/>
                    </a:p>
                  </a:txBody>
                  <a:tcPr/>
                </a:tc>
                <a:extLst>
                  <a:ext uri="{0D108BD9-81ED-4DB2-BD59-A6C34878D82A}">
                    <a16:rowId xmlns:a16="http://schemas.microsoft.com/office/drawing/2014/main" val="10002"/>
                  </a:ext>
                </a:extLst>
              </a:tr>
              <a:tr h="370114">
                <a:tc>
                  <a:txBody>
                    <a:bodyPr/>
                    <a:lstStyle/>
                    <a:p>
                      <a:r>
                        <a:rPr lang="en-US" sz="1600" dirty="0" smtClean="0"/>
                        <a:t>FY 2019</a:t>
                      </a:r>
                      <a:endParaRPr lang="en-US" sz="1600" dirty="0"/>
                    </a:p>
                  </a:txBody>
                  <a:tcPr/>
                </a:tc>
                <a:tc>
                  <a:txBody>
                    <a:bodyPr/>
                    <a:lstStyle/>
                    <a:p>
                      <a:r>
                        <a:rPr lang="en-US" sz="1600" dirty="0" smtClean="0"/>
                        <a:t>2,878</a:t>
                      </a:r>
                      <a:endParaRPr lang="en-US" sz="1600" dirty="0"/>
                    </a:p>
                  </a:txBody>
                  <a:tcPr/>
                </a:tc>
                <a:tc>
                  <a:txBody>
                    <a:bodyPr/>
                    <a:lstStyle/>
                    <a:p>
                      <a:r>
                        <a:rPr lang="en-US" sz="1600" dirty="0" smtClean="0"/>
                        <a:t>-17%</a:t>
                      </a:r>
                      <a:endParaRPr lang="en-US" sz="1600" dirty="0"/>
                    </a:p>
                  </a:txBody>
                  <a:tcPr/>
                </a:tc>
                <a:extLst>
                  <a:ext uri="{0D108BD9-81ED-4DB2-BD59-A6C34878D82A}">
                    <a16:rowId xmlns:a16="http://schemas.microsoft.com/office/drawing/2014/main" val="10003"/>
                  </a:ext>
                </a:extLst>
              </a:tr>
              <a:tr h="370114">
                <a:tc>
                  <a:txBody>
                    <a:bodyPr/>
                    <a:lstStyle/>
                    <a:p>
                      <a:r>
                        <a:rPr lang="en-US" sz="1600" dirty="0" smtClean="0"/>
                        <a:t>FY 2020</a:t>
                      </a:r>
                      <a:endParaRPr lang="en-US" sz="1600" dirty="0"/>
                    </a:p>
                  </a:txBody>
                  <a:tcPr/>
                </a:tc>
                <a:tc>
                  <a:txBody>
                    <a:bodyPr/>
                    <a:lstStyle/>
                    <a:p>
                      <a:r>
                        <a:rPr lang="en-US" sz="1600" dirty="0" smtClean="0"/>
                        <a:t>1,642</a:t>
                      </a:r>
                      <a:endParaRPr lang="en-US" sz="1600" dirty="0"/>
                    </a:p>
                  </a:txBody>
                  <a:tcPr/>
                </a:tc>
                <a:tc>
                  <a:txBody>
                    <a:bodyPr/>
                    <a:lstStyle/>
                    <a:p>
                      <a:r>
                        <a:rPr lang="en-US" sz="1600" dirty="0" smtClean="0"/>
                        <a:t>-52%</a:t>
                      </a:r>
                      <a:endParaRPr lang="en-US" sz="1600" dirty="0"/>
                    </a:p>
                  </a:txBody>
                  <a:tcPr/>
                </a:tc>
                <a:extLst>
                  <a:ext uri="{0D108BD9-81ED-4DB2-BD59-A6C34878D82A}">
                    <a16:rowId xmlns:a16="http://schemas.microsoft.com/office/drawing/2014/main" val="10004"/>
                  </a:ext>
                </a:extLst>
              </a:tr>
              <a:tr h="370114">
                <a:tc>
                  <a:txBody>
                    <a:bodyPr/>
                    <a:lstStyle/>
                    <a:p>
                      <a:r>
                        <a:rPr lang="en-US" sz="1600" dirty="0" smtClean="0"/>
                        <a:t>FY</a:t>
                      </a:r>
                      <a:r>
                        <a:rPr lang="en-US" sz="1600" baseline="0" dirty="0" smtClean="0"/>
                        <a:t> 2021</a:t>
                      </a:r>
                      <a:endParaRPr lang="en-US" sz="1600" dirty="0"/>
                    </a:p>
                  </a:txBody>
                  <a:tcPr/>
                </a:tc>
                <a:tc>
                  <a:txBody>
                    <a:bodyPr/>
                    <a:lstStyle/>
                    <a:p>
                      <a:r>
                        <a:rPr lang="en-US" sz="1600" dirty="0" smtClean="0"/>
                        <a:t>497</a:t>
                      </a:r>
                      <a:endParaRPr lang="en-US" sz="1600" dirty="0"/>
                    </a:p>
                  </a:txBody>
                  <a:tcPr/>
                </a:tc>
                <a:tc>
                  <a:txBody>
                    <a:bodyPr/>
                    <a:lstStyle/>
                    <a:p>
                      <a:r>
                        <a:rPr lang="en-US" sz="1600" dirty="0" smtClean="0"/>
                        <a:t>-86%</a:t>
                      </a:r>
                      <a:endParaRPr lang="en-US" sz="1600" dirty="0"/>
                    </a:p>
                  </a:txBody>
                  <a:tcPr/>
                </a:tc>
                <a:extLst>
                  <a:ext uri="{0D108BD9-81ED-4DB2-BD59-A6C34878D82A}">
                    <a16:rowId xmlns:a16="http://schemas.microsoft.com/office/drawing/2014/main" val="10005"/>
                  </a:ext>
                </a:extLst>
              </a:tr>
              <a:tr h="370114">
                <a:tc>
                  <a:txBody>
                    <a:bodyPr/>
                    <a:lstStyle/>
                    <a:p>
                      <a:r>
                        <a:rPr lang="en-US" sz="1600" dirty="0" smtClean="0"/>
                        <a:t>FY 2022</a:t>
                      </a:r>
                      <a:endParaRPr lang="en-US" sz="1600" dirty="0"/>
                    </a:p>
                  </a:txBody>
                  <a:tcPr/>
                </a:tc>
                <a:tc>
                  <a:txBody>
                    <a:bodyPr/>
                    <a:lstStyle/>
                    <a:p>
                      <a:r>
                        <a:rPr lang="en-US" sz="1600" dirty="0" smtClean="0"/>
                        <a:t>2</a:t>
                      </a:r>
                      <a:endParaRPr lang="en-US" sz="1600" dirty="0"/>
                    </a:p>
                  </a:txBody>
                  <a:tcPr/>
                </a:tc>
                <a:tc>
                  <a:txBody>
                    <a:bodyPr/>
                    <a:lstStyle/>
                    <a:p>
                      <a:r>
                        <a:rPr lang="en-US" sz="1600" dirty="0" smtClean="0"/>
                        <a:t>100%</a:t>
                      </a:r>
                      <a:endParaRPr lang="en-US" sz="1600"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306463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Overview</a:t>
            </a:r>
            <a:endParaRPr lang="en-US" dirty="0"/>
          </a:p>
        </p:txBody>
      </p:sp>
      <p:sp>
        <p:nvSpPr>
          <p:cNvPr id="3" name="Content Placeholder 2"/>
          <p:cNvSpPr>
            <a:spLocks noGrp="1"/>
          </p:cNvSpPr>
          <p:nvPr>
            <p:ph idx="1"/>
          </p:nvPr>
        </p:nvSpPr>
        <p:spPr/>
        <p:txBody>
          <a:bodyPr/>
          <a:lstStyle/>
          <a:p>
            <a:r>
              <a:rPr lang="en-US" dirty="0" smtClean="0"/>
              <a:t>DBHDS Goals</a:t>
            </a:r>
          </a:p>
          <a:p>
            <a:r>
              <a:rPr lang="en-US" dirty="0" smtClean="0"/>
              <a:t>State Hospital Census</a:t>
            </a:r>
          </a:p>
          <a:p>
            <a:r>
              <a:rPr lang="en-US" dirty="0" smtClean="0"/>
              <a:t>STEP-VA</a:t>
            </a:r>
          </a:p>
          <a:p>
            <a:r>
              <a:rPr lang="en-US" dirty="0" smtClean="0"/>
              <a:t>Permanent Supportive Housing</a:t>
            </a:r>
          </a:p>
          <a:p>
            <a:r>
              <a:rPr lang="en-US" dirty="0" smtClean="0"/>
              <a:t>Behavioral Health Transformation</a:t>
            </a:r>
          </a:p>
          <a:p>
            <a:r>
              <a:rPr lang="en-US" dirty="0" smtClean="0"/>
              <a:t>Waiver Priority 1 Wait List</a:t>
            </a:r>
            <a:endParaRPr lang="en-US" dirty="0"/>
          </a:p>
        </p:txBody>
      </p:sp>
    </p:spTree>
    <p:extLst>
      <p:ext uri="{BB962C8B-B14F-4D97-AF65-F5344CB8AC3E}">
        <p14:creationId xmlns:p14="http://schemas.microsoft.com/office/powerpoint/2010/main" val="37270910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 the Horizon	/Other Key Topics</a:t>
            </a:r>
            <a:endParaRPr lang="en-US" dirty="0"/>
          </a:p>
        </p:txBody>
      </p:sp>
      <p:sp>
        <p:nvSpPr>
          <p:cNvPr id="3" name="Content Placeholder 2"/>
          <p:cNvSpPr>
            <a:spLocks noGrp="1"/>
          </p:cNvSpPr>
          <p:nvPr>
            <p:ph idx="1"/>
          </p:nvPr>
        </p:nvSpPr>
        <p:spPr/>
        <p:txBody>
          <a:bodyPr/>
          <a:lstStyle/>
          <a:p>
            <a:r>
              <a:rPr lang="en-US" dirty="0" smtClean="0"/>
              <a:t>Additional substance use disorder funding</a:t>
            </a:r>
          </a:p>
          <a:p>
            <a:r>
              <a:rPr lang="en-US" dirty="0" smtClean="0"/>
              <a:t>Recovery residences</a:t>
            </a:r>
          </a:p>
          <a:p>
            <a:r>
              <a:rPr lang="en-US" dirty="0" smtClean="0"/>
              <a:t>Children’s mental health</a:t>
            </a:r>
          </a:p>
          <a:p>
            <a:r>
              <a:rPr lang="en-US" dirty="0" smtClean="0"/>
              <a:t>Mental health standards in jails</a:t>
            </a:r>
            <a:endParaRPr lang="en-US" dirty="0"/>
          </a:p>
        </p:txBody>
      </p:sp>
    </p:spTree>
    <p:extLst>
      <p:ext uri="{BB962C8B-B14F-4D97-AF65-F5344CB8AC3E}">
        <p14:creationId xmlns:p14="http://schemas.microsoft.com/office/powerpoint/2010/main" val="20187908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4" name="TextBox 3"/>
          <p:cNvSpPr txBox="1"/>
          <p:nvPr/>
        </p:nvSpPr>
        <p:spPr>
          <a:xfrm>
            <a:off x="990600" y="1981200"/>
            <a:ext cx="7315200" cy="3539430"/>
          </a:xfrm>
          <a:prstGeom prst="rect">
            <a:avLst/>
          </a:prstGeom>
          <a:noFill/>
        </p:spPr>
        <p:txBody>
          <a:bodyPr wrap="square" rtlCol="0">
            <a:spAutoFit/>
          </a:bodyPr>
          <a:lstStyle/>
          <a:p>
            <a:pPr algn="ctr"/>
            <a:r>
              <a:rPr lang="en-US" sz="2800" dirty="0" smtClean="0"/>
              <a:t>Heidi Dix</a:t>
            </a:r>
          </a:p>
          <a:p>
            <a:pPr algn="ctr"/>
            <a:r>
              <a:rPr lang="en-US" sz="2800" dirty="0" smtClean="0"/>
              <a:t>Acting Deputy Commissioner for Compliance, Legislative, and Regulatory Affairs</a:t>
            </a:r>
          </a:p>
          <a:p>
            <a:pPr algn="ctr"/>
            <a:endParaRPr lang="en-US" sz="2800" dirty="0" smtClean="0"/>
          </a:p>
          <a:p>
            <a:pPr algn="ctr"/>
            <a:r>
              <a:rPr lang="en-US" sz="2800" dirty="0" smtClean="0"/>
              <a:t>Department of Behavioral Health and Developmental Services</a:t>
            </a:r>
          </a:p>
          <a:p>
            <a:pPr algn="ctr"/>
            <a:endParaRPr lang="en-US" sz="2800" dirty="0"/>
          </a:p>
          <a:p>
            <a:pPr algn="ctr"/>
            <a:r>
              <a:rPr lang="en-US" sz="2800" dirty="0" smtClean="0">
                <a:hlinkClick r:id="rId2"/>
              </a:rPr>
              <a:t>Heidi.Dix@dbhds.Virginia.gov</a:t>
            </a:r>
            <a:endParaRPr lang="en-US" sz="2800" dirty="0" smtClean="0"/>
          </a:p>
        </p:txBody>
      </p:sp>
    </p:spTree>
    <p:extLst>
      <p:ext uri="{BB962C8B-B14F-4D97-AF65-F5344CB8AC3E}">
        <p14:creationId xmlns:p14="http://schemas.microsoft.com/office/powerpoint/2010/main" val="34683721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533400"/>
          </a:xfrm>
        </p:spPr>
        <p:txBody>
          <a:bodyPr>
            <a:normAutofit fontScale="90000"/>
          </a:bodyPr>
          <a:lstStyle/>
          <a:p>
            <a:r>
              <a:rPr lang="en-US" dirty="0" smtClean="0"/>
              <a:t/>
            </a:r>
            <a:br>
              <a:rPr lang="en-US" dirty="0" smtClean="0"/>
            </a:br>
            <a:r>
              <a:rPr lang="en-US" sz="3100" dirty="0">
                <a:effectLst/>
              </a:rPr>
              <a:t>DBHDS GOALS: </a:t>
            </a:r>
            <a:br>
              <a:rPr lang="en-US" sz="3100" dirty="0">
                <a:effectLst/>
              </a:rPr>
            </a:br>
            <a:r>
              <a:rPr lang="en-US" sz="3100" dirty="0">
                <a:effectLst/>
              </a:rPr>
              <a:t>Innovation, Partnership, Alignment</a:t>
            </a:r>
            <a:r>
              <a:rPr lang="en-US" dirty="0" smtClean="0"/>
              <a:t/>
            </a:r>
            <a:br>
              <a:rPr lang="en-US" dirty="0" smtClean="0"/>
            </a:br>
            <a:endParaRPr lang="en-US" sz="31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65482217"/>
              </p:ext>
            </p:extLst>
          </p:nvPr>
        </p:nvGraphicFramePr>
        <p:xfrm>
          <a:off x="152400" y="914400"/>
          <a:ext cx="8686800" cy="533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386884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ts val="3200"/>
              </a:lnSpc>
            </a:pPr>
            <a:r>
              <a:rPr lang="en-US" sz="3200" b="1" dirty="0" smtClean="0"/>
              <a:t>State Hospital Changes Due To Last Resort Legislation</a:t>
            </a:r>
            <a:endParaRPr lang="en-US" sz="3200" b="1" dirty="0"/>
          </a:p>
        </p:txBody>
      </p:sp>
      <p:sp>
        <p:nvSpPr>
          <p:cNvPr id="51201" name="Rectangle 1"/>
          <p:cNvSpPr>
            <a:spLocks noChangeArrowheads="1"/>
          </p:cNvSpPr>
          <p:nvPr/>
        </p:nvSpPr>
        <p:spPr bwMode="auto">
          <a:xfrm>
            <a:off x="814450" y="4528572"/>
            <a:ext cx="7796150" cy="1477328"/>
          </a:xfrm>
          <a:prstGeom prst="rect">
            <a:avLst/>
          </a:prstGeom>
          <a:solidFill>
            <a:srgbClr val="5E8BAA">
              <a:alpha val="14902"/>
            </a:srgb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73038" marR="0" lvl="0" indent="-173038"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b="1" i="0" u="none" strike="noStrike" cap="none" normalizeH="0" baseline="0" dirty="0" smtClean="0">
                <a:ln>
                  <a:noFill/>
                </a:ln>
                <a:solidFill>
                  <a:schemeClr val="tx1">
                    <a:lumMod val="50000"/>
                    <a:lumOff val="50000"/>
                  </a:schemeClr>
                </a:solidFill>
                <a:effectLst/>
                <a:latin typeface="Calibri" pitchFamily="34" charset="0"/>
                <a:ea typeface="Times New Roman" pitchFamily="18" charset="0"/>
                <a:cs typeface="Times New Roman" pitchFamily="18" charset="0"/>
              </a:rPr>
              <a:t>Since “Last resort” legislation was passed, </a:t>
            </a:r>
            <a:r>
              <a:rPr kumimoji="0" lang="en-US" b="1" i="0" u="none" strike="noStrike" cap="none" normalizeH="0" baseline="0" dirty="0" smtClean="0">
                <a:ln>
                  <a:noFill/>
                </a:ln>
                <a:solidFill>
                  <a:schemeClr val="tx1">
                    <a:lumMod val="50000"/>
                    <a:lumOff val="50000"/>
                  </a:schemeClr>
                </a:solidFill>
                <a:latin typeface="Calibri" pitchFamily="34" charset="0"/>
                <a:ea typeface="Times New Roman" pitchFamily="18" charset="0"/>
                <a:cs typeface="Times New Roman" pitchFamily="18" charset="0"/>
              </a:rPr>
              <a:t>a bed was provided for everyone under a TDO who needed a bed since the law was implemented July 1, 2014</a:t>
            </a:r>
            <a:r>
              <a:rPr kumimoji="0" lang="en-US" b="1" i="0" u="none" strike="noStrike" cap="none" normalizeH="0" baseline="0" dirty="0" smtClean="0">
                <a:ln>
                  <a:noFill/>
                </a:ln>
                <a:solidFill>
                  <a:srgbClr val="E99805"/>
                </a:solidFill>
                <a:latin typeface="Calibri" pitchFamily="34" charset="0"/>
                <a:ea typeface="Times New Roman" pitchFamily="18" charset="0"/>
                <a:cs typeface="Times New Roman" pitchFamily="18" charset="0"/>
              </a:rPr>
              <a:t>.</a:t>
            </a:r>
            <a:endParaRPr kumimoji="0" lang="en-US" b="0" i="0" u="none" strike="noStrike" cap="none" normalizeH="0" baseline="0" dirty="0" smtClean="0">
              <a:ln>
                <a:noFill/>
              </a:ln>
              <a:solidFill>
                <a:srgbClr val="E99805"/>
              </a:solidFill>
              <a:latin typeface="Arial" pitchFamily="34" charset="0"/>
              <a:cs typeface="Arial" pitchFamily="34" charset="0"/>
            </a:endParaRPr>
          </a:p>
          <a:p>
            <a:pPr marL="173038" lvl="0" indent="-173038" defTabSz="914400" eaLnBrk="0" fontAlgn="base" hangingPunct="0">
              <a:spcBef>
                <a:spcPct val="0"/>
              </a:spcBef>
              <a:spcAft>
                <a:spcPct val="0"/>
              </a:spcAft>
              <a:buFont typeface="Arial" pitchFamily="34" charset="0"/>
              <a:buChar char="•"/>
            </a:pPr>
            <a:r>
              <a:rPr kumimoji="0" lang="en-US" b="1" i="0" u="none" strike="noStrike" cap="none" normalizeH="0" baseline="0" dirty="0" smtClean="0">
                <a:ln>
                  <a:noFill/>
                </a:ln>
                <a:solidFill>
                  <a:schemeClr val="tx1">
                    <a:lumMod val="50000"/>
                    <a:lumOff val="50000"/>
                  </a:schemeClr>
                </a:solidFill>
                <a:effectLst/>
                <a:latin typeface="Calibri" pitchFamily="34" charset="0"/>
                <a:ea typeface="Times New Roman" pitchFamily="18" charset="0"/>
                <a:cs typeface="Times New Roman" pitchFamily="18" charset="0"/>
              </a:rPr>
              <a:t>Since FY</a:t>
            </a:r>
            <a:r>
              <a:rPr kumimoji="0" lang="en-US" b="1" i="0" u="none" strike="noStrike" cap="none" normalizeH="0" dirty="0" smtClean="0">
                <a:ln>
                  <a:noFill/>
                </a:ln>
                <a:solidFill>
                  <a:schemeClr val="tx1">
                    <a:lumMod val="50000"/>
                    <a:lumOff val="50000"/>
                  </a:schemeClr>
                </a:solidFill>
                <a:effectLst/>
                <a:latin typeface="Calibri" pitchFamily="34" charset="0"/>
                <a:ea typeface="Times New Roman" pitchFamily="18" charset="0"/>
                <a:cs typeface="Times New Roman" pitchFamily="18" charset="0"/>
              </a:rPr>
              <a:t> 2013, TDO admissions have increased</a:t>
            </a:r>
            <a:r>
              <a:rPr kumimoji="0" lang="en-US" b="1" i="0" u="none" strike="noStrike" cap="none" normalizeH="0" dirty="0" smtClean="0">
                <a:ln>
                  <a:noFill/>
                </a:ln>
                <a:solidFill>
                  <a:schemeClr val="tx2"/>
                </a:solidFill>
                <a:effectLst/>
                <a:latin typeface="Calibri" pitchFamily="34" charset="0"/>
                <a:ea typeface="Times New Roman" pitchFamily="18" charset="0"/>
                <a:cs typeface="Times New Roman" pitchFamily="18" charset="0"/>
              </a:rPr>
              <a:t> </a:t>
            </a:r>
            <a:r>
              <a:rPr kumimoji="0" lang="en-US" b="1" i="0" u="sng" strike="noStrike" cap="none" normalizeH="0" dirty="0" smtClean="0">
                <a:ln>
                  <a:noFill/>
                </a:ln>
                <a:solidFill>
                  <a:srgbClr val="C00000"/>
                </a:solidFill>
                <a:effectLst/>
                <a:latin typeface="Calibri" pitchFamily="34" charset="0"/>
                <a:ea typeface="Times New Roman" pitchFamily="18" charset="0"/>
                <a:cs typeface="Times New Roman" pitchFamily="18" charset="0"/>
              </a:rPr>
              <a:t>294%</a:t>
            </a:r>
            <a:r>
              <a:rPr kumimoji="0" lang="en-US" b="1" i="0" strike="noStrike" cap="none" normalizeH="0" dirty="0" smtClean="0">
                <a:ln>
                  <a:noFill/>
                </a:ln>
                <a:solidFill>
                  <a:srgbClr val="C00000"/>
                </a:solidFill>
                <a:effectLst/>
                <a:latin typeface="Calibri" pitchFamily="34" charset="0"/>
                <a:ea typeface="Times New Roman" pitchFamily="18" charset="0"/>
                <a:cs typeface="Times New Roman" pitchFamily="18" charset="0"/>
              </a:rPr>
              <a:t> </a:t>
            </a:r>
            <a:r>
              <a:rPr lang="en-US" b="1" dirty="0">
                <a:solidFill>
                  <a:schemeClr val="tx1">
                    <a:lumMod val="50000"/>
                    <a:lumOff val="50000"/>
                  </a:schemeClr>
                </a:solidFill>
                <a:latin typeface="Calibri" pitchFamily="34" charset="0"/>
                <a:ea typeface="Times New Roman" pitchFamily="18" charset="0"/>
                <a:cs typeface="Times New Roman" pitchFamily="18" charset="0"/>
              </a:rPr>
              <a:t>.</a:t>
            </a:r>
            <a:endParaRPr kumimoji="0" lang="en-US" b="1" i="0" strike="noStrike" cap="none" normalizeH="0" dirty="0" smtClean="0">
              <a:ln>
                <a:noFill/>
              </a:ln>
              <a:solidFill>
                <a:schemeClr val="tx1">
                  <a:lumMod val="50000"/>
                  <a:lumOff val="50000"/>
                </a:schemeClr>
              </a:solidFill>
              <a:effectLst/>
              <a:latin typeface="Calibri" pitchFamily="34" charset="0"/>
              <a:ea typeface="Times New Roman" pitchFamily="18" charset="0"/>
              <a:cs typeface="Times New Roman" pitchFamily="18" charset="0"/>
            </a:endParaRPr>
          </a:p>
          <a:p>
            <a:pPr marL="173038" lvl="0" indent="-173038" eaLnBrk="0" fontAlgn="base" hangingPunct="0">
              <a:spcBef>
                <a:spcPct val="0"/>
              </a:spcBef>
              <a:spcAft>
                <a:spcPct val="0"/>
              </a:spcAft>
              <a:buFont typeface="Arial" pitchFamily="34" charset="0"/>
              <a:buChar char="•"/>
            </a:pPr>
            <a:r>
              <a:rPr lang="en-US" b="1" dirty="0" smtClean="0">
                <a:solidFill>
                  <a:schemeClr val="tx1">
                    <a:lumMod val="50000"/>
                    <a:lumOff val="50000"/>
                  </a:schemeClr>
                </a:solidFill>
                <a:latin typeface="Calibri" pitchFamily="34" charset="0"/>
                <a:ea typeface="Times New Roman" pitchFamily="18" charset="0"/>
                <a:cs typeface="Times New Roman" pitchFamily="18" charset="0"/>
              </a:rPr>
              <a:t>Since FY 2013, medical care costs have grown by  more than </a:t>
            </a:r>
            <a:r>
              <a:rPr lang="en-US" b="1" u="sng" dirty="0" smtClean="0">
                <a:solidFill>
                  <a:srgbClr val="C00000"/>
                </a:solidFill>
                <a:latin typeface="Calibri" pitchFamily="34" charset="0"/>
                <a:ea typeface="Times New Roman" pitchFamily="18" charset="0"/>
                <a:cs typeface="Times New Roman" pitchFamily="18" charset="0"/>
              </a:rPr>
              <a:t>90%</a:t>
            </a:r>
            <a:r>
              <a:rPr lang="en-US" b="1" dirty="0" smtClean="0">
                <a:solidFill>
                  <a:schemeClr val="accent1">
                    <a:lumMod val="75000"/>
                  </a:schemeClr>
                </a:solidFill>
                <a:latin typeface="Calibri" pitchFamily="34" charset="0"/>
                <a:ea typeface="Times New Roman" pitchFamily="18" charset="0"/>
                <a:cs typeface="Times New Roman" pitchFamily="18" charset="0"/>
              </a:rPr>
              <a:t>.</a:t>
            </a:r>
          </a:p>
          <a:p>
            <a:pPr marL="173038" lvl="0" indent="-173038" eaLnBrk="0" fontAlgn="base" hangingPunct="0">
              <a:spcBef>
                <a:spcPct val="0"/>
              </a:spcBef>
              <a:spcAft>
                <a:spcPct val="0"/>
              </a:spcAft>
              <a:buFont typeface="Arial" pitchFamily="34" charset="0"/>
              <a:buChar char="•"/>
            </a:pPr>
            <a:r>
              <a:rPr kumimoji="0" lang="en-US" b="1" i="0" strike="noStrike" cap="none" normalizeH="0" baseline="0" dirty="0" smtClean="0">
                <a:ln>
                  <a:noFill/>
                </a:ln>
                <a:solidFill>
                  <a:schemeClr val="accent1">
                    <a:lumMod val="75000"/>
                  </a:schemeClr>
                </a:solidFill>
                <a:effectLst/>
                <a:latin typeface="Calibri" pitchFamily="34" charset="0"/>
                <a:ea typeface="Times New Roman" pitchFamily="18" charset="0"/>
                <a:cs typeface="Times New Roman" pitchFamily="18" charset="0"/>
              </a:rPr>
              <a:t>In FY 2019, the</a:t>
            </a:r>
            <a:r>
              <a:rPr kumimoji="0" lang="en-US" b="1" i="0" strike="noStrike" cap="none" normalizeH="0" dirty="0" smtClean="0">
                <a:ln>
                  <a:noFill/>
                </a:ln>
                <a:solidFill>
                  <a:schemeClr val="accent1">
                    <a:lumMod val="75000"/>
                  </a:schemeClr>
                </a:solidFill>
                <a:effectLst/>
                <a:latin typeface="Calibri" pitchFamily="34" charset="0"/>
                <a:ea typeface="Times New Roman" pitchFamily="18" charset="0"/>
                <a:cs typeface="Times New Roman" pitchFamily="18" charset="0"/>
              </a:rPr>
              <a:t> trend continues as in prior years.</a:t>
            </a:r>
            <a:endParaRPr kumimoji="0" lang="en-US" b="1" i="0" strike="noStrike" cap="none" normalizeH="0" baseline="0" dirty="0" smtClean="0">
              <a:ln>
                <a:noFill/>
              </a:ln>
              <a:solidFill>
                <a:schemeClr val="accent1">
                  <a:lumMod val="75000"/>
                </a:schemeClr>
              </a:solidFill>
              <a:effectLst/>
              <a:latin typeface="Calibri" pitchFamily="34" charset="0"/>
              <a:ea typeface="Times New Roman" pitchFamily="18" charset="0"/>
              <a:cs typeface="Times New Roman" pitchFamily="18" charset="0"/>
            </a:endParaRPr>
          </a:p>
        </p:txBody>
      </p:sp>
      <p:graphicFrame>
        <p:nvGraphicFramePr>
          <p:cNvPr id="5" name="Content Placeholder 3"/>
          <p:cNvGraphicFramePr>
            <a:graphicFrameLocks noGrp="1"/>
          </p:cNvGraphicFramePr>
          <p:nvPr>
            <p:ph idx="1"/>
            <p:extLst>
              <p:ext uri="{D42A27DB-BD31-4B8C-83A1-F6EECF244321}">
                <p14:modId xmlns:p14="http://schemas.microsoft.com/office/powerpoint/2010/main" val="1175624667"/>
              </p:ext>
            </p:extLst>
          </p:nvPr>
        </p:nvGraphicFramePr>
        <p:xfrm>
          <a:off x="990600" y="1058457"/>
          <a:ext cx="6172200" cy="3581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712382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p:nvPr>
            <p:extLst>
              <p:ext uri="{D42A27DB-BD31-4B8C-83A1-F6EECF244321}">
                <p14:modId xmlns:p14="http://schemas.microsoft.com/office/powerpoint/2010/main" val="1540253407"/>
              </p:ext>
            </p:extLst>
          </p:nvPr>
        </p:nvGraphicFramePr>
        <p:xfrm>
          <a:off x="685800" y="990600"/>
          <a:ext cx="8305800" cy="5257800"/>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1"/>
          <p:cNvSpPr>
            <a:spLocks noGrp="1"/>
          </p:cNvSpPr>
          <p:nvPr>
            <p:ph type="title"/>
          </p:nvPr>
        </p:nvSpPr>
        <p:spPr>
          <a:xfrm>
            <a:off x="0" y="0"/>
            <a:ext cx="9144000" cy="762000"/>
          </a:xfrm>
        </p:spPr>
        <p:txBody>
          <a:bodyPr/>
          <a:lstStyle/>
          <a:p>
            <a:r>
              <a:rPr lang="en-US" dirty="0" smtClean="0"/>
              <a:t>Total TDOs and Hospital Admission Trends</a:t>
            </a:r>
            <a:endParaRPr lang="en-US" dirty="0"/>
          </a:p>
        </p:txBody>
      </p:sp>
    </p:spTree>
    <p:extLst>
      <p:ext uri="{BB962C8B-B14F-4D97-AF65-F5344CB8AC3E}">
        <p14:creationId xmlns:p14="http://schemas.microsoft.com/office/powerpoint/2010/main" val="9375050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Addressing the Hospital Census</a:t>
            </a:r>
            <a:endParaRPr lang="en-US" dirty="0"/>
          </a:p>
        </p:txBody>
      </p:sp>
      <p:sp>
        <p:nvSpPr>
          <p:cNvPr id="3" name="Content Placeholder 2"/>
          <p:cNvSpPr>
            <a:spLocks noGrp="1"/>
          </p:cNvSpPr>
          <p:nvPr>
            <p:ph idx="1"/>
          </p:nvPr>
        </p:nvSpPr>
        <p:spPr>
          <a:xfrm>
            <a:off x="152400" y="990600"/>
            <a:ext cx="8686800" cy="5334000"/>
          </a:xfrm>
        </p:spPr>
        <p:txBody>
          <a:bodyPr>
            <a:normAutofit fontScale="92500" lnSpcReduction="20000"/>
          </a:bodyPr>
          <a:lstStyle/>
          <a:p>
            <a:r>
              <a:rPr lang="en-US" dirty="0" smtClean="0"/>
              <a:t>Partnership with VHHA</a:t>
            </a:r>
          </a:p>
          <a:p>
            <a:r>
              <a:rPr lang="en-US" dirty="0"/>
              <a:t>Established bed search expectations for CSBs that are included in the Performance Contract </a:t>
            </a:r>
            <a:endParaRPr lang="en-US" dirty="0" smtClean="0"/>
          </a:p>
          <a:p>
            <a:r>
              <a:rPr lang="en-US" dirty="0" smtClean="0"/>
              <a:t>Developed </a:t>
            </a:r>
            <a:r>
              <a:rPr lang="en-US" dirty="0"/>
              <a:t>contracts with two private hospitals which provide for the admission of individuals who would otherwise go to state hospitals</a:t>
            </a:r>
          </a:p>
          <a:p>
            <a:r>
              <a:rPr lang="en-US" dirty="0"/>
              <a:t>Require state funded crisis stabilization programs to admit individuals under a TDO and to operate at no less than 75% of capacity</a:t>
            </a:r>
          </a:p>
          <a:p>
            <a:r>
              <a:rPr lang="en-US" dirty="0"/>
              <a:t>Ensures that emergency services workers consult with developmental disability professionals on any individual with a developmental disability in crisis prior to recommending a </a:t>
            </a:r>
            <a:r>
              <a:rPr lang="en-US" dirty="0" smtClean="0"/>
              <a:t>TDO</a:t>
            </a:r>
          </a:p>
          <a:p>
            <a:r>
              <a:rPr lang="en-US" dirty="0" smtClean="0"/>
              <a:t>Revisit bed of last resort legislation</a:t>
            </a:r>
            <a:endParaRPr lang="en-US" dirty="0"/>
          </a:p>
          <a:p>
            <a:endParaRPr lang="en-US" dirty="0"/>
          </a:p>
        </p:txBody>
      </p:sp>
    </p:spTree>
    <p:extLst>
      <p:ext uri="{BB962C8B-B14F-4D97-AF65-F5344CB8AC3E}">
        <p14:creationId xmlns:p14="http://schemas.microsoft.com/office/powerpoint/2010/main" val="3399151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Autofit/>
          </a:bodyPr>
          <a:lstStyle/>
          <a:p>
            <a:pPr>
              <a:lnSpc>
                <a:spcPts val="2700"/>
              </a:lnSpc>
            </a:pPr>
            <a:r>
              <a:rPr lang="en-US" sz="2600" dirty="0" smtClean="0"/>
              <a:t>System Transformation, Excellence and </a:t>
            </a:r>
            <a:br>
              <a:rPr lang="en-US" sz="2600" dirty="0" smtClean="0"/>
            </a:br>
            <a:r>
              <a:rPr lang="en-US" sz="2600" dirty="0" smtClean="0"/>
              <a:t>Performance in Virginia  (STEP-VA)</a:t>
            </a:r>
            <a:endParaRPr lang="en-US" sz="2600" dirty="0"/>
          </a:p>
        </p:txBody>
      </p:sp>
      <p:pic>
        <p:nvPicPr>
          <p:cNvPr id="2" name="Picture 2"/>
          <p:cNvPicPr>
            <a:picLocks noChangeAspect="1" noChangeArrowheads="1"/>
          </p:cNvPicPr>
          <p:nvPr/>
        </p:nvPicPr>
        <p:blipFill>
          <a:blip r:embed="rId2" cstate="print"/>
          <a:srcRect b="1094"/>
          <a:stretch>
            <a:fillRect/>
          </a:stretch>
        </p:blipFill>
        <p:spPr bwMode="auto">
          <a:xfrm>
            <a:off x="1600200" y="990600"/>
            <a:ext cx="6096000" cy="5410200"/>
          </a:xfrm>
          <a:prstGeom prst="rect">
            <a:avLst/>
          </a:prstGeom>
          <a:noFill/>
          <a:ln w="9525">
            <a:noFill/>
            <a:miter lim="800000"/>
            <a:headEnd/>
            <a:tailEnd/>
          </a:ln>
        </p:spPr>
      </p:pic>
    </p:spTree>
    <p:extLst>
      <p:ext uri="{BB962C8B-B14F-4D97-AF65-F5344CB8AC3E}">
        <p14:creationId xmlns:p14="http://schemas.microsoft.com/office/powerpoint/2010/main" val="31369703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nSpc>
                <a:spcPts val="3200"/>
              </a:lnSpc>
            </a:pPr>
            <a:r>
              <a:rPr lang="en-US" sz="3000" dirty="0" smtClean="0"/>
              <a:t>GA Code-Required Implementation </a:t>
            </a:r>
            <a:br>
              <a:rPr lang="en-US" sz="3000" dirty="0" smtClean="0"/>
            </a:br>
            <a:r>
              <a:rPr lang="en-US" sz="3000" dirty="0" smtClean="0"/>
              <a:t>Dates for STEP-VA Services</a:t>
            </a:r>
            <a:endParaRPr lang="en-US" sz="3000" dirty="0"/>
          </a:p>
        </p:txBody>
      </p:sp>
      <p:graphicFrame>
        <p:nvGraphicFramePr>
          <p:cNvPr id="4" name="Table 3"/>
          <p:cNvGraphicFramePr>
            <a:graphicFrameLocks noGrp="1"/>
          </p:cNvGraphicFramePr>
          <p:nvPr>
            <p:extLst>
              <p:ext uri="{D42A27DB-BD31-4B8C-83A1-F6EECF244321}">
                <p14:modId xmlns:p14="http://schemas.microsoft.com/office/powerpoint/2010/main" val="892752915"/>
              </p:ext>
            </p:extLst>
          </p:nvPr>
        </p:nvGraphicFramePr>
        <p:xfrm>
          <a:off x="152400" y="990604"/>
          <a:ext cx="8839200" cy="5247636"/>
        </p:xfrm>
        <a:graphic>
          <a:graphicData uri="http://schemas.openxmlformats.org/drawingml/2006/table">
            <a:tbl>
              <a:tblPr firstRow="1" bandRow="1">
                <a:tableStyleId>{5C22544A-7EE6-4342-B048-85BDC9FD1C3A}</a:tableStyleId>
              </a:tblPr>
              <a:tblGrid>
                <a:gridCol w="4800600">
                  <a:extLst>
                    <a:ext uri="{9D8B030D-6E8A-4147-A177-3AD203B41FA5}">
                      <a16:colId xmlns:a16="http://schemas.microsoft.com/office/drawing/2014/main" val="20000"/>
                    </a:ext>
                  </a:extLst>
                </a:gridCol>
                <a:gridCol w="2286000">
                  <a:extLst>
                    <a:ext uri="{9D8B030D-6E8A-4147-A177-3AD203B41FA5}">
                      <a16:colId xmlns:a16="http://schemas.microsoft.com/office/drawing/2014/main" val="20001"/>
                    </a:ext>
                  </a:extLst>
                </a:gridCol>
                <a:gridCol w="1752600">
                  <a:extLst>
                    <a:ext uri="{9D8B030D-6E8A-4147-A177-3AD203B41FA5}">
                      <a16:colId xmlns:a16="http://schemas.microsoft.com/office/drawing/2014/main" val="20002"/>
                    </a:ext>
                  </a:extLst>
                </a:gridCol>
              </a:tblGrid>
              <a:tr h="600186">
                <a:tc>
                  <a:txBody>
                    <a:bodyPr/>
                    <a:lstStyle/>
                    <a:p>
                      <a:pPr algn="ctr">
                        <a:lnSpc>
                          <a:spcPts val="1900"/>
                        </a:lnSpc>
                      </a:pPr>
                      <a:r>
                        <a:rPr lang="en-US" sz="1900" dirty="0" smtClean="0">
                          <a:effectLst>
                            <a:outerShdw blurRad="38100" dist="38100" dir="2700000" algn="tl">
                              <a:srgbClr val="000000">
                                <a:alpha val="43137"/>
                              </a:srgbClr>
                            </a:outerShdw>
                          </a:effectLst>
                        </a:rPr>
                        <a:t>STEP-VA Service now required by VA Code</a:t>
                      </a:r>
                      <a:endParaRPr lang="en-US" sz="1900" dirty="0">
                        <a:effectLst>
                          <a:outerShdw blurRad="38100" dist="38100" dir="2700000" algn="tl">
                            <a:srgbClr val="000000">
                              <a:alpha val="43137"/>
                            </a:srgbClr>
                          </a:outerShdw>
                        </a:effectLst>
                      </a:endParaRPr>
                    </a:p>
                  </a:txBody>
                  <a:tcPr anchor="ctr">
                    <a:solidFill>
                      <a:schemeClr val="accent1">
                        <a:lumMod val="75000"/>
                      </a:schemeClr>
                    </a:solidFill>
                  </a:tcPr>
                </a:tc>
                <a:tc>
                  <a:txBody>
                    <a:bodyPr/>
                    <a:lstStyle/>
                    <a:p>
                      <a:pPr algn="ctr">
                        <a:lnSpc>
                          <a:spcPts val="1900"/>
                        </a:lnSpc>
                      </a:pPr>
                      <a:r>
                        <a:rPr lang="en-US" dirty="0" smtClean="0">
                          <a:effectLst>
                            <a:outerShdw blurRad="38100" dist="38100" dir="2700000" algn="tl">
                              <a:srgbClr val="000000">
                                <a:alpha val="43137"/>
                              </a:srgbClr>
                            </a:outerShdw>
                          </a:effectLst>
                        </a:rPr>
                        <a:t>GA Implementation</a:t>
                      </a:r>
                      <a:r>
                        <a:rPr lang="en-US" baseline="0" dirty="0" smtClean="0">
                          <a:effectLst>
                            <a:outerShdw blurRad="38100" dist="38100" dir="2700000" algn="tl">
                              <a:srgbClr val="000000">
                                <a:alpha val="43137"/>
                              </a:srgbClr>
                            </a:outerShdw>
                          </a:effectLst>
                        </a:rPr>
                        <a:t>  Date Requirement</a:t>
                      </a:r>
                      <a:endParaRPr lang="en-US" dirty="0">
                        <a:effectLst>
                          <a:outerShdw blurRad="38100" dist="38100" dir="2700000" algn="tl">
                            <a:srgbClr val="000000">
                              <a:alpha val="43137"/>
                            </a:srgbClr>
                          </a:outerShdw>
                        </a:effectLst>
                      </a:endParaRPr>
                    </a:p>
                  </a:txBody>
                  <a:tcPr anchor="ctr">
                    <a:solidFill>
                      <a:schemeClr val="accent1">
                        <a:lumMod val="75000"/>
                      </a:schemeClr>
                    </a:solidFill>
                  </a:tcPr>
                </a:tc>
                <a:tc>
                  <a:txBody>
                    <a:bodyPr/>
                    <a:lstStyle/>
                    <a:p>
                      <a:pPr algn="ctr">
                        <a:lnSpc>
                          <a:spcPts val="1900"/>
                        </a:lnSpc>
                      </a:pPr>
                      <a:r>
                        <a:rPr lang="en-US" dirty="0" smtClean="0">
                          <a:effectLst>
                            <a:outerShdw blurRad="38100" dist="38100" dir="2700000" algn="tl">
                              <a:srgbClr val="000000">
                                <a:alpha val="43137"/>
                              </a:srgbClr>
                            </a:outerShdw>
                          </a:effectLst>
                        </a:rPr>
                        <a:t>Funds </a:t>
                      </a:r>
                      <a:br>
                        <a:rPr lang="en-US" dirty="0" smtClean="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Allocated</a:t>
                      </a:r>
                      <a:endParaRPr lang="en-US" dirty="0">
                        <a:effectLst>
                          <a:outerShdw blurRad="38100" dist="38100" dir="2700000" algn="tl">
                            <a:srgbClr val="000000">
                              <a:alpha val="43137"/>
                            </a:srgbClr>
                          </a:outerShdw>
                        </a:effectLst>
                      </a:endParaRPr>
                    </a:p>
                  </a:txBody>
                  <a:tcPr anchor="ctr">
                    <a:solidFill>
                      <a:schemeClr val="accent1">
                        <a:lumMod val="75000"/>
                      </a:schemeClr>
                    </a:solidFill>
                  </a:tcPr>
                </a:tc>
                <a:extLst>
                  <a:ext uri="{0D108BD9-81ED-4DB2-BD59-A6C34878D82A}">
                    <a16:rowId xmlns:a16="http://schemas.microsoft.com/office/drawing/2014/main" val="10000"/>
                  </a:ext>
                </a:extLst>
              </a:tr>
              <a:tr h="908245">
                <a:tc>
                  <a:txBody>
                    <a:bodyPr/>
                    <a:lstStyle/>
                    <a:p>
                      <a:r>
                        <a:rPr lang="en-US" sz="1800" dirty="0" smtClean="0"/>
                        <a:t>Same Day Access</a:t>
                      </a:r>
                      <a:endParaRPr lang="en-US" sz="1800" dirty="0"/>
                    </a:p>
                  </a:txBody>
                  <a:tcPr anchor="ctr">
                    <a:solidFill>
                      <a:schemeClr val="accent4">
                        <a:lumMod val="20000"/>
                        <a:lumOff val="80000"/>
                      </a:schemeClr>
                    </a:solidFill>
                  </a:tcPr>
                </a:tc>
                <a:tc>
                  <a:txBody>
                    <a:bodyPr/>
                    <a:lstStyle/>
                    <a:p>
                      <a:pPr algn="ctr"/>
                      <a:r>
                        <a:rPr lang="en-US" sz="1800" dirty="0" smtClean="0"/>
                        <a:t>July 1, 2019</a:t>
                      </a:r>
                      <a:endParaRPr lang="en-US" sz="1800" dirty="0"/>
                    </a:p>
                  </a:txBody>
                  <a:tcPr anchor="ctr">
                    <a:solidFill>
                      <a:schemeClr val="accent4">
                        <a:lumMod val="20000"/>
                        <a:lumOff val="80000"/>
                      </a:schemeClr>
                    </a:solidFill>
                  </a:tcPr>
                </a:tc>
                <a:tc>
                  <a:txBody>
                    <a:bodyPr/>
                    <a:lstStyle/>
                    <a:p>
                      <a:pPr algn="ctr"/>
                      <a:r>
                        <a:rPr lang="en-US" sz="1700" dirty="0" smtClean="0"/>
                        <a:t>$</a:t>
                      </a:r>
                      <a:r>
                        <a:rPr lang="en-US" sz="1700" baseline="0" dirty="0" smtClean="0"/>
                        <a:t> 10.8 million in State General Funds</a:t>
                      </a:r>
                      <a:endParaRPr lang="en-US" sz="1700" i="1" dirty="0"/>
                    </a:p>
                  </a:txBody>
                  <a:tcPr anchor="ctr">
                    <a:solidFill>
                      <a:schemeClr val="accent4">
                        <a:lumMod val="20000"/>
                        <a:lumOff val="80000"/>
                      </a:schemeClr>
                    </a:solidFill>
                  </a:tcPr>
                </a:tc>
                <a:extLst>
                  <a:ext uri="{0D108BD9-81ED-4DB2-BD59-A6C34878D82A}">
                    <a16:rowId xmlns:a16="http://schemas.microsoft.com/office/drawing/2014/main" val="10001"/>
                  </a:ext>
                </a:extLst>
              </a:tr>
              <a:tr h="637365">
                <a:tc>
                  <a:txBody>
                    <a:bodyPr/>
                    <a:lstStyle/>
                    <a:p>
                      <a:r>
                        <a:rPr lang="en-US" sz="1800" dirty="0" smtClean="0"/>
                        <a:t>Primary Care Integration</a:t>
                      </a:r>
                      <a:endParaRPr lang="en-US" sz="1800" dirty="0"/>
                    </a:p>
                  </a:txBody>
                  <a:tcPr anchor="ctr">
                    <a:solidFill>
                      <a:schemeClr val="accent4">
                        <a:lumMod val="20000"/>
                        <a:lumOff val="80000"/>
                      </a:schemeClr>
                    </a:solidFill>
                  </a:tcPr>
                </a:tc>
                <a:tc>
                  <a:txBody>
                    <a:bodyPr/>
                    <a:lstStyle/>
                    <a:p>
                      <a:pPr algn="ctr"/>
                      <a:r>
                        <a:rPr lang="en-US" sz="1800" dirty="0" smtClean="0"/>
                        <a:t>July 1, 2019</a:t>
                      </a:r>
                      <a:endParaRPr lang="en-US" sz="1800" dirty="0"/>
                    </a:p>
                  </a:txBody>
                  <a:tcPr anchor="ctr">
                    <a:solidFill>
                      <a:schemeClr val="accent4">
                        <a:lumMod val="20000"/>
                        <a:lumOff val="80000"/>
                      </a:schemeClr>
                    </a:solidFill>
                  </a:tcPr>
                </a:tc>
                <a:tc>
                  <a:txBody>
                    <a:bodyPr/>
                    <a:lstStyle/>
                    <a:p>
                      <a:pPr algn="ctr"/>
                      <a:r>
                        <a:rPr lang="en-US" sz="1700" dirty="0" smtClean="0"/>
                        <a:t>$3.7 million FY19</a:t>
                      </a:r>
                    </a:p>
                    <a:p>
                      <a:pPr algn="ctr"/>
                      <a:r>
                        <a:rPr lang="en-US" sz="1700" dirty="0" smtClean="0"/>
                        <a:t>$7.4 million FY20</a:t>
                      </a:r>
                      <a:endParaRPr lang="en-US" sz="1700" dirty="0"/>
                    </a:p>
                  </a:txBody>
                  <a:tcPr anchor="ctr">
                    <a:solidFill>
                      <a:schemeClr val="accent4">
                        <a:lumMod val="20000"/>
                        <a:lumOff val="80000"/>
                      </a:schemeClr>
                    </a:solidFill>
                  </a:tcPr>
                </a:tc>
                <a:extLst>
                  <a:ext uri="{0D108BD9-81ED-4DB2-BD59-A6C34878D82A}">
                    <a16:rowId xmlns:a16="http://schemas.microsoft.com/office/drawing/2014/main" val="10002"/>
                  </a:ext>
                </a:extLst>
              </a:tr>
              <a:tr h="387730">
                <a:tc>
                  <a:txBody>
                    <a:bodyPr/>
                    <a:lstStyle/>
                    <a:p>
                      <a:r>
                        <a:rPr lang="en-US" sz="1800" dirty="0" smtClean="0"/>
                        <a:t>Crisis</a:t>
                      </a:r>
                      <a:r>
                        <a:rPr lang="en-US" sz="1800" baseline="0" dirty="0" smtClean="0"/>
                        <a:t> Services for Behavioral Health</a:t>
                      </a:r>
                      <a:endParaRPr lang="en-US" sz="1800" dirty="0"/>
                    </a:p>
                  </a:txBody>
                  <a:tcPr anchor="ctr">
                    <a:solidFill>
                      <a:srgbClr val="E8E8E8"/>
                    </a:solidFill>
                  </a:tcPr>
                </a:tc>
                <a:tc>
                  <a:txBody>
                    <a:bodyPr/>
                    <a:lstStyle/>
                    <a:p>
                      <a:pPr algn="ctr"/>
                      <a:r>
                        <a:rPr lang="en-US" sz="1800" dirty="0" smtClean="0"/>
                        <a:t>July 1, 2021</a:t>
                      </a:r>
                      <a:endParaRPr lang="en-US" sz="1800" dirty="0"/>
                    </a:p>
                  </a:txBody>
                  <a:tcPr anchor="ctr">
                    <a:solidFill>
                      <a:srgbClr val="E8E8E8"/>
                    </a:solidFill>
                  </a:tcPr>
                </a:tc>
                <a:tc>
                  <a:txBody>
                    <a:bodyPr/>
                    <a:lstStyle/>
                    <a:p>
                      <a:pPr algn="ctr"/>
                      <a:r>
                        <a:rPr lang="en-US" sz="1700" baseline="0" dirty="0" smtClean="0"/>
                        <a:t>–</a:t>
                      </a:r>
                      <a:endParaRPr lang="en-US" sz="1700" dirty="0"/>
                    </a:p>
                  </a:txBody>
                  <a:tcPr anchor="ctr">
                    <a:solidFill>
                      <a:srgbClr val="E8E8E8"/>
                    </a:solidFill>
                  </a:tcPr>
                </a:tc>
                <a:extLst>
                  <a:ext uri="{0D108BD9-81ED-4DB2-BD59-A6C34878D82A}">
                    <a16:rowId xmlns:a16="http://schemas.microsoft.com/office/drawing/2014/main" val="10003"/>
                  </a:ext>
                </a:extLst>
              </a:tr>
              <a:tr h="387730">
                <a:tc>
                  <a:txBody>
                    <a:bodyPr/>
                    <a:lstStyle/>
                    <a:p>
                      <a:r>
                        <a:rPr lang="en-US" sz="1800" dirty="0" smtClean="0"/>
                        <a:t>Detoxification</a:t>
                      </a:r>
                      <a:endParaRPr lang="en-US" sz="1800" dirty="0"/>
                    </a:p>
                  </a:txBody>
                  <a:tcPr anchor="ctr">
                    <a:solidFill>
                      <a:srgbClr val="E8E8E8"/>
                    </a:solidFill>
                  </a:tcPr>
                </a:tc>
                <a:tc>
                  <a:txBody>
                    <a:bodyPr/>
                    <a:lstStyle/>
                    <a:p>
                      <a:pPr algn="ctr"/>
                      <a:r>
                        <a:rPr lang="en-US" sz="1800" dirty="0" smtClean="0"/>
                        <a:t>July 1, 2021</a:t>
                      </a:r>
                      <a:endParaRPr lang="en-US" sz="1800" dirty="0"/>
                    </a:p>
                  </a:txBody>
                  <a:tcPr anchor="ctr">
                    <a:solidFill>
                      <a:srgbClr val="E8E8E8"/>
                    </a:solidFill>
                  </a:tcPr>
                </a:tc>
                <a:tc>
                  <a:txBody>
                    <a:bodyPr/>
                    <a:lstStyle/>
                    <a:p>
                      <a:pPr algn="ctr"/>
                      <a:r>
                        <a:rPr lang="en-US" sz="1700" dirty="0" smtClean="0"/>
                        <a:t>$2 million FY20</a:t>
                      </a:r>
                      <a:endParaRPr lang="en-US" sz="1700" dirty="0"/>
                    </a:p>
                  </a:txBody>
                  <a:tcPr anchor="ctr">
                    <a:solidFill>
                      <a:srgbClr val="E8E8E8"/>
                    </a:solidFill>
                  </a:tcPr>
                </a:tc>
                <a:extLst>
                  <a:ext uri="{0D108BD9-81ED-4DB2-BD59-A6C34878D82A}">
                    <a16:rowId xmlns:a16="http://schemas.microsoft.com/office/drawing/2014/main" val="10004"/>
                  </a:ext>
                </a:extLst>
              </a:tr>
              <a:tr h="387730">
                <a:tc>
                  <a:txBody>
                    <a:bodyPr/>
                    <a:lstStyle/>
                    <a:p>
                      <a:r>
                        <a:rPr lang="en-US" sz="1800" dirty="0" smtClean="0"/>
                        <a:t>Outpatient Behavioral Health</a:t>
                      </a:r>
                      <a:endParaRPr lang="en-US" sz="1800" dirty="0"/>
                    </a:p>
                  </a:txBody>
                  <a:tcPr anchor="ctr">
                    <a:solidFill>
                      <a:srgbClr val="E8E8E8"/>
                    </a:solidFill>
                  </a:tcPr>
                </a:tc>
                <a:tc>
                  <a:txBody>
                    <a:bodyPr/>
                    <a:lstStyle/>
                    <a:p>
                      <a:pPr marL="0" marR="0" indent="0" algn="ctr" defTabSz="914293" rtl="0" eaLnBrk="1" fontAlgn="auto" latinLnBrk="0" hangingPunct="1">
                        <a:lnSpc>
                          <a:spcPct val="100000"/>
                        </a:lnSpc>
                        <a:spcBef>
                          <a:spcPts val="0"/>
                        </a:spcBef>
                        <a:spcAft>
                          <a:spcPts val="0"/>
                        </a:spcAft>
                        <a:buClrTx/>
                        <a:buSzTx/>
                        <a:buFontTx/>
                        <a:buNone/>
                        <a:tabLst/>
                        <a:defRPr/>
                      </a:pPr>
                      <a:r>
                        <a:rPr lang="en-US" sz="1800" dirty="0" smtClean="0"/>
                        <a:t>July 1, 2021</a:t>
                      </a:r>
                    </a:p>
                  </a:txBody>
                  <a:tcPr anchor="ctr">
                    <a:solidFill>
                      <a:srgbClr val="E8E8E8"/>
                    </a:solidFill>
                  </a:tcPr>
                </a:tc>
                <a:tc>
                  <a:txBody>
                    <a:bodyPr/>
                    <a:lstStyle/>
                    <a:p>
                      <a:pPr algn="ctr"/>
                      <a:r>
                        <a:rPr lang="en-US" sz="1700" dirty="0" smtClean="0"/>
                        <a:t>$15 million FY20</a:t>
                      </a:r>
                      <a:endParaRPr lang="en-US" sz="1700" dirty="0"/>
                    </a:p>
                  </a:txBody>
                  <a:tcPr anchor="ctr">
                    <a:solidFill>
                      <a:srgbClr val="E8E8E8"/>
                    </a:solidFill>
                  </a:tcPr>
                </a:tc>
                <a:extLst>
                  <a:ext uri="{0D108BD9-81ED-4DB2-BD59-A6C34878D82A}">
                    <a16:rowId xmlns:a16="http://schemas.microsoft.com/office/drawing/2014/main" val="10005"/>
                  </a:ext>
                </a:extLst>
              </a:tr>
              <a:tr h="387730">
                <a:tc>
                  <a:txBody>
                    <a:bodyPr/>
                    <a:lstStyle/>
                    <a:p>
                      <a:r>
                        <a:rPr lang="en-US" sz="1800" dirty="0" smtClean="0"/>
                        <a:t>Psychiatric Rehabilitation</a:t>
                      </a:r>
                      <a:endParaRPr lang="en-US" sz="1800" dirty="0"/>
                    </a:p>
                  </a:txBody>
                  <a:tcPr anchor="ctr">
                    <a:solidFill>
                      <a:srgbClr val="E8E8E8"/>
                    </a:solidFill>
                  </a:tcPr>
                </a:tc>
                <a:tc>
                  <a:txBody>
                    <a:bodyPr/>
                    <a:lstStyle/>
                    <a:p>
                      <a:pPr marL="0" marR="0" indent="0" algn="ctr" defTabSz="914293" rtl="0" eaLnBrk="1" fontAlgn="auto" latinLnBrk="0" hangingPunct="1">
                        <a:lnSpc>
                          <a:spcPct val="100000"/>
                        </a:lnSpc>
                        <a:spcBef>
                          <a:spcPts val="0"/>
                        </a:spcBef>
                        <a:spcAft>
                          <a:spcPts val="0"/>
                        </a:spcAft>
                        <a:buClrTx/>
                        <a:buSzTx/>
                        <a:buFontTx/>
                        <a:buNone/>
                        <a:tabLst/>
                        <a:defRPr/>
                      </a:pPr>
                      <a:r>
                        <a:rPr lang="en-US" sz="1800" dirty="0" smtClean="0"/>
                        <a:t>July 1, 2021</a:t>
                      </a:r>
                    </a:p>
                  </a:txBody>
                  <a:tcPr anchor="ctr">
                    <a:solidFill>
                      <a:srgbClr val="E8E8E8"/>
                    </a:solidFill>
                  </a:tcPr>
                </a:tc>
                <a:tc>
                  <a:txBody>
                    <a:bodyPr/>
                    <a:lstStyle/>
                    <a:p>
                      <a:pPr algn="ctr"/>
                      <a:r>
                        <a:rPr lang="en-US" sz="1700" baseline="0" dirty="0" smtClean="0"/>
                        <a:t>–</a:t>
                      </a:r>
                      <a:endParaRPr lang="en-US" sz="1700" dirty="0"/>
                    </a:p>
                  </a:txBody>
                  <a:tcPr anchor="ctr">
                    <a:solidFill>
                      <a:srgbClr val="E8E8E8"/>
                    </a:solidFill>
                  </a:tcPr>
                </a:tc>
                <a:extLst>
                  <a:ext uri="{0D108BD9-81ED-4DB2-BD59-A6C34878D82A}">
                    <a16:rowId xmlns:a16="http://schemas.microsoft.com/office/drawing/2014/main" val="10006"/>
                  </a:ext>
                </a:extLst>
              </a:tr>
              <a:tr h="387730">
                <a:tc>
                  <a:txBody>
                    <a:bodyPr/>
                    <a:lstStyle/>
                    <a:p>
                      <a:r>
                        <a:rPr lang="en-US" sz="1800" dirty="0" smtClean="0"/>
                        <a:t>Peer Support and Family Support Services</a:t>
                      </a:r>
                      <a:endParaRPr lang="en-US" sz="1800" dirty="0"/>
                    </a:p>
                  </a:txBody>
                  <a:tcPr anchor="ctr">
                    <a:solidFill>
                      <a:srgbClr val="E8E8E8"/>
                    </a:solidFill>
                  </a:tcPr>
                </a:tc>
                <a:tc>
                  <a:txBody>
                    <a:bodyPr/>
                    <a:lstStyle/>
                    <a:p>
                      <a:pPr marL="0" marR="0" indent="0" algn="ctr" defTabSz="914293" rtl="0" eaLnBrk="1" fontAlgn="auto" latinLnBrk="0" hangingPunct="1">
                        <a:lnSpc>
                          <a:spcPct val="100000"/>
                        </a:lnSpc>
                        <a:spcBef>
                          <a:spcPts val="0"/>
                        </a:spcBef>
                        <a:spcAft>
                          <a:spcPts val="0"/>
                        </a:spcAft>
                        <a:buClrTx/>
                        <a:buSzTx/>
                        <a:buFontTx/>
                        <a:buNone/>
                        <a:tabLst/>
                        <a:defRPr/>
                      </a:pPr>
                      <a:r>
                        <a:rPr lang="en-US" sz="1800" dirty="0" smtClean="0"/>
                        <a:t>July 1, 2021</a:t>
                      </a:r>
                    </a:p>
                  </a:txBody>
                  <a:tcPr anchor="ctr">
                    <a:solidFill>
                      <a:srgbClr val="E8E8E8"/>
                    </a:solidFill>
                  </a:tcPr>
                </a:tc>
                <a:tc>
                  <a:txBody>
                    <a:bodyPr/>
                    <a:lstStyle/>
                    <a:p>
                      <a:pPr algn="ctr"/>
                      <a:r>
                        <a:rPr lang="en-US" sz="1700" baseline="0" dirty="0" smtClean="0"/>
                        <a:t>–</a:t>
                      </a:r>
                      <a:endParaRPr lang="en-US" sz="1700" dirty="0"/>
                    </a:p>
                  </a:txBody>
                  <a:tcPr anchor="ctr">
                    <a:solidFill>
                      <a:srgbClr val="E8E8E8"/>
                    </a:solidFill>
                  </a:tcPr>
                </a:tc>
                <a:extLst>
                  <a:ext uri="{0D108BD9-81ED-4DB2-BD59-A6C34878D82A}">
                    <a16:rowId xmlns:a16="http://schemas.microsoft.com/office/drawing/2014/main" val="10007"/>
                  </a:ext>
                </a:extLst>
              </a:tr>
              <a:tr h="387730">
                <a:tc>
                  <a:txBody>
                    <a:bodyPr/>
                    <a:lstStyle/>
                    <a:p>
                      <a:r>
                        <a:rPr lang="en-US" sz="1800" dirty="0" smtClean="0"/>
                        <a:t>Veterans</a:t>
                      </a:r>
                      <a:r>
                        <a:rPr lang="en-US" sz="1800" baseline="0" dirty="0" smtClean="0"/>
                        <a:t> Behavioral Health Services</a:t>
                      </a:r>
                      <a:endParaRPr lang="en-US" sz="1800" dirty="0"/>
                    </a:p>
                  </a:txBody>
                  <a:tcPr anchor="ctr">
                    <a:solidFill>
                      <a:srgbClr val="E8E8E8"/>
                    </a:solidFill>
                  </a:tcPr>
                </a:tc>
                <a:tc>
                  <a:txBody>
                    <a:bodyPr/>
                    <a:lstStyle/>
                    <a:p>
                      <a:pPr marL="0" marR="0" indent="0" algn="ctr" defTabSz="914293" rtl="0" eaLnBrk="1" fontAlgn="auto" latinLnBrk="0" hangingPunct="1">
                        <a:lnSpc>
                          <a:spcPct val="100000"/>
                        </a:lnSpc>
                        <a:spcBef>
                          <a:spcPts val="0"/>
                        </a:spcBef>
                        <a:spcAft>
                          <a:spcPts val="0"/>
                        </a:spcAft>
                        <a:buClrTx/>
                        <a:buSzTx/>
                        <a:buFontTx/>
                        <a:buNone/>
                        <a:tabLst/>
                        <a:defRPr/>
                      </a:pPr>
                      <a:r>
                        <a:rPr lang="en-US" sz="1800" dirty="0" smtClean="0"/>
                        <a:t>July 1, 2021</a:t>
                      </a:r>
                    </a:p>
                  </a:txBody>
                  <a:tcPr anchor="ctr">
                    <a:solidFill>
                      <a:srgbClr val="E8E8E8"/>
                    </a:solidFill>
                  </a:tcPr>
                </a:tc>
                <a:tc>
                  <a:txBody>
                    <a:bodyPr/>
                    <a:lstStyle/>
                    <a:p>
                      <a:pPr algn="ctr"/>
                      <a:r>
                        <a:rPr lang="en-US" sz="1700" baseline="0" dirty="0" smtClean="0"/>
                        <a:t>–</a:t>
                      </a:r>
                      <a:endParaRPr lang="en-US" sz="1700" dirty="0"/>
                    </a:p>
                  </a:txBody>
                  <a:tcPr anchor="ctr">
                    <a:solidFill>
                      <a:srgbClr val="E8E8E8"/>
                    </a:solidFill>
                  </a:tcPr>
                </a:tc>
                <a:extLst>
                  <a:ext uri="{0D108BD9-81ED-4DB2-BD59-A6C34878D82A}">
                    <a16:rowId xmlns:a16="http://schemas.microsoft.com/office/drawing/2014/main" val="10008"/>
                  </a:ext>
                </a:extLst>
              </a:tr>
              <a:tr h="387730">
                <a:tc>
                  <a:txBody>
                    <a:bodyPr/>
                    <a:lstStyle/>
                    <a:p>
                      <a:r>
                        <a:rPr lang="en-US" sz="1800" dirty="0" smtClean="0"/>
                        <a:t>Care Coordination</a:t>
                      </a:r>
                      <a:endParaRPr lang="en-US" sz="1800" dirty="0"/>
                    </a:p>
                  </a:txBody>
                  <a:tcPr anchor="ctr">
                    <a:solidFill>
                      <a:srgbClr val="E8E8E8"/>
                    </a:solidFill>
                  </a:tcPr>
                </a:tc>
                <a:tc>
                  <a:txBody>
                    <a:bodyPr/>
                    <a:lstStyle/>
                    <a:p>
                      <a:pPr marL="0" marR="0" indent="0" algn="ctr" defTabSz="914293" rtl="0" eaLnBrk="1" fontAlgn="auto" latinLnBrk="0" hangingPunct="1">
                        <a:lnSpc>
                          <a:spcPct val="100000"/>
                        </a:lnSpc>
                        <a:spcBef>
                          <a:spcPts val="0"/>
                        </a:spcBef>
                        <a:spcAft>
                          <a:spcPts val="0"/>
                        </a:spcAft>
                        <a:buClrTx/>
                        <a:buSzTx/>
                        <a:buFontTx/>
                        <a:buNone/>
                        <a:tabLst/>
                        <a:defRPr/>
                      </a:pPr>
                      <a:r>
                        <a:rPr lang="en-US" sz="1800" dirty="0" smtClean="0"/>
                        <a:t>July 1, 2021</a:t>
                      </a:r>
                    </a:p>
                  </a:txBody>
                  <a:tcPr anchor="ctr">
                    <a:solidFill>
                      <a:srgbClr val="E8E8E8"/>
                    </a:solidFill>
                  </a:tcPr>
                </a:tc>
                <a:tc>
                  <a:txBody>
                    <a:bodyPr/>
                    <a:lstStyle/>
                    <a:p>
                      <a:pPr algn="ctr"/>
                      <a:r>
                        <a:rPr lang="en-US" sz="1700" baseline="0" dirty="0" smtClean="0"/>
                        <a:t>–</a:t>
                      </a:r>
                      <a:endParaRPr lang="en-US" sz="1700" dirty="0"/>
                    </a:p>
                  </a:txBody>
                  <a:tcPr anchor="ctr">
                    <a:solidFill>
                      <a:srgbClr val="E8E8E8"/>
                    </a:solidFill>
                  </a:tcPr>
                </a:tc>
                <a:extLst>
                  <a:ext uri="{0D108BD9-81ED-4DB2-BD59-A6C34878D82A}">
                    <a16:rowId xmlns:a16="http://schemas.microsoft.com/office/drawing/2014/main" val="10009"/>
                  </a:ext>
                </a:extLst>
              </a:tr>
              <a:tr h="387730">
                <a:tc>
                  <a:txBody>
                    <a:bodyPr/>
                    <a:lstStyle/>
                    <a:p>
                      <a:r>
                        <a:rPr lang="en-US" sz="1800" dirty="0" smtClean="0"/>
                        <a:t>Targeted Case Management </a:t>
                      </a:r>
                      <a:r>
                        <a:rPr lang="en-US" sz="1700" dirty="0" smtClean="0"/>
                        <a:t>(Adults and Children)</a:t>
                      </a:r>
                      <a:endParaRPr lang="en-US" sz="1700" dirty="0"/>
                    </a:p>
                  </a:txBody>
                  <a:tcPr anchor="ctr">
                    <a:solidFill>
                      <a:srgbClr val="E8E8E8"/>
                    </a:solidFill>
                  </a:tcPr>
                </a:tc>
                <a:tc>
                  <a:txBody>
                    <a:bodyPr/>
                    <a:lstStyle/>
                    <a:p>
                      <a:pPr marL="0" marR="0" indent="0" algn="ctr" defTabSz="914293" rtl="0" eaLnBrk="1" fontAlgn="auto" latinLnBrk="0" hangingPunct="1">
                        <a:lnSpc>
                          <a:spcPct val="100000"/>
                        </a:lnSpc>
                        <a:spcBef>
                          <a:spcPts val="0"/>
                        </a:spcBef>
                        <a:spcAft>
                          <a:spcPts val="0"/>
                        </a:spcAft>
                        <a:buClrTx/>
                        <a:buSzTx/>
                        <a:buFontTx/>
                        <a:buNone/>
                        <a:tabLst/>
                        <a:defRPr/>
                      </a:pPr>
                      <a:r>
                        <a:rPr lang="en-US" sz="1800" dirty="0" smtClean="0"/>
                        <a:t>July 1, 2021</a:t>
                      </a:r>
                    </a:p>
                  </a:txBody>
                  <a:tcPr anchor="ctr">
                    <a:solidFill>
                      <a:srgbClr val="E8E8E8"/>
                    </a:solidFill>
                  </a:tcPr>
                </a:tc>
                <a:tc>
                  <a:txBody>
                    <a:bodyPr/>
                    <a:lstStyle/>
                    <a:p>
                      <a:pPr algn="ctr"/>
                      <a:r>
                        <a:rPr lang="en-US" sz="1700" baseline="0" dirty="0" smtClean="0"/>
                        <a:t>–</a:t>
                      </a:r>
                      <a:endParaRPr lang="en-US" sz="1700" dirty="0"/>
                    </a:p>
                  </a:txBody>
                  <a:tcPr anchor="ctr">
                    <a:solidFill>
                      <a:srgbClr val="E8E8E8"/>
                    </a:solid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41762453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036" y="-304800"/>
            <a:ext cx="8648298" cy="1325563"/>
          </a:xfrm>
        </p:spPr>
        <p:txBody>
          <a:bodyPr/>
          <a:lstStyle/>
          <a:p>
            <a:pPr algn="ctr"/>
            <a:r>
              <a:rPr lang="en-US" dirty="0" smtClean="0"/>
              <a:t>Permanent Supportive Housing</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97606538"/>
              </p:ext>
            </p:extLst>
          </p:nvPr>
        </p:nvGraphicFramePr>
        <p:xfrm>
          <a:off x="310415" y="914400"/>
          <a:ext cx="8359541" cy="51495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73930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13113</TotalTime>
  <Words>1693</Words>
  <Application>Microsoft Office PowerPoint</Application>
  <PresentationFormat>On-screen Show (4:3)</PresentationFormat>
  <Paragraphs>273</Paragraphs>
  <Slides>21</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Arial Unicode MS</vt:lpstr>
      <vt:lpstr>Calibri</vt:lpstr>
      <vt:lpstr>Times New Roman</vt:lpstr>
      <vt:lpstr>Wingdings</vt:lpstr>
      <vt:lpstr>Office Theme</vt:lpstr>
      <vt:lpstr>PowerPoint Presentation</vt:lpstr>
      <vt:lpstr>Presentation Overview</vt:lpstr>
      <vt:lpstr> DBHDS GOALS:  Innovation, Partnership, Alignment </vt:lpstr>
      <vt:lpstr>State Hospital Changes Due To Last Resort Legislation</vt:lpstr>
      <vt:lpstr>Total TDOs and Hospital Admission Trends</vt:lpstr>
      <vt:lpstr>Addressing the Hospital Census</vt:lpstr>
      <vt:lpstr>System Transformation, Excellence and  Performance in Virginia  (STEP-VA)</vt:lpstr>
      <vt:lpstr>GA Code-Required Implementation  Dates for STEP-VA Services</vt:lpstr>
      <vt:lpstr>Permanent Supportive Housing</vt:lpstr>
      <vt:lpstr>The Essential “Supports” in Supportive Housing</vt:lpstr>
      <vt:lpstr>PSH Units Needed by SMI Sub-Population</vt:lpstr>
      <vt:lpstr>Virginia is Building PSH Capacity</vt:lpstr>
      <vt:lpstr>On the Horizon</vt:lpstr>
      <vt:lpstr>Behavioral Health in the Commonwealth of Virginia Opportunity for Transformation</vt:lpstr>
      <vt:lpstr>Medicaid Expenditures on Community-Based Medicaid Mental Health Services</vt:lpstr>
      <vt:lpstr>Momentum for Behavioral Health Transformation</vt:lpstr>
      <vt:lpstr>Timeline: Deliverables / Products </vt:lpstr>
      <vt:lpstr> Anticipated Outcomes</vt:lpstr>
      <vt:lpstr>Developmental Disabilities Waivers</vt:lpstr>
      <vt:lpstr>On the Horizon /Other Key Topics</vt:lpstr>
      <vt:lpstr>Contact Information</vt:lpstr>
    </vt:vector>
  </TitlesOfParts>
  <Company>Virginia IT Infrastructure Partnership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wtg77908</dc:creator>
  <cp:lastModifiedBy>User1</cp:lastModifiedBy>
  <cp:revision>722</cp:revision>
  <cp:lastPrinted>2018-08-08T18:44:39Z</cp:lastPrinted>
  <dcterms:created xsi:type="dcterms:W3CDTF">2014-08-23T13:13:25Z</dcterms:created>
  <dcterms:modified xsi:type="dcterms:W3CDTF">2018-09-21T12:27:41Z</dcterms:modified>
</cp:coreProperties>
</file>