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4" r:id="rId1"/>
  </p:sldMasterIdLst>
  <p:notesMasterIdLst>
    <p:notesMasterId r:id="rId28"/>
  </p:notesMasterIdLst>
  <p:sldIdLst>
    <p:sldId id="385" r:id="rId2"/>
    <p:sldId id="411" r:id="rId3"/>
    <p:sldId id="379" r:id="rId4"/>
    <p:sldId id="380" r:id="rId5"/>
    <p:sldId id="412" r:id="rId6"/>
    <p:sldId id="414" r:id="rId7"/>
    <p:sldId id="413" r:id="rId8"/>
    <p:sldId id="381" r:id="rId9"/>
    <p:sldId id="397" r:id="rId10"/>
    <p:sldId id="399" r:id="rId11"/>
    <p:sldId id="400" r:id="rId12"/>
    <p:sldId id="401" r:id="rId13"/>
    <p:sldId id="402" r:id="rId14"/>
    <p:sldId id="403" r:id="rId15"/>
    <p:sldId id="404" r:id="rId16"/>
    <p:sldId id="395" r:id="rId17"/>
    <p:sldId id="407" r:id="rId18"/>
    <p:sldId id="415" r:id="rId19"/>
    <p:sldId id="416" r:id="rId20"/>
    <p:sldId id="417" r:id="rId21"/>
    <p:sldId id="421" r:id="rId22"/>
    <p:sldId id="420" r:id="rId23"/>
    <p:sldId id="418" r:id="rId24"/>
    <p:sldId id="408" r:id="rId25"/>
    <p:sldId id="409" r:id="rId26"/>
    <p:sldId id="41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2" autoAdjust="0"/>
    <p:restoredTop sz="94660"/>
  </p:normalViewPr>
  <p:slideViewPr>
    <p:cSldViewPr>
      <p:cViewPr varScale="1">
        <p:scale>
          <a:sx n="115" d="100"/>
          <a:sy n="115" d="100"/>
        </p:scale>
        <p:origin x="141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142" b="1" i="0" u="none" strike="noStrike" kern="1200" baseline="0">
                <a:solidFill>
                  <a:prstClr val="black"/>
                </a:solidFill>
                <a:latin typeface="+mn-lt"/>
                <a:ea typeface="+mn-ea"/>
                <a:cs typeface="+mn-cs"/>
              </a:defRPr>
            </a:pPr>
            <a:r>
              <a:rPr lang="en-US" sz="1195" dirty="0" smtClean="0"/>
              <a:t>Total Number</a:t>
            </a:r>
            <a:r>
              <a:rPr lang="en-US" sz="1195" baseline="0" dirty="0" smtClean="0"/>
              <a:t> of Fatal Drug Overdoses by Quarter and Year of Death, 2007-2018</a:t>
            </a:r>
          </a:p>
          <a:p>
            <a:pPr marL="0" marR="0" indent="0" algn="ctr" defTabSz="914400" rtl="0" eaLnBrk="1" fontAlgn="auto" latinLnBrk="0" hangingPunct="1">
              <a:lnSpc>
                <a:spcPct val="100000"/>
              </a:lnSpc>
              <a:spcBef>
                <a:spcPts val="0"/>
              </a:spcBef>
              <a:spcAft>
                <a:spcPts val="0"/>
              </a:spcAft>
              <a:buClrTx/>
              <a:buSzTx/>
              <a:buFontTx/>
              <a:buNone/>
              <a:tabLst/>
              <a:defRPr sz="2142" b="1" i="0" u="none" strike="noStrike" kern="1200" baseline="0">
                <a:solidFill>
                  <a:prstClr val="black"/>
                </a:solidFill>
                <a:latin typeface="+mn-lt"/>
                <a:ea typeface="+mn-ea"/>
                <a:cs typeface="+mn-cs"/>
              </a:defRPr>
            </a:pPr>
            <a:r>
              <a:rPr lang="en-US" sz="1195" b="1" i="0" u="sng" strike="noStrike" kern="1200" baseline="0" dirty="0" smtClean="0">
                <a:solidFill>
                  <a:prstClr val="black"/>
                </a:solidFill>
                <a:latin typeface="+mn-lt"/>
                <a:ea typeface="+mn-ea"/>
                <a:cs typeface="+mn-cs"/>
              </a:rPr>
              <a:t>(‘Total Fatalities’ for 2018 is a Predicted Total for the Entire Year)</a:t>
            </a:r>
          </a:p>
          <a:p>
            <a:pPr marL="0" marR="0" indent="0" algn="ctr" defTabSz="914400" rtl="0" eaLnBrk="1" fontAlgn="auto" latinLnBrk="0" hangingPunct="1">
              <a:lnSpc>
                <a:spcPct val="100000"/>
              </a:lnSpc>
              <a:spcBef>
                <a:spcPts val="0"/>
              </a:spcBef>
              <a:spcAft>
                <a:spcPts val="0"/>
              </a:spcAft>
              <a:buClrTx/>
              <a:buSzTx/>
              <a:buFontTx/>
              <a:buNone/>
              <a:tabLst/>
              <a:defRPr sz="2142" b="1" i="0" u="none" strike="noStrike" kern="1200" baseline="0">
                <a:solidFill>
                  <a:prstClr val="black"/>
                </a:solidFill>
                <a:latin typeface="+mn-lt"/>
                <a:ea typeface="+mn-ea"/>
                <a:cs typeface="+mn-cs"/>
              </a:defRPr>
            </a:pPr>
            <a:endParaRPr lang="en-US" sz="1195" baseline="0" dirty="0" smtClean="0"/>
          </a:p>
        </c:rich>
      </c:tx>
      <c:layout>
        <c:manualLayout>
          <c:xMode val="edge"/>
          <c:yMode val="edge"/>
          <c:x val="0.15103590262226396"/>
          <c:y val="1.6666666666666666E-2"/>
        </c:manualLayout>
      </c:layout>
      <c:overlay val="0"/>
    </c:title>
    <c:autoTitleDeleted val="0"/>
    <c:plotArea>
      <c:layout>
        <c:manualLayout>
          <c:layoutTarget val="inner"/>
          <c:xMode val="edge"/>
          <c:yMode val="edge"/>
          <c:x val="0.16391437308868528"/>
          <c:y val="0.13633000579654944"/>
          <c:w val="0.8269113149847096"/>
          <c:h val="0.58244991069478824"/>
        </c:manualLayout>
      </c:layout>
      <c:barChart>
        <c:barDir val="col"/>
        <c:grouping val="stacked"/>
        <c:varyColors val="0"/>
        <c:ser>
          <c:idx val="4"/>
          <c:order val="0"/>
          <c:tx>
            <c:strRef>
              <c:f>Sheet1!$B$1</c:f>
              <c:strCache>
                <c:ptCount val="1"/>
                <c:pt idx="0">
                  <c:v>Q1</c:v>
                </c:pt>
              </c:strCache>
            </c:strRef>
          </c:tx>
          <c:spPr>
            <a:ln>
              <a:noFill/>
            </a:ln>
          </c:spPr>
          <c:invertIfNegative val="0"/>
          <c:cat>
            <c:strRef>
              <c:f>Sheet1!$A$2:$A$13</c:f>
              <c:strCach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strCache>
            </c:strRef>
          </c:cat>
          <c:val>
            <c:numRef>
              <c:f>Sheet1!$B$2:$B$13</c:f>
              <c:numCache>
                <c:formatCode>###0</c:formatCode>
                <c:ptCount val="12"/>
                <c:pt idx="0">
                  <c:v>176</c:v>
                </c:pt>
                <c:pt idx="1">
                  <c:v>198</c:v>
                </c:pt>
                <c:pt idx="2">
                  <c:v>201</c:v>
                </c:pt>
                <c:pt idx="3">
                  <c:v>182</c:v>
                </c:pt>
                <c:pt idx="4">
                  <c:v>181</c:v>
                </c:pt>
                <c:pt idx="5">
                  <c:v>170</c:v>
                </c:pt>
                <c:pt idx="6">
                  <c:v>219</c:v>
                </c:pt>
                <c:pt idx="7">
                  <c:v>228</c:v>
                </c:pt>
                <c:pt idx="8" formatCode="General">
                  <c:v>253</c:v>
                </c:pt>
                <c:pt idx="9" formatCode="General">
                  <c:v>362</c:v>
                </c:pt>
                <c:pt idx="10" formatCode="General">
                  <c:v>396</c:v>
                </c:pt>
                <c:pt idx="11" formatCode="General">
                  <c:v>346</c:v>
                </c:pt>
              </c:numCache>
            </c:numRef>
          </c:val>
          <c:extLst>
            <c:ext xmlns:c16="http://schemas.microsoft.com/office/drawing/2014/chart" uri="{C3380CC4-5D6E-409C-BE32-E72D297353CC}">
              <c16:uniqueId val="{00000000-D84B-4B70-9727-6AE42CD6B5D7}"/>
            </c:ext>
          </c:extLst>
        </c:ser>
        <c:ser>
          <c:idx val="1"/>
          <c:order val="1"/>
          <c:tx>
            <c:strRef>
              <c:f>Sheet1!$C$1</c:f>
              <c:strCache>
                <c:ptCount val="1"/>
                <c:pt idx="0">
                  <c:v>Q2</c:v>
                </c:pt>
              </c:strCache>
            </c:strRef>
          </c:tx>
          <c:spPr>
            <a:solidFill>
              <a:schemeClr val="accent1"/>
            </a:solidFill>
          </c:spPr>
          <c:invertIfNegative val="0"/>
          <c:cat>
            <c:strRef>
              <c:f>Sheet1!$A$2:$A$13</c:f>
              <c:strCach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strCache>
            </c:strRef>
          </c:cat>
          <c:val>
            <c:numRef>
              <c:f>Sheet1!$C$2:$C$13</c:f>
              <c:numCache>
                <c:formatCode>###0</c:formatCode>
                <c:ptCount val="12"/>
                <c:pt idx="0">
                  <c:v>188</c:v>
                </c:pt>
                <c:pt idx="1">
                  <c:v>162</c:v>
                </c:pt>
                <c:pt idx="2">
                  <c:v>172</c:v>
                </c:pt>
                <c:pt idx="3">
                  <c:v>159</c:v>
                </c:pt>
                <c:pt idx="4">
                  <c:v>215</c:v>
                </c:pt>
                <c:pt idx="5">
                  <c:v>190</c:v>
                </c:pt>
                <c:pt idx="6">
                  <c:v>230</c:v>
                </c:pt>
                <c:pt idx="7">
                  <c:v>246</c:v>
                </c:pt>
                <c:pt idx="8" formatCode="General">
                  <c:v>243</c:v>
                </c:pt>
                <c:pt idx="9" formatCode="General">
                  <c:v>332</c:v>
                </c:pt>
                <c:pt idx="10" formatCode="General">
                  <c:v>371</c:v>
                </c:pt>
                <c:pt idx="11" formatCode="General">
                  <c:v>360</c:v>
                </c:pt>
              </c:numCache>
            </c:numRef>
          </c:val>
          <c:extLst>
            <c:ext xmlns:c16="http://schemas.microsoft.com/office/drawing/2014/chart" uri="{C3380CC4-5D6E-409C-BE32-E72D297353CC}">
              <c16:uniqueId val="{00000001-D84B-4B70-9727-6AE42CD6B5D7}"/>
            </c:ext>
          </c:extLst>
        </c:ser>
        <c:ser>
          <c:idx val="2"/>
          <c:order val="2"/>
          <c:tx>
            <c:strRef>
              <c:f>Sheet1!$D$1</c:f>
              <c:strCache>
                <c:ptCount val="1"/>
                <c:pt idx="0">
                  <c:v>Q3</c:v>
                </c:pt>
              </c:strCache>
            </c:strRef>
          </c:tx>
          <c:invertIfNegative val="0"/>
          <c:cat>
            <c:strRef>
              <c:f>Sheet1!$A$2:$A$13</c:f>
              <c:strCach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strCache>
            </c:strRef>
          </c:cat>
          <c:val>
            <c:numRef>
              <c:f>Sheet1!$D$2:$D$13</c:f>
              <c:numCache>
                <c:formatCode>###0</c:formatCode>
                <c:ptCount val="12"/>
                <c:pt idx="0">
                  <c:v>152</c:v>
                </c:pt>
                <c:pt idx="1">
                  <c:v>180</c:v>
                </c:pt>
                <c:pt idx="2">
                  <c:v>157</c:v>
                </c:pt>
                <c:pt idx="3">
                  <c:v>170</c:v>
                </c:pt>
                <c:pt idx="4">
                  <c:v>191</c:v>
                </c:pt>
                <c:pt idx="5">
                  <c:v>199</c:v>
                </c:pt>
                <c:pt idx="6">
                  <c:v>217</c:v>
                </c:pt>
                <c:pt idx="7">
                  <c:v>257</c:v>
                </c:pt>
                <c:pt idx="8" formatCode="General">
                  <c:v>270</c:v>
                </c:pt>
                <c:pt idx="9" formatCode="General">
                  <c:v>359</c:v>
                </c:pt>
                <c:pt idx="10" formatCode="General">
                  <c:v>375</c:v>
                </c:pt>
                <c:pt idx="11" formatCode="General">
                  <c:v>422</c:v>
                </c:pt>
              </c:numCache>
            </c:numRef>
          </c:val>
          <c:extLst>
            <c:ext xmlns:c16="http://schemas.microsoft.com/office/drawing/2014/chart" uri="{C3380CC4-5D6E-409C-BE32-E72D297353CC}">
              <c16:uniqueId val="{00000002-D84B-4B70-9727-6AE42CD6B5D7}"/>
            </c:ext>
          </c:extLst>
        </c:ser>
        <c:ser>
          <c:idx val="3"/>
          <c:order val="3"/>
          <c:tx>
            <c:strRef>
              <c:f>Sheet1!$E$1</c:f>
              <c:strCache>
                <c:ptCount val="1"/>
                <c:pt idx="0">
                  <c:v>Q4</c:v>
                </c:pt>
              </c:strCache>
            </c:strRef>
          </c:tx>
          <c:invertIfNegative val="0"/>
          <c:cat>
            <c:strRef>
              <c:f>Sheet1!$A$2:$A$13</c:f>
              <c:strCach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strCache>
            </c:strRef>
          </c:cat>
          <c:val>
            <c:numRef>
              <c:f>Sheet1!$E$2:$E$13</c:f>
              <c:numCache>
                <c:formatCode>###0</c:formatCode>
                <c:ptCount val="12"/>
                <c:pt idx="0">
                  <c:v>205</c:v>
                </c:pt>
                <c:pt idx="1">
                  <c:v>195</c:v>
                </c:pt>
                <c:pt idx="2">
                  <c:v>183</c:v>
                </c:pt>
                <c:pt idx="3">
                  <c:v>179</c:v>
                </c:pt>
                <c:pt idx="4">
                  <c:v>232</c:v>
                </c:pt>
                <c:pt idx="5">
                  <c:v>240</c:v>
                </c:pt>
                <c:pt idx="6">
                  <c:v>248</c:v>
                </c:pt>
                <c:pt idx="7">
                  <c:v>263</c:v>
                </c:pt>
                <c:pt idx="8" formatCode="General">
                  <c:v>262</c:v>
                </c:pt>
                <c:pt idx="9" formatCode="General">
                  <c:v>375</c:v>
                </c:pt>
                <c:pt idx="10" formatCode="General">
                  <c:v>392</c:v>
                </c:pt>
              </c:numCache>
            </c:numRef>
          </c:val>
          <c:extLst>
            <c:ext xmlns:c16="http://schemas.microsoft.com/office/drawing/2014/chart" uri="{C3380CC4-5D6E-409C-BE32-E72D297353CC}">
              <c16:uniqueId val="{00000003-D84B-4B70-9727-6AE42CD6B5D7}"/>
            </c:ext>
          </c:extLst>
        </c:ser>
        <c:dLbls>
          <c:showLegendKey val="0"/>
          <c:showVal val="0"/>
          <c:showCatName val="0"/>
          <c:showSerName val="0"/>
          <c:showPercent val="0"/>
          <c:showBubbleSize val="0"/>
        </c:dLbls>
        <c:gapWidth val="150"/>
        <c:overlap val="100"/>
        <c:axId val="104251776"/>
        <c:axId val="104253312"/>
      </c:barChart>
      <c:lineChart>
        <c:grouping val="standard"/>
        <c:varyColors val="0"/>
        <c:ser>
          <c:idx val="0"/>
          <c:order val="4"/>
          <c:tx>
            <c:strRef>
              <c:f>Sheet1!$F$1</c:f>
              <c:strCache>
                <c:ptCount val="1"/>
                <c:pt idx="0">
                  <c:v>Total Fatalities</c:v>
                </c:pt>
              </c:strCache>
            </c:strRef>
          </c:tx>
          <c:spPr>
            <a:ln w="25203">
              <a:solidFill>
                <a:prstClr val="black"/>
              </a:solidFill>
            </a:ln>
          </c:spPr>
          <c:marker>
            <c:symbol val="circle"/>
            <c:size val="5"/>
            <c:spPr>
              <a:gradFill>
                <a:gsLst>
                  <a:gs pos="0">
                    <a:schemeClr val="bg1">
                      <a:lumMod val="65000"/>
                    </a:schemeClr>
                  </a:gs>
                  <a:gs pos="50000">
                    <a:schemeClr val="accent1">
                      <a:tint val="44500"/>
                      <a:satMod val="160000"/>
                    </a:schemeClr>
                  </a:gs>
                  <a:gs pos="100000">
                    <a:schemeClr val="bg1"/>
                  </a:gs>
                </a:gsLst>
                <a:lin ang="5400000" scaled="1"/>
              </a:gradFill>
              <a:ln w="25203">
                <a:solidFill>
                  <a:schemeClr val="tx1"/>
                </a:solidFill>
              </a:ln>
            </c:spPr>
          </c:marker>
          <c:dPt>
            <c:idx val="9"/>
            <c:bubble3D val="0"/>
            <c:spPr>
              <a:ln w="25400">
                <a:solidFill>
                  <a:prstClr val="black"/>
                </a:solidFill>
                <a:prstDash val="solid"/>
              </a:ln>
            </c:spPr>
            <c:extLst>
              <c:ext xmlns:c16="http://schemas.microsoft.com/office/drawing/2014/chart" uri="{C3380CC4-5D6E-409C-BE32-E72D297353CC}">
                <c16:uniqueId val="{00000005-D84B-4B70-9727-6AE42CD6B5D7}"/>
              </c:ext>
            </c:extLst>
          </c:dPt>
          <c:dPt>
            <c:idx val="10"/>
            <c:bubble3D val="0"/>
            <c:spPr>
              <a:ln w="25203">
                <a:solidFill>
                  <a:prstClr val="black"/>
                </a:solidFill>
                <a:prstDash val="solid"/>
              </a:ln>
            </c:spPr>
            <c:extLst>
              <c:ext xmlns:c16="http://schemas.microsoft.com/office/drawing/2014/chart" uri="{C3380CC4-5D6E-409C-BE32-E72D297353CC}">
                <c16:uniqueId val="{00000007-D84B-4B70-9727-6AE42CD6B5D7}"/>
              </c:ext>
            </c:extLst>
          </c:dPt>
          <c:dPt>
            <c:idx val="11"/>
            <c:bubble3D val="0"/>
            <c:spPr>
              <a:ln w="25203">
                <a:solidFill>
                  <a:prstClr val="black"/>
                </a:solidFill>
                <a:prstDash val="sysDot"/>
              </a:ln>
            </c:spPr>
            <c:extLst>
              <c:ext xmlns:c16="http://schemas.microsoft.com/office/drawing/2014/chart" uri="{C3380CC4-5D6E-409C-BE32-E72D297353CC}">
                <c16:uniqueId val="{00000004-FCC5-466B-A889-775EC27BDFF3}"/>
              </c:ext>
            </c:extLst>
          </c:dPt>
          <c:cat>
            <c:strRef>
              <c:f>Sheet1!$A$2:$A$13</c:f>
              <c:strCach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strCache>
            </c:strRef>
          </c:cat>
          <c:val>
            <c:numRef>
              <c:f>Sheet1!$F$2:$F$13</c:f>
              <c:numCache>
                <c:formatCode>###0</c:formatCode>
                <c:ptCount val="12"/>
                <c:pt idx="0">
                  <c:v>721</c:v>
                </c:pt>
                <c:pt idx="1">
                  <c:v>735</c:v>
                </c:pt>
                <c:pt idx="2">
                  <c:v>713</c:v>
                </c:pt>
                <c:pt idx="3">
                  <c:v>690</c:v>
                </c:pt>
                <c:pt idx="4">
                  <c:v>819</c:v>
                </c:pt>
                <c:pt idx="5">
                  <c:v>799</c:v>
                </c:pt>
                <c:pt idx="6">
                  <c:v>914</c:v>
                </c:pt>
                <c:pt idx="7">
                  <c:v>994</c:v>
                </c:pt>
                <c:pt idx="8">
                  <c:v>1028</c:v>
                </c:pt>
                <c:pt idx="9">
                  <c:v>1428</c:v>
                </c:pt>
                <c:pt idx="10">
                  <c:v>1534</c:v>
                </c:pt>
                <c:pt idx="11">
                  <c:v>1508</c:v>
                </c:pt>
              </c:numCache>
            </c:numRef>
          </c:val>
          <c:smooth val="0"/>
          <c:extLst>
            <c:ext xmlns:c16="http://schemas.microsoft.com/office/drawing/2014/chart" uri="{C3380CC4-5D6E-409C-BE32-E72D297353CC}">
              <c16:uniqueId val="{00000008-D84B-4B70-9727-6AE42CD6B5D7}"/>
            </c:ext>
          </c:extLst>
        </c:ser>
        <c:dLbls>
          <c:showLegendKey val="0"/>
          <c:showVal val="0"/>
          <c:showCatName val="0"/>
          <c:showSerName val="0"/>
          <c:showPercent val="0"/>
          <c:showBubbleSize val="0"/>
        </c:dLbls>
        <c:marker val="1"/>
        <c:smooth val="0"/>
        <c:axId val="104251776"/>
        <c:axId val="104253312"/>
      </c:lineChart>
      <c:catAx>
        <c:axId val="104251776"/>
        <c:scaling>
          <c:orientation val="minMax"/>
        </c:scaling>
        <c:delete val="0"/>
        <c:axPos val="b"/>
        <c:numFmt formatCode="General" sourceLinked="1"/>
        <c:majorTickMark val="out"/>
        <c:minorTickMark val="none"/>
        <c:tickLblPos val="nextTo"/>
        <c:txPr>
          <a:bodyPr/>
          <a:lstStyle/>
          <a:p>
            <a:pPr>
              <a:defRPr sz="1385"/>
            </a:pPr>
            <a:endParaRPr lang="en-US"/>
          </a:p>
        </c:txPr>
        <c:crossAx val="104253312"/>
        <c:crosses val="autoZero"/>
        <c:auto val="1"/>
        <c:lblAlgn val="ctr"/>
        <c:lblOffset val="100"/>
        <c:noMultiLvlLbl val="0"/>
      </c:catAx>
      <c:valAx>
        <c:axId val="104253312"/>
        <c:scaling>
          <c:orientation val="minMax"/>
        </c:scaling>
        <c:delete val="0"/>
        <c:axPos val="l"/>
        <c:majorGridlines/>
        <c:title>
          <c:tx>
            <c:rich>
              <a:bodyPr/>
              <a:lstStyle/>
              <a:p>
                <a:pPr>
                  <a:defRPr sz="955" b="1" i="0" u="none" strike="noStrike" baseline="0">
                    <a:solidFill>
                      <a:srgbClr val="000000"/>
                    </a:solidFill>
                    <a:latin typeface="Trebuchet MS"/>
                    <a:ea typeface="Trebuchet MS"/>
                    <a:cs typeface="Trebuchet MS"/>
                  </a:defRPr>
                </a:pPr>
                <a:r>
                  <a:rPr lang="en-US"/>
                  <a:t>Number of Fatalities</a:t>
                </a:r>
              </a:p>
            </c:rich>
          </c:tx>
          <c:layout>
            <c:manualLayout>
              <c:xMode val="edge"/>
              <c:yMode val="edge"/>
              <c:x val="7.5337885169852056E-2"/>
              <c:y val="0.30690108642864544"/>
            </c:manualLayout>
          </c:layout>
          <c:overlay val="0"/>
        </c:title>
        <c:numFmt formatCode="###0" sourceLinked="1"/>
        <c:majorTickMark val="out"/>
        <c:minorTickMark val="none"/>
        <c:tickLblPos val="nextTo"/>
        <c:txPr>
          <a:bodyPr/>
          <a:lstStyle/>
          <a:p>
            <a:pPr>
              <a:defRPr sz="989"/>
            </a:pPr>
            <a:endParaRPr lang="en-US"/>
          </a:p>
        </c:txPr>
        <c:crossAx val="104251776"/>
        <c:crosses val="autoZero"/>
        <c:crossBetween val="between"/>
      </c:valAx>
      <c:dTable>
        <c:showHorzBorder val="1"/>
        <c:showVertBorder val="1"/>
        <c:showOutline val="1"/>
        <c:showKeys val="1"/>
        <c:txPr>
          <a:bodyPr/>
          <a:lstStyle/>
          <a:p>
            <a:pPr rtl="0">
              <a:defRPr sz="989"/>
            </a:pPr>
            <a:endParaRPr lang="en-US"/>
          </a:p>
        </c:txPr>
      </c:dTable>
      <c:spPr>
        <a:solidFill>
          <a:sysClr val="window" lastClr="FFFFFF">
            <a:lumMod val="85000"/>
          </a:sysClr>
        </a:solidFill>
        <a:ln w="25348">
          <a:noFill/>
        </a:ln>
      </c:spPr>
    </c:plotArea>
    <c:plotVisOnly val="1"/>
    <c:dispBlanksAs val="gap"/>
    <c:showDLblsOverMax val="0"/>
  </c:chart>
  <c:txPr>
    <a:bodyPr/>
    <a:lstStyle/>
    <a:p>
      <a:pPr>
        <a:defRPr sz="1785"/>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132" b="1" i="0" u="none" strike="noStrike" kern="1200" baseline="0">
                <a:solidFill>
                  <a:prstClr val="black"/>
                </a:solidFill>
                <a:latin typeface="+mn-lt"/>
                <a:ea typeface="+mn-ea"/>
                <a:cs typeface="+mn-cs"/>
              </a:defRPr>
            </a:pPr>
            <a:r>
              <a:rPr lang="en-US" sz="1199" dirty="0" smtClean="0"/>
              <a:t>Total Number</a:t>
            </a:r>
            <a:r>
              <a:rPr lang="en-US" sz="1199" baseline="0" dirty="0" smtClean="0"/>
              <a:t> of Prescription Opioid (Excluding Fentanyl), Fentanyl and/or Heroin, and All Opioid Overdoses by Year of Death, 2007-2018</a:t>
            </a:r>
          </a:p>
          <a:p>
            <a:pPr marL="0" marR="0" indent="0" algn="ctr" defTabSz="914400" rtl="0" eaLnBrk="1" fontAlgn="auto" latinLnBrk="0" hangingPunct="1">
              <a:lnSpc>
                <a:spcPct val="100000"/>
              </a:lnSpc>
              <a:spcBef>
                <a:spcPts val="0"/>
              </a:spcBef>
              <a:spcAft>
                <a:spcPts val="0"/>
              </a:spcAft>
              <a:buClrTx/>
              <a:buSzTx/>
              <a:buFontTx/>
              <a:buNone/>
              <a:tabLst/>
              <a:defRPr sz="2132" b="1" i="0" u="none" strike="noStrike" kern="1200" baseline="0">
                <a:solidFill>
                  <a:prstClr val="black"/>
                </a:solidFill>
                <a:latin typeface="+mn-lt"/>
                <a:ea typeface="+mn-ea"/>
                <a:cs typeface="+mn-cs"/>
              </a:defRPr>
            </a:pPr>
            <a:r>
              <a:rPr lang="en-US" sz="1199" b="1" i="0" u="sng" strike="noStrike" kern="1200" baseline="0" dirty="0" smtClean="0">
                <a:solidFill>
                  <a:prstClr val="black"/>
                </a:solidFill>
                <a:latin typeface="+mn-lt"/>
                <a:ea typeface="+mn-ea"/>
                <a:cs typeface="+mn-cs"/>
              </a:rPr>
              <a:t>(‘Total Fatalities’ for 2018 is a Predicted Total for the Entire Year)</a:t>
            </a:r>
          </a:p>
        </c:rich>
      </c:tx>
      <c:layout>
        <c:manualLayout>
          <c:xMode val="edge"/>
          <c:yMode val="edge"/>
          <c:x val="0.10767433369843009"/>
          <c:y val="0"/>
        </c:manualLayout>
      </c:layout>
      <c:overlay val="0"/>
    </c:title>
    <c:autoTitleDeleted val="0"/>
    <c:plotArea>
      <c:layout>
        <c:manualLayout>
          <c:layoutTarget val="inner"/>
          <c:xMode val="edge"/>
          <c:yMode val="edge"/>
          <c:x val="0.30445018829168091"/>
          <c:y val="0.1578437745524546"/>
          <c:w val="0.68685415953440598"/>
          <c:h val="0.59379339065504688"/>
        </c:manualLayout>
      </c:layout>
      <c:lineChart>
        <c:grouping val="standard"/>
        <c:varyColors val="0"/>
        <c:ser>
          <c:idx val="4"/>
          <c:order val="0"/>
          <c:tx>
            <c:strRef>
              <c:f>Sheet1!$B$1</c:f>
              <c:strCache>
                <c:ptCount val="1"/>
                <c:pt idx="0">
                  <c:v>All Opioids</c:v>
                </c:pt>
              </c:strCache>
            </c:strRef>
          </c:tx>
          <c:spPr>
            <a:ln w="25400">
              <a:solidFill>
                <a:schemeClr val="tx1"/>
              </a:solidFill>
            </a:ln>
          </c:spPr>
          <c:marker>
            <c:symbol val="circle"/>
            <c:size val="5"/>
            <c:spPr>
              <a:solidFill>
                <a:schemeClr val="bg1">
                  <a:lumMod val="85000"/>
                </a:schemeClr>
              </a:solidFill>
              <a:ln w="25400">
                <a:solidFill>
                  <a:schemeClr val="tx1"/>
                </a:solidFill>
              </a:ln>
            </c:spPr>
          </c:marker>
          <c:dPt>
            <c:idx val="9"/>
            <c:bubble3D val="0"/>
            <c:spPr>
              <a:ln w="25400">
                <a:solidFill>
                  <a:schemeClr val="tx1"/>
                </a:solidFill>
                <a:prstDash val="solid"/>
              </a:ln>
            </c:spPr>
            <c:extLst>
              <c:ext xmlns:c16="http://schemas.microsoft.com/office/drawing/2014/chart" uri="{C3380CC4-5D6E-409C-BE32-E72D297353CC}">
                <c16:uniqueId val="{00000001-2496-4835-AC4E-95FD6F4741DE}"/>
              </c:ext>
            </c:extLst>
          </c:dPt>
          <c:dPt>
            <c:idx val="10"/>
            <c:bubble3D val="0"/>
            <c:spPr>
              <a:ln w="25400">
                <a:solidFill>
                  <a:schemeClr val="tx1"/>
                </a:solidFill>
                <a:prstDash val="solid"/>
              </a:ln>
            </c:spPr>
            <c:extLst>
              <c:ext xmlns:c16="http://schemas.microsoft.com/office/drawing/2014/chart" uri="{C3380CC4-5D6E-409C-BE32-E72D297353CC}">
                <c16:uniqueId val="{00000003-2496-4835-AC4E-95FD6F4741DE}"/>
              </c:ext>
            </c:extLst>
          </c:dPt>
          <c:dPt>
            <c:idx val="11"/>
            <c:bubble3D val="0"/>
            <c:spPr>
              <a:ln w="25400">
                <a:solidFill>
                  <a:schemeClr val="tx1"/>
                </a:solidFill>
                <a:prstDash val="sysDot"/>
              </a:ln>
            </c:spPr>
            <c:extLst>
              <c:ext xmlns:c16="http://schemas.microsoft.com/office/drawing/2014/chart" uri="{C3380CC4-5D6E-409C-BE32-E72D297353CC}">
                <c16:uniqueId val="{0000000C-9FF3-4A79-A1FA-C2B289C2F7EA}"/>
              </c:ext>
            </c:extLst>
          </c:dPt>
          <c:cat>
            <c:strRef>
              <c:f>Sheet1!$A$2:$A$13</c:f>
              <c:strCach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strCache>
            </c:strRef>
          </c:cat>
          <c:val>
            <c:numRef>
              <c:f>Sheet1!$B$2:$B$13</c:f>
              <c:numCache>
                <c:formatCode>###0</c:formatCode>
                <c:ptCount val="12"/>
                <c:pt idx="0">
                  <c:v>516</c:v>
                </c:pt>
                <c:pt idx="1">
                  <c:v>538</c:v>
                </c:pt>
                <c:pt idx="2">
                  <c:v>530</c:v>
                </c:pt>
                <c:pt idx="3">
                  <c:v>498</c:v>
                </c:pt>
                <c:pt idx="4">
                  <c:v>601</c:v>
                </c:pt>
                <c:pt idx="5">
                  <c:v>572</c:v>
                </c:pt>
                <c:pt idx="6">
                  <c:v>684</c:v>
                </c:pt>
                <c:pt idx="7">
                  <c:v>775</c:v>
                </c:pt>
                <c:pt idx="8">
                  <c:v>812</c:v>
                </c:pt>
                <c:pt idx="9">
                  <c:v>1138</c:v>
                </c:pt>
                <c:pt idx="10">
                  <c:v>1229</c:v>
                </c:pt>
                <c:pt idx="11">
                  <c:v>1229</c:v>
                </c:pt>
              </c:numCache>
            </c:numRef>
          </c:val>
          <c:smooth val="0"/>
          <c:extLst>
            <c:ext xmlns:c16="http://schemas.microsoft.com/office/drawing/2014/chart" uri="{C3380CC4-5D6E-409C-BE32-E72D297353CC}">
              <c16:uniqueId val="{00000004-2496-4835-AC4E-95FD6F4741DE}"/>
            </c:ext>
          </c:extLst>
        </c:ser>
        <c:ser>
          <c:idx val="1"/>
          <c:order val="1"/>
          <c:tx>
            <c:strRef>
              <c:f>Sheet1!$C$1</c:f>
              <c:strCache>
                <c:ptCount val="1"/>
                <c:pt idx="0">
                  <c:v>Prescription Opioids (excluding fentanyl)</c:v>
                </c:pt>
              </c:strCache>
            </c:strRef>
          </c:tx>
          <c:spPr>
            <a:ln w="25400">
              <a:solidFill>
                <a:schemeClr val="accent6"/>
              </a:solidFill>
            </a:ln>
          </c:spPr>
          <c:marker>
            <c:symbol val="circle"/>
            <c:size val="5"/>
            <c:spPr>
              <a:solidFill>
                <a:schemeClr val="bg1">
                  <a:lumMod val="85000"/>
                </a:schemeClr>
              </a:solidFill>
              <a:ln w="25400">
                <a:solidFill>
                  <a:schemeClr val="accent6"/>
                </a:solidFill>
              </a:ln>
            </c:spPr>
          </c:marker>
          <c:dPt>
            <c:idx val="9"/>
            <c:bubble3D val="0"/>
            <c:spPr>
              <a:ln w="25400">
                <a:solidFill>
                  <a:schemeClr val="accent6"/>
                </a:solidFill>
                <a:prstDash val="solid"/>
              </a:ln>
            </c:spPr>
            <c:extLst>
              <c:ext xmlns:c16="http://schemas.microsoft.com/office/drawing/2014/chart" uri="{C3380CC4-5D6E-409C-BE32-E72D297353CC}">
                <c16:uniqueId val="{00000006-2496-4835-AC4E-95FD6F4741DE}"/>
              </c:ext>
            </c:extLst>
          </c:dPt>
          <c:dPt>
            <c:idx val="10"/>
            <c:bubble3D val="0"/>
            <c:spPr>
              <a:ln w="25400">
                <a:solidFill>
                  <a:schemeClr val="accent6"/>
                </a:solidFill>
                <a:prstDash val="solid"/>
              </a:ln>
            </c:spPr>
            <c:extLst>
              <c:ext xmlns:c16="http://schemas.microsoft.com/office/drawing/2014/chart" uri="{C3380CC4-5D6E-409C-BE32-E72D297353CC}">
                <c16:uniqueId val="{00000008-2496-4835-AC4E-95FD6F4741DE}"/>
              </c:ext>
            </c:extLst>
          </c:dPt>
          <c:dPt>
            <c:idx val="11"/>
            <c:bubble3D val="0"/>
            <c:spPr>
              <a:ln w="25400">
                <a:solidFill>
                  <a:schemeClr val="accent6"/>
                </a:solidFill>
                <a:prstDash val="sysDot"/>
              </a:ln>
            </c:spPr>
            <c:extLst>
              <c:ext xmlns:c16="http://schemas.microsoft.com/office/drawing/2014/chart" uri="{C3380CC4-5D6E-409C-BE32-E72D297353CC}">
                <c16:uniqueId val="{0000000E-9FF3-4A79-A1FA-C2B289C2F7EA}"/>
              </c:ext>
            </c:extLst>
          </c:dPt>
          <c:cat>
            <c:strRef>
              <c:f>Sheet1!$A$2:$A$13</c:f>
              <c:strCach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strCache>
            </c:strRef>
          </c:cat>
          <c:val>
            <c:numRef>
              <c:f>Sheet1!$C$2:$C$13</c:f>
              <c:numCache>
                <c:formatCode>###0</c:formatCode>
                <c:ptCount val="12"/>
                <c:pt idx="0">
                  <c:v>401</c:v>
                </c:pt>
                <c:pt idx="1">
                  <c:v>422</c:v>
                </c:pt>
                <c:pt idx="2">
                  <c:v>417</c:v>
                </c:pt>
                <c:pt idx="3">
                  <c:v>426</c:v>
                </c:pt>
                <c:pt idx="4">
                  <c:v>496</c:v>
                </c:pt>
                <c:pt idx="5">
                  <c:v>435</c:v>
                </c:pt>
                <c:pt idx="6">
                  <c:v>460</c:v>
                </c:pt>
                <c:pt idx="7">
                  <c:v>499</c:v>
                </c:pt>
                <c:pt idx="8">
                  <c:v>398</c:v>
                </c:pt>
                <c:pt idx="9">
                  <c:v>472</c:v>
                </c:pt>
                <c:pt idx="10">
                  <c:v>507</c:v>
                </c:pt>
                <c:pt idx="11">
                  <c:v>457</c:v>
                </c:pt>
              </c:numCache>
            </c:numRef>
          </c:val>
          <c:smooth val="0"/>
          <c:extLst>
            <c:ext xmlns:c16="http://schemas.microsoft.com/office/drawing/2014/chart" uri="{C3380CC4-5D6E-409C-BE32-E72D297353CC}">
              <c16:uniqueId val="{00000009-2496-4835-AC4E-95FD6F4741DE}"/>
            </c:ext>
          </c:extLst>
        </c:ser>
        <c:ser>
          <c:idx val="2"/>
          <c:order val="2"/>
          <c:tx>
            <c:strRef>
              <c:f>Sheet1!$D$1</c:f>
              <c:strCache>
                <c:ptCount val="1"/>
                <c:pt idx="0">
                  <c:v>Fentanyl and/or Heroin</c:v>
                </c:pt>
              </c:strCache>
            </c:strRef>
          </c:tx>
          <c:spPr>
            <a:ln w="25400">
              <a:solidFill>
                <a:schemeClr val="accent4"/>
              </a:solidFill>
            </a:ln>
          </c:spPr>
          <c:marker>
            <c:symbol val="circle"/>
            <c:size val="5"/>
            <c:spPr>
              <a:solidFill>
                <a:schemeClr val="bg1">
                  <a:lumMod val="85000"/>
                </a:schemeClr>
              </a:solidFill>
              <a:ln w="25400">
                <a:solidFill>
                  <a:schemeClr val="accent4"/>
                </a:solidFill>
              </a:ln>
            </c:spPr>
          </c:marker>
          <c:dPt>
            <c:idx val="9"/>
            <c:bubble3D val="0"/>
            <c:spPr>
              <a:ln w="25400">
                <a:solidFill>
                  <a:schemeClr val="accent4"/>
                </a:solidFill>
                <a:prstDash val="solid"/>
              </a:ln>
            </c:spPr>
            <c:extLst>
              <c:ext xmlns:c16="http://schemas.microsoft.com/office/drawing/2014/chart" uri="{C3380CC4-5D6E-409C-BE32-E72D297353CC}">
                <c16:uniqueId val="{0000000B-2496-4835-AC4E-95FD6F4741DE}"/>
              </c:ext>
            </c:extLst>
          </c:dPt>
          <c:dPt>
            <c:idx val="10"/>
            <c:bubble3D val="0"/>
            <c:spPr>
              <a:ln w="25400">
                <a:solidFill>
                  <a:schemeClr val="accent4"/>
                </a:solidFill>
                <a:prstDash val="solid"/>
              </a:ln>
            </c:spPr>
            <c:extLst>
              <c:ext xmlns:c16="http://schemas.microsoft.com/office/drawing/2014/chart" uri="{C3380CC4-5D6E-409C-BE32-E72D297353CC}">
                <c16:uniqueId val="{0000000D-2496-4835-AC4E-95FD6F4741DE}"/>
              </c:ext>
            </c:extLst>
          </c:dPt>
          <c:dPt>
            <c:idx val="11"/>
            <c:bubble3D val="0"/>
            <c:spPr>
              <a:ln w="25400">
                <a:solidFill>
                  <a:schemeClr val="accent4"/>
                </a:solidFill>
                <a:prstDash val="sysDot"/>
              </a:ln>
            </c:spPr>
            <c:extLst>
              <c:ext xmlns:c16="http://schemas.microsoft.com/office/drawing/2014/chart" uri="{C3380CC4-5D6E-409C-BE32-E72D297353CC}">
                <c16:uniqueId val="{0000000D-9FF3-4A79-A1FA-C2B289C2F7EA}"/>
              </c:ext>
            </c:extLst>
          </c:dPt>
          <c:cat>
            <c:strRef>
              <c:f>Sheet1!$A$2:$A$13</c:f>
              <c:strCach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strCache>
            </c:strRef>
          </c:cat>
          <c:val>
            <c:numRef>
              <c:f>Sheet1!$D$2:$D$13</c:f>
              <c:numCache>
                <c:formatCode>General</c:formatCode>
                <c:ptCount val="12"/>
                <c:pt idx="0">
                  <c:v>148</c:v>
                </c:pt>
                <c:pt idx="1">
                  <c:v>157</c:v>
                </c:pt>
                <c:pt idx="2">
                  <c:v>150</c:v>
                </c:pt>
                <c:pt idx="3">
                  <c:v>112</c:v>
                </c:pt>
                <c:pt idx="4">
                  <c:v>153</c:v>
                </c:pt>
                <c:pt idx="5">
                  <c:v>185</c:v>
                </c:pt>
                <c:pt idx="6">
                  <c:v>309</c:v>
                </c:pt>
                <c:pt idx="7">
                  <c:v>353</c:v>
                </c:pt>
                <c:pt idx="8">
                  <c:v>471</c:v>
                </c:pt>
                <c:pt idx="9">
                  <c:v>814</c:v>
                </c:pt>
                <c:pt idx="10" formatCode="###0">
                  <c:v>940</c:v>
                </c:pt>
                <c:pt idx="11" formatCode="###0">
                  <c:v>977</c:v>
                </c:pt>
              </c:numCache>
            </c:numRef>
          </c:val>
          <c:smooth val="0"/>
          <c:extLst>
            <c:ext xmlns:c16="http://schemas.microsoft.com/office/drawing/2014/chart" uri="{C3380CC4-5D6E-409C-BE32-E72D297353CC}">
              <c16:uniqueId val="{0000000E-2496-4835-AC4E-95FD6F4741DE}"/>
            </c:ext>
          </c:extLst>
        </c:ser>
        <c:dLbls>
          <c:showLegendKey val="0"/>
          <c:showVal val="0"/>
          <c:showCatName val="0"/>
          <c:showSerName val="0"/>
          <c:showPercent val="0"/>
          <c:showBubbleSize val="0"/>
        </c:dLbls>
        <c:marker val="1"/>
        <c:smooth val="0"/>
        <c:axId val="161103232"/>
        <c:axId val="161162368"/>
      </c:lineChart>
      <c:catAx>
        <c:axId val="161103232"/>
        <c:scaling>
          <c:orientation val="minMax"/>
        </c:scaling>
        <c:delete val="0"/>
        <c:axPos val="b"/>
        <c:numFmt formatCode="General" sourceLinked="1"/>
        <c:majorTickMark val="out"/>
        <c:minorTickMark val="none"/>
        <c:tickLblPos val="nextTo"/>
        <c:txPr>
          <a:bodyPr/>
          <a:lstStyle/>
          <a:p>
            <a:pPr>
              <a:defRPr sz="1388"/>
            </a:pPr>
            <a:endParaRPr lang="en-US"/>
          </a:p>
        </c:txPr>
        <c:crossAx val="161162368"/>
        <c:crosses val="autoZero"/>
        <c:auto val="1"/>
        <c:lblAlgn val="ctr"/>
        <c:lblOffset val="100"/>
        <c:noMultiLvlLbl val="0"/>
      </c:catAx>
      <c:valAx>
        <c:axId val="161162368"/>
        <c:scaling>
          <c:orientation val="minMax"/>
          <c:max val="1400"/>
        </c:scaling>
        <c:delete val="0"/>
        <c:axPos val="l"/>
        <c:majorGridlines/>
        <c:title>
          <c:tx>
            <c:rich>
              <a:bodyPr/>
              <a:lstStyle/>
              <a:p>
                <a:pPr>
                  <a:defRPr sz="970" b="1" i="0" u="none" strike="noStrike" baseline="0">
                    <a:solidFill>
                      <a:srgbClr val="000000"/>
                    </a:solidFill>
                    <a:latin typeface="Trebuchet MS"/>
                    <a:ea typeface="Trebuchet MS"/>
                    <a:cs typeface="Trebuchet MS"/>
                  </a:defRPr>
                </a:pPr>
                <a:r>
                  <a:rPr lang="en-US"/>
                  <a:t>Number of Fatalities</a:t>
                </a:r>
              </a:p>
            </c:rich>
          </c:tx>
          <c:layout>
            <c:manualLayout>
              <c:xMode val="edge"/>
              <c:yMode val="edge"/>
              <c:x val="0.234758073719046"/>
              <c:y val="0.27529210788306635"/>
            </c:manualLayout>
          </c:layout>
          <c:overlay val="0"/>
        </c:title>
        <c:numFmt formatCode="###0" sourceLinked="1"/>
        <c:majorTickMark val="out"/>
        <c:minorTickMark val="none"/>
        <c:tickLblPos val="nextTo"/>
        <c:txPr>
          <a:bodyPr/>
          <a:lstStyle/>
          <a:p>
            <a:pPr>
              <a:defRPr sz="994"/>
            </a:pPr>
            <a:endParaRPr lang="en-US"/>
          </a:p>
        </c:txPr>
        <c:crossAx val="161103232"/>
        <c:crosses val="autoZero"/>
        <c:crossBetween val="between"/>
        <c:majorUnit val="200"/>
      </c:valAx>
      <c:dTable>
        <c:showHorzBorder val="1"/>
        <c:showVertBorder val="1"/>
        <c:showOutline val="1"/>
        <c:showKeys val="1"/>
        <c:txPr>
          <a:bodyPr/>
          <a:lstStyle/>
          <a:p>
            <a:pPr rtl="0">
              <a:defRPr sz="900"/>
            </a:pPr>
            <a:endParaRPr lang="en-US"/>
          </a:p>
        </c:txPr>
      </c:dTable>
      <c:spPr>
        <a:solidFill>
          <a:sysClr val="window" lastClr="FFFFFF">
            <a:lumMod val="85000"/>
          </a:sysClr>
        </a:solidFill>
        <a:ln w="25368">
          <a:noFill/>
        </a:ln>
      </c:spPr>
    </c:plotArea>
    <c:plotVisOnly val="1"/>
    <c:dispBlanksAs val="gap"/>
    <c:showDLblsOverMax val="0"/>
  </c:chart>
  <c:txPr>
    <a:bodyPr/>
    <a:lstStyle/>
    <a:p>
      <a:pPr>
        <a:defRPr sz="1784"/>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2441FE-CCA3-4883-A521-B7322875550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C977D12-D29A-405E-8A4E-F277E1A5E03C}">
      <dgm:prSet/>
      <dgm:spPr/>
      <dgm:t>
        <a:bodyPr/>
        <a:lstStyle/>
        <a:p>
          <a:pPr rtl="0"/>
          <a:r>
            <a:rPr lang="en-US" dirty="0" smtClean="0">
              <a:latin typeface="Corbel" panose="020B0503020204020204" pitchFamily="34" charset="0"/>
              <a:cs typeface="Arial" panose="020B0604020202020204" pitchFamily="34" charset="0"/>
            </a:rPr>
            <a:t>Harm Reduction</a:t>
          </a:r>
          <a:endParaRPr lang="en-US" dirty="0">
            <a:latin typeface="Corbel" panose="020B0503020204020204" pitchFamily="34" charset="0"/>
            <a:cs typeface="Arial" panose="020B0604020202020204" pitchFamily="34" charset="0"/>
          </a:endParaRPr>
        </a:p>
      </dgm:t>
    </dgm:pt>
    <dgm:pt modelId="{8105378F-B497-40E3-ADAE-E76CAF9332EC}" type="parTrans" cxnId="{1AC9B896-919E-43A7-9B19-FB9CECE53E5B}">
      <dgm:prSet/>
      <dgm:spPr/>
      <dgm:t>
        <a:bodyPr/>
        <a:lstStyle/>
        <a:p>
          <a:endParaRPr lang="en-US"/>
        </a:p>
      </dgm:t>
    </dgm:pt>
    <dgm:pt modelId="{66893F76-68C4-4B80-965E-71217CF7BC39}" type="sibTrans" cxnId="{1AC9B896-919E-43A7-9B19-FB9CECE53E5B}">
      <dgm:prSet/>
      <dgm:spPr/>
      <dgm:t>
        <a:bodyPr/>
        <a:lstStyle/>
        <a:p>
          <a:endParaRPr lang="en-US"/>
        </a:p>
      </dgm:t>
    </dgm:pt>
    <dgm:pt modelId="{85201673-1F65-4563-8F41-AABF2FC11639}">
      <dgm:prSet/>
      <dgm:spPr/>
      <dgm:t>
        <a:bodyPr/>
        <a:lstStyle/>
        <a:p>
          <a:pPr rtl="0"/>
          <a:r>
            <a:rPr lang="en-US" dirty="0" smtClean="0">
              <a:latin typeface="Corbel" panose="020B0503020204020204" pitchFamily="34" charset="0"/>
              <a:cs typeface="Arial" panose="020B0604020202020204" pitchFamily="34" charset="0"/>
            </a:rPr>
            <a:t>Abuse Prevention</a:t>
          </a:r>
          <a:endParaRPr lang="en-US" dirty="0">
            <a:latin typeface="Corbel" panose="020B0503020204020204" pitchFamily="34" charset="0"/>
            <a:cs typeface="Arial" panose="020B0604020202020204" pitchFamily="34" charset="0"/>
          </a:endParaRPr>
        </a:p>
      </dgm:t>
    </dgm:pt>
    <dgm:pt modelId="{5B62ABCB-0DA0-4A36-957E-2B50382F41FD}" type="parTrans" cxnId="{6F72F261-3108-4557-A464-A05F1435C262}">
      <dgm:prSet/>
      <dgm:spPr/>
      <dgm:t>
        <a:bodyPr/>
        <a:lstStyle/>
        <a:p>
          <a:endParaRPr lang="en-US"/>
        </a:p>
      </dgm:t>
    </dgm:pt>
    <dgm:pt modelId="{E3F8A50A-91E2-4ECD-8917-EE660FA3F2CC}" type="sibTrans" cxnId="{6F72F261-3108-4557-A464-A05F1435C262}">
      <dgm:prSet/>
      <dgm:spPr/>
      <dgm:t>
        <a:bodyPr/>
        <a:lstStyle/>
        <a:p>
          <a:endParaRPr lang="en-US"/>
        </a:p>
      </dgm:t>
    </dgm:pt>
    <dgm:pt modelId="{7F1CE048-B9D5-4933-8753-F14038E5AAD9}">
      <dgm:prSet/>
      <dgm:spPr/>
      <dgm:t>
        <a:bodyPr/>
        <a:lstStyle/>
        <a:p>
          <a:pPr rtl="0"/>
          <a:r>
            <a:rPr lang="en-US" dirty="0" smtClean="0">
              <a:latin typeface="Corbel" panose="020B0503020204020204" pitchFamily="34" charset="0"/>
              <a:cs typeface="Arial" panose="020B0604020202020204" pitchFamily="34" charset="0"/>
            </a:rPr>
            <a:t>Supply Prevention</a:t>
          </a:r>
          <a:endParaRPr lang="en-US" dirty="0">
            <a:latin typeface="Corbel" panose="020B0503020204020204" pitchFamily="34" charset="0"/>
            <a:cs typeface="Arial" panose="020B0604020202020204" pitchFamily="34" charset="0"/>
          </a:endParaRPr>
        </a:p>
      </dgm:t>
    </dgm:pt>
    <dgm:pt modelId="{1E90281D-1ECF-48CC-B4E7-46312B10E00F}" type="parTrans" cxnId="{53078B76-0469-4E8C-9F3C-800908A3AFEB}">
      <dgm:prSet/>
      <dgm:spPr/>
      <dgm:t>
        <a:bodyPr/>
        <a:lstStyle/>
        <a:p>
          <a:endParaRPr lang="en-US"/>
        </a:p>
      </dgm:t>
    </dgm:pt>
    <dgm:pt modelId="{C1393B12-FB73-4AAC-ACDD-D5CDB4E7E6F9}" type="sibTrans" cxnId="{53078B76-0469-4E8C-9F3C-800908A3AFEB}">
      <dgm:prSet/>
      <dgm:spPr/>
      <dgm:t>
        <a:bodyPr/>
        <a:lstStyle/>
        <a:p>
          <a:endParaRPr lang="en-US"/>
        </a:p>
      </dgm:t>
    </dgm:pt>
    <dgm:pt modelId="{2863D9A6-5585-468C-84C1-B87F5E473A69}">
      <dgm:prSet/>
      <dgm:spPr/>
      <dgm:t>
        <a:bodyPr/>
        <a:lstStyle/>
        <a:p>
          <a:pPr rtl="0"/>
          <a:r>
            <a:rPr lang="en-US" dirty="0" smtClean="0">
              <a:latin typeface="Corbel" panose="020B0503020204020204" pitchFamily="34" charset="0"/>
              <a:cs typeface="Arial" panose="020B0604020202020204" pitchFamily="34" charset="0"/>
            </a:rPr>
            <a:t>Justice-Involved Interventions</a:t>
          </a:r>
          <a:endParaRPr lang="en-US" dirty="0">
            <a:latin typeface="Corbel" panose="020B0503020204020204" pitchFamily="34" charset="0"/>
            <a:cs typeface="Arial" panose="020B0604020202020204" pitchFamily="34" charset="0"/>
          </a:endParaRPr>
        </a:p>
      </dgm:t>
    </dgm:pt>
    <dgm:pt modelId="{6BE49469-D585-4264-84AB-69EE788A1273}" type="parTrans" cxnId="{52F44299-BE7B-447C-B4AD-552CE15BD353}">
      <dgm:prSet/>
      <dgm:spPr/>
      <dgm:t>
        <a:bodyPr/>
        <a:lstStyle/>
        <a:p>
          <a:endParaRPr lang="en-US"/>
        </a:p>
      </dgm:t>
    </dgm:pt>
    <dgm:pt modelId="{1A01F124-3D8B-44B2-B9B0-71B878229090}" type="sibTrans" cxnId="{52F44299-BE7B-447C-B4AD-552CE15BD353}">
      <dgm:prSet/>
      <dgm:spPr/>
      <dgm:t>
        <a:bodyPr/>
        <a:lstStyle/>
        <a:p>
          <a:endParaRPr lang="en-US"/>
        </a:p>
      </dgm:t>
    </dgm:pt>
    <dgm:pt modelId="{86FE1BF2-4B7D-4102-8719-2352D66D8817}">
      <dgm:prSet/>
      <dgm:spPr/>
      <dgm:t>
        <a:bodyPr/>
        <a:lstStyle/>
        <a:p>
          <a:pPr rtl="0"/>
          <a:r>
            <a:rPr lang="en-US" dirty="0" smtClean="0">
              <a:latin typeface="Corbel" panose="020B0503020204020204" pitchFamily="34" charset="0"/>
              <a:cs typeface="Arial" panose="020B0604020202020204" pitchFamily="34" charset="0"/>
            </a:rPr>
            <a:t>Treatment and Recovery</a:t>
          </a:r>
          <a:endParaRPr lang="en-US" dirty="0">
            <a:latin typeface="Corbel" panose="020B0503020204020204" pitchFamily="34" charset="0"/>
            <a:cs typeface="Arial" panose="020B0604020202020204" pitchFamily="34" charset="0"/>
          </a:endParaRPr>
        </a:p>
      </dgm:t>
    </dgm:pt>
    <dgm:pt modelId="{09FC17EC-E31A-421C-94D2-9D4E2AAA7D4A}" type="parTrans" cxnId="{170C3E91-139B-422C-B5C8-85FF993065CB}">
      <dgm:prSet/>
      <dgm:spPr/>
      <dgm:t>
        <a:bodyPr/>
        <a:lstStyle/>
        <a:p>
          <a:endParaRPr lang="en-US"/>
        </a:p>
      </dgm:t>
    </dgm:pt>
    <dgm:pt modelId="{828850B8-6069-43F7-AA33-9CA19EB7F5FB}" type="sibTrans" cxnId="{170C3E91-139B-422C-B5C8-85FF993065CB}">
      <dgm:prSet/>
      <dgm:spPr/>
      <dgm:t>
        <a:bodyPr/>
        <a:lstStyle/>
        <a:p>
          <a:endParaRPr lang="en-US"/>
        </a:p>
      </dgm:t>
    </dgm:pt>
    <dgm:pt modelId="{56E558F0-DCA8-4C0B-9CBE-E29596C97874}">
      <dgm:prSet/>
      <dgm:spPr/>
      <dgm:t>
        <a:bodyPr/>
        <a:lstStyle/>
        <a:p>
          <a:pPr rtl="0"/>
          <a:r>
            <a:rPr lang="en-US" dirty="0" smtClean="0">
              <a:latin typeface="Corbel" panose="020B0503020204020204" pitchFamily="34" charset="0"/>
              <a:cs typeface="Arial" panose="020B0604020202020204" pitchFamily="34" charset="0"/>
            </a:rPr>
            <a:t>Establish operational comprehensive harm reduction programs in Virginia</a:t>
          </a:r>
          <a:endParaRPr lang="en-US" dirty="0">
            <a:latin typeface="Corbel" panose="020B0503020204020204" pitchFamily="34" charset="0"/>
            <a:cs typeface="Arial" panose="020B0604020202020204" pitchFamily="34" charset="0"/>
          </a:endParaRPr>
        </a:p>
      </dgm:t>
    </dgm:pt>
    <dgm:pt modelId="{45E9CF0A-F6EC-447F-BD21-40A51E112C3D}" type="parTrans" cxnId="{BF016ADC-38D1-4528-BEC8-B8EC449A6DAF}">
      <dgm:prSet/>
      <dgm:spPr/>
      <dgm:t>
        <a:bodyPr/>
        <a:lstStyle/>
        <a:p>
          <a:endParaRPr lang="en-US"/>
        </a:p>
      </dgm:t>
    </dgm:pt>
    <dgm:pt modelId="{032BFC92-293D-4A5D-8A6D-A96804A3190B}" type="sibTrans" cxnId="{BF016ADC-38D1-4528-BEC8-B8EC449A6DAF}">
      <dgm:prSet/>
      <dgm:spPr/>
      <dgm:t>
        <a:bodyPr/>
        <a:lstStyle/>
        <a:p>
          <a:endParaRPr lang="en-US"/>
        </a:p>
      </dgm:t>
    </dgm:pt>
    <dgm:pt modelId="{0DB558CC-0BA3-4D37-A005-9FE5460C346B}">
      <dgm:prSet/>
      <dgm:spPr/>
      <dgm:t>
        <a:bodyPr/>
        <a:lstStyle/>
        <a:p>
          <a:pPr rtl="0"/>
          <a:r>
            <a:rPr lang="en-US" dirty="0" smtClean="0">
              <a:latin typeface="Corbel" panose="020B0503020204020204" pitchFamily="34" charset="0"/>
              <a:cs typeface="Arial" panose="020B0604020202020204" pitchFamily="34" charset="0"/>
            </a:rPr>
            <a:t>Build the capacity of Virginia’s communities to address the addiction epidemic through community mobilization and coalition development</a:t>
          </a:r>
          <a:endParaRPr lang="en-US" dirty="0">
            <a:latin typeface="Corbel" panose="020B0503020204020204" pitchFamily="34" charset="0"/>
            <a:cs typeface="Arial" panose="020B0604020202020204" pitchFamily="34" charset="0"/>
          </a:endParaRPr>
        </a:p>
      </dgm:t>
    </dgm:pt>
    <dgm:pt modelId="{56016158-E3BE-46C0-A173-5A615E557CCF}" type="parTrans" cxnId="{B2C567AA-C7F5-4E35-9051-A6EC55359492}">
      <dgm:prSet/>
      <dgm:spPr/>
      <dgm:t>
        <a:bodyPr/>
        <a:lstStyle/>
        <a:p>
          <a:endParaRPr lang="en-US"/>
        </a:p>
      </dgm:t>
    </dgm:pt>
    <dgm:pt modelId="{41DC7AB5-C94D-4F0D-A146-227E9E3ED090}" type="sibTrans" cxnId="{B2C567AA-C7F5-4E35-9051-A6EC55359492}">
      <dgm:prSet/>
      <dgm:spPr/>
      <dgm:t>
        <a:bodyPr/>
        <a:lstStyle/>
        <a:p>
          <a:endParaRPr lang="en-US"/>
        </a:p>
      </dgm:t>
    </dgm:pt>
    <dgm:pt modelId="{BE5C068B-5AC0-4646-B324-E72E088813A5}">
      <dgm:prSet/>
      <dgm:spPr/>
      <dgm:t>
        <a:bodyPr/>
        <a:lstStyle/>
        <a:p>
          <a:pPr rtl="0"/>
          <a:r>
            <a:rPr lang="en-US" dirty="0" smtClean="0">
              <a:latin typeface="Corbel" panose="020B0503020204020204" pitchFamily="34" charset="0"/>
              <a:cs typeface="Arial" panose="020B0604020202020204" pitchFamily="34" charset="0"/>
            </a:rPr>
            <a:t>Limit availability of Rx opioids for misuse</a:t>
          </a:r>
          <a:endParaRPr lang="en-US" dirty="0">
            <a:latin typeface="Corbel" panose="020B0503020204020204" pitchFamily="34" charset="0"/>
            <a:cs typeface="Arial" panose="020B0604020202020204" pitchFamily="34" charset="0"/>
          </a:endParaRPr>
        </a:p>
      </dgm:t>
    </dgm:pt>
    <dgm:pt modelId="{4F798F68-95FB-4CB9-BFEE-02F2DC76CE32}" type="parTrans" cxnId="{8465DD90-6695-4020-B06E-4F2FF9522B12}">
      <dgm:prSet/>
      <dgm:spPr/>
      <dgm:t>
        <a:bodyPr/>
        <a:lstStyle/>
        <a:p>
          <a:endParaRPr lang="en-US"/>
        </a:p>
      </dgm:t>
    </dgm:pt>
    <dgm:pt modelId="{E1EECD89-0892-420D-9630-64CE8893E695}" type="sibTrans" cxnId="{8465DD90-6695-4020-B06E-4F2FF9522B12}">
      <dgm:prSet/>
      <dgm:spPr/>
      <dgm:t>
        <a:bodyPr/>
        <a:lstStyle/>
        <a:p>
          <a:endParaRPr lang="en-US"/>
        </a:p>
      </dgm:t>
    </dgm:pt>
    <dgm:pt modelId="{B5511A6A-799D-4C0C-898B-07AC2CD70703}">
      <dgm:prSet/>
      <dgm:spPr/>
      <dgm:t>
        <a:bodyPr/>
        <a:lstStyle/>
        <a:p>
          <a:pPr rtl="0"/>
          <a:r>
            <a:rPr lang="en-US" b="0" i="0" dirty="0" smtClean="0">
              <a:latin typeface="Corbel" panose="020B0503020204020204" pitchFamily="34" charset="0"/>
              <a:cs typeface="Arial" panose="020B0604020202020204" pitchFamily="34" charset="0"/>
            </a:rPr>
            <a:t> Develop model protocols for MAT for individuals that are being released from correctional settings that local/regional jails and CSBs can use to implement</a:t>
          </a:r>
          <a:endParaRPr lang="en-US" b="0" i="0" dirty="0">
            <a:latin typeface="Corbel" panose="020B0503020204020204" pitchFamily="34" charset="0"/>
            <a:cs typeface="Arial" panose="020B0604020202020204" pitchFamily="34" charset="0"/>
          </a:endParaRPr>
        </a:p>
      </dgm:t>
    </dgm:pt>
    <dgm:pt modelId="{651CAB52-F5A8-4FC2-84F9-CFF39FC5859C}" type="parTrans" cxnId="{E7A47216-C482-4C57-BEF7-EB884DDEAC12}">
      <dgm:prSet/>
      <dgm:spPr/>
      <dgm:t>
        <a:bodyPr/>
        <a:lstStyle/>
        <a:p>
          <a:endParaRPr lang="en-US"/>
        </a:p>
      </dgm:t>
    </dgm:pt>
    <dgm:pt modelId="{E0341986-C6BC-46D5-B6B6-3D8D8C329FCF}" type="sibTrans" cxnId="{E7A47216-C482-4C57-BEF7-EB884DDEAC12}">
      <dgm:prSet/>
      <dgm:spPr/>
      <dgm:t>
        <a:bodyPr/>
        <a:lstStyle/>
        <a:p>
          <a:endParaRPr lang="en-US"/>
        </a:p>
      </dgm:t>
    </dgm:pt>
    <dgm:pt modelId="{41A0DD95-FA0F-407B-AFE9-19F2B32F4467}">
      <dgm:prSet/>
      <dgm:spPr/>
      <dgm:t>
        <a:bodyPr/>
        <a:lstStyle/>
        <a:p>
          <a:pPr rtl="0"/>
          <a:r>
            <a:rPr lang="en-US" dirty="0" smtClean="0">
              <a:latin typeface="Corbel" panose="020B0503020204020204" pitchFamily="34" charset="0"/>
              <a:cs typeface="Arial" panose="020B0604020202020204" pitchFamily="34" charset="0"/>
            </a:rPr>
            <a:t>Establish pathways to treatment and recovery supports in Virginia</a:t>
          </a:r>
          <a:endParaRPr lang="en-US" dirty="0">
            <a:latin typeface="Corbel" panose="020B0503020204020204" pitchFamily="34" charset="0"/>
            <a:cs typeface="Arial" panose="020B0604020202020204" pitchFamily="34" charset="0"/>
          </a:endParaRPr>
        </a:p>
      </dgm:t>
    </dgm:pt>
    <dgm:pt modelId="{4FDC0206-1422-4C8B-9CF7-AC4F6796E837}" type="parTrans" cxnId="{33412478-442B-457D-81F7-39B66297A52D}">
      <dgm:prSet/>
      <dgm:spPr/>
      <dgm:t>
        <a:bodyPr/>
        <a:lstStyle/>
        <a:p>
          <a:endParaRPr lang="en-US"/>
        </a:p>
      </dgm:t>
    </dgm:pt>
    <dgm:pt modelId="{2379B261-5404-4AD4-8393-2995F0D38E4F}" type="sibTrans" cxnId="{33412478-442B-457D-81F7-39B66297A52D}">
      <dgm:prSet/>
      <dgm:spPr/>
      <dgm:t>
        <a:bodyPr/>
        <a:lstStyle/>
        <a:p>
          <a:endParaRPr lang="en-US"/>
        </a:p>
      </dgm:t>
    </dgm:pt>
    <dgm:pt modelId="{2CDE2549-B7B2-486A-ABA6-1B43EEED4CCB}" type="pres">
      <dgm:prSet presAssocID="{C12441FE-CCA3-4883-A521-B73228755503}" presName="linear" presStyleCnt="0">
        <dgm:presLayoutVars>
          <dgm:animLvl val="lvl"/>
          <dgm:resizeHandles val="exact"/>
        </dgm:presLayoutVars>
      </dgm:prSet>
      <dgm:spPr/>
      <dgm:t>
        <a:bodyPr/>
        <a:lstStyle/>
        <a:p>
          <a:endParaRPr lang="en-US"/>
        </a:p>
      </dgm:t>
    </dgm:pt>
    <dgm:pt modelId="{4277793B-4416-4221-B7CF-785111AFBE87}" type="pres">
      <dgm:prSet presAssocID="{1C977D12-D29A-405E-8A4E-F277E1A5E03C}" presName="parentText" presStyleLbl="node1" presStyleIdx="0" presStyleCnt="5">
        <dgm:presLayoutVars>
          <dgm:chMax val="0"/>
          <dgm:bulletEnabled val="1"/>
        </dgm:presLayoutVars>
      </dgm:prSet>
      <dgm:spPr/>
      <dgm:t>
        <a:bodyPr/>
        <a:lstStyle/>
        <a:p>
          <a:endParaRPr lang="en-US"/>
        </a:p>
      </dgm:t>
    </dgm:pt>
    <dgm:pt modelId="{023392C1-7685-4814-BCDD-847C3AF2E50F}" type="pres">
      <dgm:prSet presAssocID="{1C977D12-D29A-405E-8A4E-F277E1A5E03C}" presName="childText" presStyleLbl="revTx" presStyleIdx="0" presStyleCnt="5">
        <dgm:presLayoutVars>
          <dgm:bulletEnabled val="1"/>
        </dgm:presLayoutVars>
      </dgm:prSet>
      <dgm:spPr/>
      <dgm:t>
        <a:bodyPr/>
        <a:lstStyle/>
        <a:p>
          <a:endParaRPr lang="en-US"/>
        </a:p>
      </dgm:t>
    </dgm:pt>
    <dgm:pt modelId="{43B749C5-C8C8-452A-89C8-C2C251C0EE9D}" type="pres">
      <dgm:prSet presAssocID="{85201673-1F65-4563-8F41-AABF2FC11639}" presName="parentText" presStyleLbl="node1" presStyleIdx="1" presStyleCnt="5">
        <dgm:presLayoutVars>
          <dgm:chMax val="0"/>
          <dgm:bulletEnabled val="1"/>
        </dgm:presLayoutVars>
      </dgm:prSet>
      <dgm:spPr/>
      <dgm:t>
        <a:bodyPr/>
        <a:lstStyle/>
        <a:p>
          <a:endParaRPr lang="en-US"/>
        </a:p>
      </dgm:t>
    </dgm:pt>
    <dgm:pt modelId="{574D0667-2F28-4062-97DC-B9D2FDB4412B}" type="pres">
      <dgm:prSet presAssocID="{85201673-1F65-4563-8F41-AABF2FC11639}" presName="childText" presStyleLbl="revTx" presStyleIdx="1" presStyleCnt="5">
        <dgm:presLayoutVars>
          <dgm:bulletEnabled val="1"/>
        </dgm:presLayoutVars>
      </dgm:prSet>
      <dgm:spPr/>
      <dgm:t>
        <a:bodyPr/>
        <a:lstStyle/>
        <a:p>
          <a:endParaRPr lang="en-US"/>
        </a:p>
      </dgm:t>
    </dgm:pt>
    <dgm:pt modelId="{90A694D7-FF7D-45CA-822D-D1112173F225}" type="pres">
      <dgm:prSet presAssocID="{7F1CE048-B9D5-4933-8753-F14038E5AAD9}" presName="parentText" presStyleLbl="node1" presStyleIdx="2" presStyleCnt="5">
        <dgm:presLayoutVars>
          <dgm:chMax val="0"/>
          <dgm:bulletEnabled val="1"/>
        </dgm:presLayoutVars>
      </dgm:prSet>
      <dgm:spPr/>
      <dgm:t>
        <a:bodyPr/>
        <a:lstStyle/>
        <a:p>
          <a:endParaRPr lang="en-US"/>
        </a:p>
      </dgm:t>
    </dgm:pt>
    <dgm:pt modelId="{76067422-7335-4ADC-8A5D-A7740093D5B9}" type="pres">
      <dgm:prSet presAssocID="{7F1CE048-B9D5-4933-8753-F14038E5AAD9}" presName="childText" presStyleLbl="revTx" presStyleIdx="2" presStyleCnt="5">
        <dgm:presLayoutVars>
          <dgm:bulletEnabled val="1"/>
        </dgm:presLayoutVars>
      </dgm:prSet>
      <dgm:spPr/>
      <dgm:t>
        <a:bodyPr/>
        <a:lstStyle/>
        <a:p>
          <a:endParaRPr lang="en-US"/>
        </a:p>
      </dgm:t>
    </dgm:pt>
    <dgm:pt modelId="{878AB17B-8830-471C-8134-09DF714E4FE7}" type="pres">
      <dgm:prSet presAssocID="{2863D9A6-5585-468C-84C1-B87F5E473A69}" presName="parentText" presStyleLbl="node1" presStyleIdx="3" presStyleCnt="5">
        <dgm:presLayoutVars>
          <dgm:chMax val="0"/>
          <dgm:bulletEnabled val="1"/>
        </dgm:presLayoutVars>
      </dgm:prSet>
      <dgm:spPr/>
      <dgm:t>
        <a:bodyPr/>
        <a:lstStyle/>
        <a:p>
          <a:endParaRPr lang="en-US"/>
        </a:p>
      </dgm:t>
    </dgm:pt>
    <dgm:pt modelId="{76281A12-5A6B-47EE-9187-D12F4746B8D5}" type="pres">
      <dgm:prSet presAssocID="{2863D9A6-5585-468C-84C1-B87F5E473A69}" presName="childText" presStyleLbl="revTx" presStyleIdx="3" presStyleCnt="5">
        <dgm:presLayoutVars>
          <dgm:bulletEnabled val="1"/>
        </dgm:presLayoutVars>
      </dgm:prSet>
      <dgm:spPr/>
      <dgm:t>
        <a:bodyPr/>
        <a:lstStyle/>
        <a:p>
          <a:endParaRPr lang="en-US"/>
        </a:p>
      </dgm:t>
    </dgm:pt>
    <dgm:pt modelId="{EE15D83C-35A2-4A9E-BACC-07EAA2BF5956}" type="pres">
      <dgm:prSet presAssocID="{86FE1BF2-4B7D-4102-8719-2352D66D8817}" presName="parentText" presStyleLbl="node1" presStyleIdx="4" presStyleCnt="5">
        <dgm:presLayoutVars>
          <dgm:chMax val="0"/>
          <dgm:bulletEnabled val="1"/>
        </dgm:presLayoutVars>
      </dgm:prSet>
      <dgm:spPr/>
      <dgm:t>
        <a:bodyPr/>
        <a:lstStyle/>
        <a:p>
          <a:endParaRPr lang="en-US"/>
        </a:p>
      </dgm:t>
    </dgm:pt>
    <dgm:pt modelId="{7B082250-014A-466B-83DE-608507FBB213}" type="pres">
      <dgm:prSet presAssocID="{86FE1BF2-4B7D-4102-8719-2352D66D8817}" presName="childText" presStyleLbl="revTx" presStyleIdx="4" presStyleCnt="5">
        <dgm:presLayoutVars>
          <dgm:bulletEnabled val="1"/>
        </dgm:presLayoutVars>
      </dgm:prSet>
      <dgm:spPr/>
      <dgm:t>
        <a:bodyPr/>
        <a:lstStyle/>
        <a:p>
          <a:endParaRPr lang="en-US"/>
        </a:p>
      </dgm:t>
    </dgm:pt>
  </dgm:ptLst>
  <dgm:cxnLst>
    <dgm:cxn modelId="{B5746774-978B-4757-8178-DB26B2D67013}" type="presOf" srcId="{C12441FE-CCA3-4883-A521-B73228755503}" destId="{2CDE2549-B7B2-486A-ABA6-1B43EEED4CCB}" srcOrd="0" destOrd="0" presId="urn:microsoft.com/office/officeart/2005/8/layout/vList2"/>
    <dgm:cxn modelId="{3239D452-139A-4B56-B9FC-C921F00EE13C}" type="presOf" srcId="{0DB558CC-0BA3-4D37-A005-9FE5460C346B}" destId="{574D0667-2F28-4062-97DC-B9D2FDB4412B}" srcOrd="0" destOrd="0" presId="urn:microsoft.com/office/officeart/2005/8/layout/vList2"/>
    <dgm:cxn modelId="{170C3E91-139B-422C-B5C8-85FF993065CB}" srcId="{C12441FE-CCA3-4883-A521-B73228755503}" destId="{86FE1BF2-4B7D-4102-8719-2352D66D8817}" srcOrd="4" destOrd="0" parTransId="{09FC17EC-E31A-421C-94D2-9D4E2AAA7D4A}" sibTransId="{828850B8-6069-43F7-AA33-9CA19EB7F5FB}"/>
    <dgm:cxn modelId="{B2C567AA-C7F5-4E35-9051-A6EC55359492}" srcId="{85201673-1F65-4563-8F41-AABF2FC11639}" destId="{0DB558CC-0BA3-4D37-A005-9FE5460C346B}" srcOrd="0" destOrd="0" parTransId="{56016158-E3BE-46C0-A173-5A615E557CCF}" sibTransId="{41DC7AB5-C94D-4F0D-A146-227E9E3ED090}"/>
    <dgm:cxn modelId="{CF7DBCAD-88BB-4159-A324-14672F967BB2}" type="presOf" srcId="{2863D9A6-5585-468C-84C1-B87F5E473A69}" destId="{878AB17B-8830-471C-8134-09DF714E4FE7}" srcOrd="0" destOrd="0" presId="urn:microsoft.com/office/officeart/2005/8/layout/vList2"/>
    <dgm:cxn modelId="{DC58988E-F617-4829-9386-36D4F64DD6C4}" type="presOf" srcId="{B5511A6A-799D-4C0C-898B-07AC2CD70703}" destId="{76281A12-5A6B-47EE-9187-D12F4746B8D5}" srcOrd="0" destOrd="0" presId="urn:microsoft.com/office/officeart/2005/8/layout/vList2"/>
    <dgm:cxn modelId="{E7A47216-C482-4C57-BEF7-EB884DDEAC12}" srcId="{2863D9A6-5585-468C-84C1-B87F5E473A69}" destId="{B5511A6A-799D-4C0C-898B-07AC2CD70703}" srcOrd="0" destOrd="0" parTransId="{651CAB52-F5A8-4FC2-84F9-CFF39FC5859C}" sibTransId="{E0341986-C6BC-46D5-B6B6-3D8D8C329FCF}"/>
    <dgm:cxn modelId="{53078B76-0469-4E8C-9F3C-800908A3AFEB}" srcId="{C12441FE-CCA3-4883-A521-B73228755503}" destId="{7F1CE048-B9D5-4933-8753-F14038E5AAD9}" srcOrd="2" destOrd="0" parTransId="{1E90281D-1ECF-48CC-B4E7-46312B10E00F}" sibTransId="{C1393B12-FB73-4AAC-ACDD-D5CDB4E7E6F9}"/>
    <dgm:cxn modelId="{C99B645E-F98D-4130-9991-8F5D8367FA5F}" type="presOf" srcId="{41A0DD95-FA0F-407B-AFE9-19F2B32F4467}" destId="{7B082250-014A-466B-83DE-608507FBB213}" srcOrd="0" destOrd="0" presId="urn:microsoft.com/office/officeart/2005/8/layout/vList2"/>
    <dgm:cxn modelId="{33412478-442B-457D-81F7-39B66297A52D}" srcId="{86FE1BF2-4B7D-4102-8719-2352D66D8817}" destId="{41A0DD95-FA0F-407B-AFE9-19F2B32F4467}" srcOrd="0" destOrd="0" parTransId="{4FDC0206-1422-4C8B-9CF7-AC4F6796E837}" sibTransId="{2379B261-5404-4AD4-8393-2995F0D38E4F}"/>
    <dgm:cxn modelId="{BF016ADC-38D1-4528-BEC8-B8EC449A6DAF}" srcId="{1C977D12-D29A-405E-8A4E-F277E1A5E03C}" destId="{56E558F0-DCA8-4C0B-9CBE-E29596C97874}" srcOrd="0" destOrd="0" parTransId="{45E9CF0A-F6EC-447F-BD21-40A51E112C3D}" sibTransId="{032BFC92-293D-4A5D-8A6D-A96804A3190B}"/>
    <dgm:cxn modelId="{8CE6C340-54CC-48FC-B06E-D28DA45FB8E7}" type="presOf" srcId="{BE5C068B-5AC0-4646-B324-E72E088813A5}" destId="{76067422-7335-4ADC-8A5D-A7740093D5B9}" srcOrd="0" destOrd="0" presId="urn:microsoft.com/office/officeart/2005/8/layout/vList2"/>
    <dgm:cxn modelId="{61A224BE-A4C0-4AC6-8136-B281AB5FC625}" type="presOf" srcId="{85201673-1F65-4563-8F41-AABF2FC11639}" destId="{43B749C5-C8C8-452A-89C8-C2C251C0EE9D}" srcOrd="0" destOrd="0" presId="urn:microsoft.com/office/officeart/2005/8/layout/vList2"/>
    <dgm:cxn modelId="{FC5E4F44-3EEE-4667-91F4-B01D56D23691}" type="presOf" srcId="{86FE1BF2-4B7D-4102-8719-2352D66D8817}" destId="{EE15D83C-35A2-4A9E-BACC-07EAA2BF5956}" srcOrd="0" destOrd="0" presId="urn:microsoft.com/office/officeart/2005/8/layout/vList2"/>
    <dgm:cxn modelId="{1AC9B896-919E-43A7-9B19-FB9CECE53E5B}" srcId="{C12441FE-CCA3-4883-A521-B73228755503}" destId="{1C977D12-D29A-405E-8A4E-F277E1A5E03C}" srcOrd="0" destOrd="0" parTransId="{8105378F-B497-40E3-ADAE-E76CAF9332EC}" sibTransId="{66893F76-68C4-4B80-965E-71217CF7BC39}"/>
    <dgm:cxn modelId="{60AB5AD5-605D-4812-839D-503DD388D17D}" type="presOf" srcId="{1C977D12-D29A-405E-8A4E-F277E1A5E03C}" destId="{4277793B-4416-4221-B7CF-785111AFBE87}" srcOrd="0" destOrd="0" presId="urn:microsoft.com/office/officeart/2005/8/layout/vList2"/>
    <dgm:cxn modelId="{8465DD90-6695-4020-B06E-4F2FF9522B12}" srcId="{7F1CE048-B9D5-4933-8753-F14038E5AAD9}" destId="{BE5C068B-5AC0-4646-B324-E72E088813A5}" srcOrd="0" destOrd="0" parTransId="{4F798F68-95FB-4CB9-BFEE-02F2DC76CE32}" sibTransId="{E1EECD89-0892-420D-9630-64CE8893E695}"/>
    <dgm:cxn modelId="{52F44299-BE7B-447C-B4AD-552CE15BD353}" srcId="{C12441FE-CCA3-4883-A521-B73228755503}" destId="{2863D9A6-5585-468C-84C1-B87F5E473A69}" srcOrd="3" destOrd="0" parTransId="{6BE49469-D585-4264-84AB-69EE788A1273}" sibTransId="{1A01F124-3D8B-44B2-B9B0-71B878229090}"/>
    <dgm:cxn modelId="{6F72F261-3108-4557-A464-A05F1435C262}" srcId="{C12441FE-CCA3-4883-A521-B73228755503}" destId="{85201673-1F65-4563-8F41-AABF2FC11639}" srcOrd="1" destOrd="0" parTransId="{5B62ABCB-0DA0-4A36-957E-2B50382F41FD}" sibTransId="{E3F8A50A-91E2-4ECD-8917-EE660FA3F2CC}"/>
    <dgm:cxn modelId="{228AE80A-7669-4189-A383-953FA77AFD96}" type="presOf" srcId="{56E558F0-DCA8-4C0B-9CBE-E29596C97874}" destId="{023392C1-7685-4814-BCDD-847C3AF2E50F}" srcOrd="0" destOrd="0" presId="urn:microsoft.com/office/officeart/2005/8/layout/vList2"/>
    <dgm:cxn modelId="{A67A4DB0-1509-49EC-9881-0CBB882A9F87}" type="presOf" srcId="{7F1CE048-B9D5-4933-8753-F14038E5AAD9}" destId="{90A694D7-FF7D-45CA-822D-D1112173F225}" srcOrd="0" destOrd="0" presId="urn:microsoft.com/office/officeart/2005/8/layout/vList2"/>
    <dgm:cxn modelId="{C8C26E24-76F0-4460-9A90-1F9DF8952CE0}" type="presParOf" srcId="{2CDE2549-B7B2-486A-ABA6-1B43EEED4CCB}" destId="{4277793B-4416-4221-B7CF-785111AFBE87}" srcOrd="0" destOrd="0" presId="urn:microsoft.com/office/officeart/2005/8/layout/vList2"/>
    <dgm:cxn modelId="{EB8796D4-7F0F-48A3-BE87-81BE0334DD7C}" type="presParOf" srcId="{2CDE2549-B7B2-486A-ABA6-1B43EEED4CCB}" destId="{023392C1-7685-4814-BCDD-847C3AF2E50F}" srcOrd="1" destOrd="0" presId="urn:microsoft.com/office/officeart/2005/8/layout/vList2"/>
    <dgm:cxn modelId="{A0566741-703C-4EA5-A499-524FC3B6BB55}" type="presParOf" srcId="{2CDE2549-B7B2-486A-ABA6-1B43EEED4CCB}" destId="{43B749C5-C8C8-452A-89C8-C2C251C0EE9D}" srcOrd="2" destOrd="0" presId="urn:microsoft.com/office/officeart/2005/8/layout/vList2"/>
    <dgm:cxn modelId="{8B22FC5A-21F6-421B-B7C9-04F375E08F64}" type="presParOf" srcId="{2CDE2549-B7B2-486A-ABA6-1B43EEED4CCB}" destId="{574D0667-2F28-4062-97DC-B9D2FDB4412B}" srcOrd="3" destOrd="0" presId="urn:microsoft.com/office/officeart/2005/8/layout/vList2"/>
    <dgm:cxn modelId="{8FBA2262-E48A-4578-9574-8E218CA98C3D}" type="presParOf" srcId="{2CDE2549-B7B2-486A-ABA6-1B43EEED4CCB}" destId="{90A694D7-FF7D-45CA-822D-D1112173F225}" srcOrd="4" destOrd="0" presId="urn:microsoft.com/office/officeart/2005/8/layout/vList2"/>
    <dgm:cxn modelId="{A40157B7-FB81-420F-9383-F33EBC93D7C4}" type="presParOf" srcId="{2CDE2549-B7B2-486A-ABA6-1B43EEED4CCB}" destId="{76067422-7335-4ADC-8A5D-A7740093D5B9}" srcOrd="5" destOrd="0" presId="urn:microsoft.com/office/officeart/2005/8/layout/vList2"/>
    <dgm:cxn modelId="{E20E6213-908D-46C1-9E85-9E0A983B1D26}" type="presParOf" srcId="{2CDE2549-B7B2-486A-ABA6-1B43EEED4CCB}" destId="{878AB17B-8830-471C-8134-09DF714E4FE7}" srcOrd="6" destOrd="0" presId="urn:microsoft.com/office/officeart/2005/8/layout/vList2"/>
    <dgm:cxn modelId="{67036C62-499D-4A6B-BC96-3FF420232BF2}" type="presParOf" srcId="{2CDE2549-B7B2-486A-ABA6-1B43EEED4CCB}" destId="{76281A12-5A6B-47EE-9187-D12F4746B8D5}" srcOrd="7" destOrd="0" presId="urn:microsoft.com/office/officeart/2005/8/layout/vList2"/>
    <dgm:cxn modelId="{83EF1BE4-1FEA-47B8-AD46-55574A6AADD4}" type="presParOf" srcId="{2CDE2549-B7B2-486A-ABA6-1B43EEED4CCB}" destId="{EE15D83C-35A2-4A9E-BACC-07EAA2BF5956}" srcOrd="8" destOrd="0" presId="urn:microsoft.com/office/officeart/2005/8/layout/vList2"/>
    <dgm:cxn modelId="{6B6BDD82-85A0-4558-8856-64AF509CB584}" type="presParOf" srcId="{2CDE2549-B7B2-486A-ABA6-1B43EEED4CCB}" destId="{7B082250-014A-466B-83DE-608507FBB213}"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810A3C-713D-4231-B99C-BC9A582C0C70}" type="doc">
      <dgm:prSet loTypeId="urn:microsoft.com/office/officeart/2005/8/layout/process1" loCatId="process" qsTypeId="urn:microsoft.com/office/officeart/2005/8/quickstyle/simple4" qsCatId="simple" csTypeId="urn:microsoft.com/office/officeart/2005/8/colors/colorful1" csCatId="colorful" phldr="1"/>
      <dgm:spPr/>
    </dgm:pt>
    <dgm:pt modelId="{C74D7662-BD54-4703-87ED-1B0908DE4BAD}">
      <dgm:prSet phldrT="[Text]"/>
      <dgm:spPr/>
      <dgm:t>
        <a:bodyPr/>
        <a:lstStyle/>
        <a:p>
          <a:r>
            <a:rPr lang="en-US" dirty="0" smtClean="0"/>
            <a:t>Provides injectable naltrexone (via </a:t>
          </a:r>
          <a:r>
            <a:rPr lang="en-US" dirty="0" err="1" smtClean="0"/>
            <a:t>Alkermes</a:t>
          </a:r>
          <a:r>
            <a:rPr lang="en-US" dirty="0" smtClean="0"/>
            <a:t> MOU) upon re-entry</a:t>
          </a:r>
          <a:endParaRPr lang="en-US" dirty="0"/>
        </a:p>
      </dgm:t>
    </dgm:pt>
    <dgm:pt modelId="{3E3E868E-9D02-41C4-8AD8-913F755DBE4F}" type="parTrans" cxnId="{787ED38C-EC3D-46CF-B026-1EF986F5F1C1}">
      <dgm:prSet/>
      <dgm:spPr/>
      <dgm:t>
        <a:bodyPr/>
        <a:lstStyle/>
        <a:p>
          <a:endParaRPr lang="en-US"/>
        </a:p>
      </dgm:t>
    </dgm:pt>
    <dgm:pt modelId="{27C3AD4D-CE24-4C94-866B-11FD904D61C9}" type="sibTrans" cxnId="{787ED38C-EC3D-46CF-B026-1EF986F5F1C1}">
      <dgm:prSet/>
      <dgm:spPr/>
      <dgm:t>
        <a:bodyPr/>
        <a:lstStyle/>
        <a:p>
          <a:endParaRPr lang="en-US"/>
        </a:p>
      </dgm:t>
    </dgm:pt>
    <dgm:pt modelId="{5E6EC03B-3BE4-48A1-AF63-6754444EB67D}">
      <dgm:prSet/>
      <dgm:spPr/>
      <dgm:t>
        <a:bodyPr/>
        <a:lstStyle/>
        <a:p>
          <a:r>
            <a:rPr lang="en-US" dirty="0" smtClean="0"/>
            <a:t>MAT and psycho-social interventions continued post-release through Community Services Board (CSB)</a:t>
          </a:r>
          <a:endParaRPr lang="en-US" dirty="0"/>
        </a:p>
      </dgm:t>
    </dgm:pt>
    <dgm:pt modelId="{12018DFF-3163-4FB7-9F9F-A3A1361A6DC7}" type="parTrans" cxnId="{C4D021BD-F59F-4377-B8A4-5C90C3CBD956}">
      <dgm:prSet/>
      <dgm:spPr/>
      <dgm:t>
        <a:bodyPr/>
        <a:lstStyle/>
        <a:p>
          <a:endParaRPr lang="en-US"/>
        </a:p>
      </dgm:t>
    </dgm:pt>
    <dgm:pt modelId="{E3FEE06C-ADB3-49F9-BB95-B4BA6479DE83}" type="sibTrans" cxnId="{C4D021BD-F59F-4377-B8A4-5C90C3CBD956}">
      <dgm:prSet/>
      <dgm:spPr/>
      <dgm:t>
        <a:bodyPr/>
        <a:lstStyle/>
        <a:p>
          <a:endParaRPr lang="en-US"/>
        </a:p>
      </dgm:t>
    </dgm:pt>
    <dgm:pt modelId="{1C5F0664-5C9F-4A23-AF45-3AC90D8650FF}">
      <dgm:prSet/>
      <dgm:spPr/>
      <dgm:t>
        <a:bodyPr/>
        <a:lstStyle/>
        <a:p>
          <a:r>
            <a:rPr lang="en-US" dirty="0" smtClean="0"/>
            <a:t>Collaborative Supervision: Recovery Navigator, Probation Officer, CSB staff, participant</a:t>
          </a:r>
          <a:endParaRPr lang="en-US" dirty="0"/>
        </a:p>
      </dgm:t>
    </dgm:pt>
    <dgm:pt modelId="{5C1D51DF-97EE-4F50-9DE2-5DB4DFF04CEF}" type="sibTrans" cxnId="{92299EA2-18B0-4CC8-B226-02E8BAC6618F}">
      <dgm:prSet/>
      <dgm:spPr/>
      <dgm:t>
        <a:bodyPr/>
        <a:lstStyle/>
        <a:p>
          <a:endParaRPr lang="en-US"/>
        </a:p>
      </dgm:t>
    </dgm:pt>
    <dgm:pt modelId="{7D7AE9B5-1BC3-44D3-A8CF-938BACD3F65E}" type="parTrans" cxnId="{92299EA2-18B0-4CC8-B226-02E8BAC6618F}">
      <dgm:prSet/>
      <dgm:spPr/>
      <dgm:t>
        <a:bodyPr/>
        <a:lstStyle/>
        <a:p>
          <a:endParaRPr lang="en-US"/>
        </a:p>
      </dgm:t>
    </dgm:pt>
    <dgm:pt modelId="{61955DCE-098C-4E06-9240-675A465B5007}" type="pres">
      <dgm:prSet presAssocID="{E5810A3C-713D-4231-B99C-BC9A582C0C70}" presName="Name0" presStyleCnt="0">
        <dgm:presLayoutVars>
          <dgm:dir/>
          <dgm:resizeHandles val="exact"/>
        </dgm:presLayoutVars>
      </dgm:prSet>
      <dgm:spPr/>
    </dgm:pt>
    <dgm:pt modelId="{6287AAF5-69BE-4C51-BC67-6BD5BD9E470B}" type="pres">
      <dgm:prSet presAssocID="{C74D7662-BD54-4703-87ED-1B0908DE4BAD}" presName="node" presStyleLbl="node1" presStyleIdx="0" presStyleCnt="3">
        <dgm:presLayoutVars>
          <dgm:bulletEnabled val="1"/>
        </dgm:presLayoutVars>
      </dgm:prSet>
      <dgm:spPr/>
      <dgm:t>
        <a:bodyPr/>
        <a:lstStyle/>
        <a:p>
          <a:endParaRPr lang="en-US"/>
        </a:p>
      </dgm:t>
    </dgm:pt>
    <dgm:pt modelId="{EE53D1D8-3C17-4A9C-8519-43D1ACB851BA}" type="pres">
      <dgm:prSet presAssocID="{27C3AD4D-CE24-4C94-866B-11FD904D61C9}" presName="sibTrans" presStyleLbl="sibTrans2D1" presStyleIdx="0" presStyleCnt="2"/>
      <dgm:spPr/>
      <dgm:t>
        <a:bodyPr/>
        <a:lstStyle/>
        <a:p>
          <a:endParaRPr lang="en-US"/>
        </a:p>
      </dgm:t>
    </dgm:pt>
    <dgm:pt modelId="{A9A4C390-33F6-4E9D-9E01-8EDB7441F0B8}" type="pres">
      <dgm:prSet presAssocID="{27C3AD4D-CE24-4C94-866B-11FD904D61C9}" presName="connectorText" presStyleLbl="sibTrans2D1" presStyleIdx="0" presStyleCnt="2"/>
      <dgm:spPr/>
      <dgm:t>
        <a:bodyPr/>
        <a:lstStyle/>
        <a:p>
          <a:endParaRPr lang="en-US"/>
        </a:p>
      </dgm:t>
    </dgm:pt>
    <dgm:pt modelId="{16B76227-7633-4427-AC5D-83358F8F7EE3}" type="pres">
      <dgm:prSet presAssocID="{5E6EC03B-3BE4-48A1-AF63-6754444EB67D}" presName="node" presStyleLbl="node1" presStyleIdx="1" presStyleCnt="3">
        <dgm:presLayoutVars>
          <dgm:bulletEnabled val="1"/>
        </dgm:presLayoutVars>
      </dgm:prSet>
      <dgm:spPr/>
      <dgm:t>
        <a:bodyPr/>
        <a:lstStyle/>
        <a:p>
          <a:endParaRPr lang="en-US"/>
        </a:p>
      </dgm:t>
    </dgm:pt>
    <dgm:pt modelId="{A5A93FD2-0D01-4300-942F-2D786A7B511B}" type="pres">
      <dgm:prSet presAssocID="{E3FEE06C-ADB3-49F9-BB95-B4BA6479DE83}" presName="sibTrans" presStyleLbl="sibTrans2D1" presStyleIdx="1" presStyleCnt="2"/>
      <dgm:spPr/>
      <dgm:t>
        <a:bodyPr/>
        <a:lstStyle/>
        <a:p>
          <a:endParaRPr lang="en-US"/>
        </a:p>
      </dgm:t>
    </dgm:pt>
    <dgm:pt modelId="{77DFE072-9068-40FA-B88F-8A7EC5C13846}" type="pres">
      <dgm:prSet presAssocID="{E3FEE06C-ADB3-49F9-BB95-B4BA6479DE83}" presName="connectorText" presStyleLbl="sibTrans2D1" presStyleIdx="1" presStyleCnt="2"/>
      <dgm:spPr/>
      <dgm:t>
        <a:bodyPr/>
        <a:lstStyle/>
        <a:p>
          <a:endParaRPr lang="en-US"/>
        </a:p>
      </dgm:t>
    </dgm:pt>
    <dgm:pt modelId="{ACAFC8B1-D844-495A-8BD8-CCCC15F71F50}" type="pres">
      <dgm:prSet presAssocID="{1C5F0664-5C9F-4A23-AF45-3AC90D8650FF}" presName="node" presStyleLbl="node1" presStyleIdx="2" presStyleCnt="3">
        <dgm:presLayoutVars>
          <dgm:bulletEnabled val="1"/>
        </dgm:presLayoutVars>
      </dgm:prSet>
      <dgm:spPr/>
      <dgm:t>
        <a:bodyPr/>
        <a:lstStyle/>
        <a:p>
          <a:endParaRPr lang="en-US"/>
        </a:p>
      </dgm:t>
    </dgm:pt>
  </dgm:ptLst>
  <dgm:cxnLst>
    <dgm:cxn modelId="{16B42B66-4720-43F5-ABF2-46D63125FC94}" type="presOf" srcId="{5E6EC03B-3BE4-48A1-AF63-6754444EB67D}" destId="{16B76227-7633-4427-AC5D-83358F8F7EE3}" srcOrd="0" destOrd="0" presId="urn:microsoft.com/office/officeart/2005/8/layout/process1"/>
    <dgm:cxn modelId="{95B281DF-CFE3-4236-B840-CC382F93FA1A}" type="presOf" srcId="{E5810A3C-713D-4231-B99C-BC9A582C0C70}" destId="{61955DCE-098C-4E06-9240-675A465B5007}" srcOrd="0" destOrd="0" presId="urn:microsoft.com/office/officeart/2005/8/layout/process1"/>
    <dgm:cxn modelId="{92299EA2-18B0-4CC8-B226-02E8BAC6618F}" srcId="{E5810A3C-713D-4231-B99C-BC9A582C0C70}" destId="{1C5F0664-5C9F-4A23-AF45-3AC90D8650FF}" srcOrd="2" destOrd="0" parTransId="{7D7AE9B5-1BC3-44D3-A8CF-938BACD3F65E}" sibTransId="{5C1D51DF-97EE-4F50-9DE2-5DB4DFF04CEF}"/>
    <dgm:cxn modelId="{5BD117C7-CDFD-49E8-819B-394F901C6B8A}" type="presOf" srcId="{E3FEE06C-ADB3-49F9-BB95-B4BA6479DE83}" destId="{77DFE072-9068-40FA-B88F-8A7EC5C13846}" srcOrd="1" destOrd="0" presId="urn:microsoft.com/office/officeart/2005/8/layout/process1"/>
    <dgm:cxn modelId="{87CD3424-F99A-49D9-9CA8-135CDD1E10B6}" type="presOf" srcId="{1C5F0664-5C9F-4A23-AF45-3AC90D8650FF}" destId="{ACAFC8B1-D844-495A-8BD8-CCCC15F71F50}" srcOrd="0" destOrd="0" presId="urn:microsoft.com/office/officeart/2005/8/layout/process1"/>
    <dgm:cxn modelId="{88EEC19A-1C58-4572-B1FA-3C2991E28AF9}" type="presOf" srcId="{27C3AD4D-CE24-4C94-866B-11FD904D61C9}" destId="{A9A4C390-33F6-4E9D-9E01-8EDB7441F0B8}" srcOrd="1" destOrd="0" presId="urn:microsoft.com/office/officeart/2005/8/layout/process1"/>
    <dgm:cxn modelId="{C4D021BD-F59F-4377-B8A4-5C90C3CBD956}" srcId="{E5810A3C-713D-4231-B99C-BC9A582C0C70}" destId="{5E6EC03B-3BE4-48A1-AF63-6754444EB67D}" srcOrd="1" destOrd="0" parTransId="{12018DFF-3163-4FB7-9F9F-A3A1361A6DC7}" sibTransId="{E3FEE06C-ADB3-49F9-BB95-B4BA6479DE83}"/>
    <dgm:cxn modelId="{6E7F77A9-B0A4-4825-883E-D3157837ECBA}" type="presOf" srcId="{E3FEE06C-ADB3-49F9-BB95-B4BA6479DE83}" destId="{A5A93FD2-0D01-4300-942F-2D786A7B511B}" srcOrd="0" destOrd="0" presId="urn:microsoft.com/office/officeart/2005/8/layout/process1"/>
    <dgm:cxn modelId="{787ED38C-EC3D-46CF-B026-1EF986F5F1C1}" srcId="{E5810A3C-713D-4231-B99C-BC9A582C0C70}" destId="{C74D7662-BD54-4703-87ED-1B0908DE4BAD}" srcOrd="0" destOrd="0" parTransId="{3E3E868E-9D02-41C4-8AD8-913F755DBE4F}" sibTransId="{27C3AD4D-CE24-4C94-866B-11FD904D61C9}"/>
    <dgm:cxn modelId="{0882AE3A-DA4C-4F23-AD4A-F2541F99DD40}" type="presOf" srcId="{C74D7662-BD54-4703-87ED-1B0908DE4BAD}" destId="{6287AAF5-69BE-4C51-BC67-6BD5BD9E470B}" srcOrd="0" destOrd="0" presId="urn:microsoft.com/office/officeart/2005/8/layout/process1"/>
    <dgm:cxn modelId="{FC0733EF-3432-49DD-8AE2-80AAE922CE15}" type="presOf" srcId="{27C3AD4D-CE24-4C94-866B-11FD904D61C9}" destId="{EE53D1D8-3C17-4A9C-8519-43D1ACB851BA}" srcOrd="0" destOrd="0" presId="urn:microsoft.com/office/officeart/2005/8/layout/process1"/>
    <dgm:cxn modelId="{1BCEC59C-4602-4707-861B-A200E840950C}" type="presParOf" srcId="{61955DCE-098C-4E06-9240-675A465B5007}" destId="{6287AAF5-69BE-4C51-BC67-6BD5BD9E470B}" srcOrd="0" destOrd="0" presId="urn:microsoft.com/office/officeart/2005/8/layout/process1"/>
    <dgm:cxn modelId="{47B78661-6C60-422B-9CBA-AEBE98E99237}" type="presParOf" srcId="{61955DCE-098C-4E06-9240-675A465B5007}" destId="{EE53D1D8-3C17-4A9C-8519-43D1ACB851BA}" srcOrd="1" destOrd="0" presId="urn:microsoft.com/office/officeart/2005/8/layout/process1"/>
    <dgm:cxn modelId="{60320FB5-F4F8-45E8-94E1-604567CAC1CE}" type="presParOf" srcId="{EE53D1D8-3C17-4A9C-8519-43D1ACB851BA}" destId="{A9A4C390-33F6-4E9D-9E01-8EDB7441F0B8}" srcOrd="0" destOrd="0" presId="urn:microsoft.com/office/officeart/2005/8/layout/process1"/>
    <dgm:cxn modelId="{37B23183-E4AE-4A72-9229-5DD96A2AFE08}" type="presParOf" srcId="{61955DCE-098C-4E06-9240-675A465B5007}" destId="{16B76227-7633-4427-AC5D-83358F8F7EE3}" srcOrd="2" destOrd="0" presId="urn:microsoft.com/office/officeart/2005/8/layout/process1"/>
    <dgm:cxn modelId="{FA41CE1B-18E7-4C1E-BCA5-638A4EF0E118}" type="presParOf" srcId="{61955DCE-098C-4E06-9240-675A465B5007}" destId="{A5A93FD2-0D01-4300-942F-2D786A7B511B}" srcOrd="3" destOrd="0" presId="urn:microsoft.com/office/officeart/2005/8/layout/process1"/>
    <dgm:cxn modelId="{9F4B2D85-7277-4582-8733-76F598ED618A}" type="presParOf" srcId="{A5A93FD2-0D01-4300-942F-2D786A7B511B}" destId="{77DFE072-9068-40FA-B88F-8A7EC5C13846}" srcOrd="0" destOrd="0" presId="urn:microsoft.com/office/officeart/2005/8/layout/process1"/>
    <dgm:cxn modelId="{DDF66D6E-B5D5-4AC1-A0E7-C51342A79B46}" type="presParOf" srcId="{61955DCE-098C-4E06-9240-675A465B5007}" destId="{ACAFC8B1-D844-495A-8BD8-CCCC15F71F5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83238C-C6EE-40DF-98E5-363E2487C276}" type="doc">
      <dgm:prSet loTypeId="urn:microsoft.com/office/officeart/2005/8/layout/vList5" loCatId="list" qsTypeId="urn:microsoft.com/office/officeart/2005/8/quickstyle/simple1" qsCatId="simple" csTypeId="urn:microsoft.com/office/officeart/2005/8/colors/accent3_3" csCatId="accent3"/>
      <dgm:spPr/>
      <dgm:t>
        <a:bodyPr/>
        <a:lstStyle/>
        <a:p>
          <a:endParaRPr lang="en-US"/>
        </a:p>
      </dgm:t>
    </dgm:pt>
    <dgm:pt modelId="{C2AB9D06-149B-4523-8B29-2A1F541E40F6}">
      <dgm:prSet/>
      <dgm:spPr/>
      <dgm:t>
        <a:bodyPr/>
        <a:lstStyle/>
        <a:p>
          <a:pPr rtl="0"/>
          <a:r>
            <a:rPr lang="en-US" dirty="0" smtClean="0">
              <a:latin typeface="Corbel" panose="020B0503020204020204" pitchFamily="34" charset="0"/>
            </a:rPr>
            <a:t>Leveraging and aligning funding opportunities from SAMHSA, CDC, USDA, HRSA, BJA, DOL, NIH</a:t>
          </a:r>
          <a:endParaRPr lang="en-US" dirty="0">
            <a:latin typeface="Corbel" panose="020B0503020204020204" pitchFamily="34" charset="0"/>
          </a:endParaRPr>
        </a:p>
      </dgm:t>
    </dgm:pt>
    <dgm:pt modelId="{277A5C10-4FFC-4208-93DC-984374256E1F}" type="parTrans" cxnId="{B919E18E-1746-45A8-9A2E-E9C048A7E2D9}">
      <dgm:prSet/>
      <dgm:spPr/>
      <dgm:t>
        <a:bodyPr/>
        <a:lstStyle/>
        <a:p>
          <a:endParaRPr lang="en-US"/>
        </a:p>
      </dgm:t>
    </dgm:pt>
    <dgm:pt modelId="{85F9977F-FEA3-437D-91D6-B7EF392C1B56}" type="sibTrans" cxnId="{B919E18E-1746-45A8-9A2E-E9C048A7E2D9}">
      <dgm:prSet/>
      <dgm:spPr/>
      <dgm:t>
        <a:bodyPr/>
        <a:lstStyle/>
        <a:p>
          <a:endParaRPr lang="en-US"/>
        </a:p>
      </dgm:t>
    </dgm:pt>
    <dgm:pt modelId="{58F9E95E-81D8-4974-9384-235CD1DB1466}">
      <dgm:prSet/>
      <dgm:spPr/>
      <dgm:t>
        <a:bodyPr/>
        <a:lstStyle/>
        <a:p>
          <a:pPr rtl="0"/>
          <a:r>
            <a:rPr lang="en-US" dirty="0" smtClean="0">
              <a:latin typeface="Corbel" panose="020B0503020204020204" pitchFamily="34" charset="0"/>
            </a:rPr>
            <a:t>Dismantle </a:t>
          </a:r>
          <a:r>
            <a:rPr lang="en-US" b="1" dirty="0" smtClean="0">
              <a:latin typeface="Corbel" panose="020B0503020204020204" pitchFamily="34" charset="0"/>
            </a:rPr>
            <a:t>stigma </a:t>
          </a:r>
          <a:r>
            <a:rPr lang="en-US" dirty="0" smtClean="0">
              <a:latin typeface="Corbel" panose="020B0503020204020204" pitchFamily="34" charset="0"/>
            </a:rPr>
            <a:t>that poses barriers to prevention and treatment</a:t>
          </a:r>
          <a:endParaRPr lang="en-US" dirty="0">
            <a:latin typeface="Corbel" panose="020B0503020204020204" pitchFamily="34" charset="0"/>
          </a:endParaRPr>
        </a:p>
      </dgm:t>
    </dgm:pt>
    <dgm:pt modelId="{90241878-2108-42DF-99EE-9E2E33D4FF1B}" type="parTrans" cxnId="{7F859B0D-00D2-4D8C-A0EE-26BF4C8B3F3F}">
      <dgm:prSet/>
      <dgm:spPr/>
      <dgm:t>
        <a:bodyPr/>
        <a:lstStyle/>
        <a:p>
          <a:endParaRPr lang="en-US"/>
        </a:p>
      </dgm:t>
    </dgm:pt>
    <dgm:pt modelId="{D2E918C7-E949-4B3B-B69C-90A4B9741FCD}" type="sibTrans" cxnId="{7F859B0D-00D2-4D8C-A0EE-26BF4C8B3F3F}">
      <dgm:prSet/>
      <dgm:spPr/>
      <dgm:t>
        <a:bodyPr/>
        <a:lstStyle/>
        <a:p>
          <a:endParaRPr lang="en-US"/>
        </a:p>
      </dgm:t>
    </dgm:pt>
    <dgm:pt modelId="{F82A2F1C-EBDC-449D-B234-BDBD67275808}">
      <dgm:prSet/>
      <dgm:spPr/>
      <dgm:t>
        <a:bodyPr/>
        <a:lstStyle/>
        <a:p>
          <a:pPr rtl="0"/>
          <a:r>
            <a:rPr lang="en-US" dirty="0" smtClean="0">
              <a:latin typeface="Corbel" panose="020B0503020204020204" pitchFamily="34" charset="0"/>
            </a:rPr>
            <a:t>Reduce </a:t>
          </a:r>
          <a:r>
            <a:rPr lang="en-US" b="1" dirty="0" smtClean="0">
              <a:latin typeface="Corbel" panose="020B0503020204020204" pitchFamily="34" charset="0"/>
            </a:rPr>
            <a:t>impacts </a:t>
          </a:r>
          <a:r>
            <a:rPr lang="en-US" dirty="0" smtClean="0">
              <a:latin typeface="Corbel" panose="020B0503020204020204" pitchFamily="34" charset="0"/>
            </a:rPr>
            <a:t>of addiction (reduce deaths) </a:t>
          </a:r>
          <a:endParaRPr lang="en-US" dirty="0">
            <a:latin typeface="Corbel" panose="020B0503020204020204" pitchFamily="34" charset="0"/>
          </a:endParaRPr>
        </a:p>
      </dgm:t>
    </dgm:pt>
    <dgm:pt modelId="{08E131B6-888C-4903-A9AF-5AA894A6665C}" type="parTrans" cxnId="{09A5F3F3-0BDA-4C6D-91E8-4D1B1BC9D694}">
      <dgm:prSet/>
      <dgm:spPr/>
      <dgm:t>
        <a:bodyPr/>
        <a:lstStyle/>
        <a:p>
          <a:endParaRPr lang="en-US"/>
        </a:p>
      </dgm:t>
    </dgm:pt>
    <dgm:pt modelId="{4613E8CA-8EBD-44A5-BC56-1D8448D54323}" type="sibTrans" cxnId="{09A5F3F3-0BDA-4C6D-91E8-4D1B1BC9D694}">
      <dgm:prSet/>
      <dgm:spPr/>
      <dgm:t>
        <a:bodyPr/>
        <a:lstStyle/>
        <a:p>
          <a:endParaRPr lang="en-US"/>
        </a:p>
      </dgm:t>
    </dgm:pt>
    <dgm:pt modelId="{7EA3097A-1E86-46D6-BFAD-EB56C7A1D8DE}">
      <dgm:prSet/>
      <dgm:spPr/>
      <dgm:t>
        <a:bodyPr/>
        <a:lstStyle/>
        <a:p>
          <a:pPr rtl="0"/>
          <a:r>
            <a:rPr lang="en-US" dirty="0" smtClean="0">
              <a:latin typeface="Corbel" panose="020B0503020204020204" pitchFamily="34" charset="0"/>
            </a:rPr>
            <a:t>Build i</a:t>
          </a:r>
          <a:r>
            <a:rPr lang="en-US" b="1" dirty="0" smtClean="0">
              <a:latin typeface="Corbel" panose="020B0503020204020204" pitchFamily="34" charset="0"/>
            </a:rPr>
            <a:t>nfrastructure</a:t>
          </a:r>
          <a:r>
            <a:rPr lang="en-US" dirty="0" smtClean="0">
              <a:latin typeface="Corbel" panose="020B0503020204020204" pitchFamily="34" charset="0"/>
            </a:rPr>
            <a:t> to prevent and treat addiction through workforce supports and development </a:t>
          </a:r>
          <a:endParaRPr lang="en-US" dirty="0">
            <a:latin typeface="Corbel" panose="020B0503020204020204" pitchFamily="34" charset="0"/>
          </a:endParaRPr>
        </a:p>
      </dgm:t>
    </dgm:pt>
    <dgm:pt modelId="{A24825A0-9BED-4FCF-B366-9387516F2C0E}" type="parTrans" cxnId="{EBECE490-9186-4753-A56E-8BB8A2EA84DA}">
      <dgm:prSet/>
      <dgm:spPr/>
      <dgm:t>
        <a:bodyPr/>
        <a:lstStyle/>
        <a:p>
          <a:endParaRPr lang="en-US"/>
        </a:p>
      </dgm:t>
    </dgm:pt>
    <dgm:pt modelId="{1C962438-2B5D-4E7C-8CA2-80D631A9C586}" type="sibTrans" cxnId="{EBECE490-9186-4753-A56E-8BB8A2EA84DA}">
      <dgm:prSet/>
      <dgm:spPr/>
      <dgm:t>
        <a:bodyPr/>
        <a:lstStyle/>
        <a:p>
          <a:endParaRPr lang="en-US"/>
        </a:p>
      </dgm:t>
    </dgm:pt>
    <dgm:pt modelId="{32F3AA8C-E4C0-49AA-B23B-80132F96B920}" type="pres">
      <dgm:prSet presAssocID="{6383238C-C6EE-40DF-98E5-363E2487C276}" presName="Name0" presStyleCnt="0">
        <dgm:presLayoutVars>
          <dgm:dir/>
          <dgm:animLvl val="lvl"/>
          <dgm:resizeHandles val="exact"/>
        </dgm:presLayoutVars>
      </dgm:prSet>
      <dgm:spPr/>
      <dgm:t>
        <a:bodyPr/>
        <a:lstStyle/>
        <a:p>
          <a:endParaRPr lang="en-US"/>
        </a:p>
      </dgm:t>
    </dgm:pt>
    <dgm:pt modelId="{E0E9CF6D-8514-4DAF-9AA5-341F3C404D64}" type="pres">
      <dgm:prSet presAssocID="{C2AB9D06-149B-4523-8B29-2A1F541E40F6}" presName="linNode" presStyleCnt="0"/>
      <dgm:spPr/>
    </dgm:pt>
    <dgm:pt modelId="{C0F3BEEE-A15A-4466-B03E-BFD082081F26}" type="pres">
      <dgm:prSet presAssocID="{C2AB9D06-149B-4523-8B29-2A1F541E40F6}" presName="parentText" presStyleLbl="node1" presStyleIdx="0" presStyleCnt="1">
        <dgm:presLayoutVars>
          <dgm:chMax val="1"/>
          <dgm:bulletEnabled val="1"/>
        </dgm:presLayoutVars>
      </dgm:prSet>
      <dgm:spPr/>
      <dgm:t>
        <a:bodyPr/>
        <a:lstStyle/>
        <a:p>
          <a:endParaRPr lang="en-US"/>
        </a:p>
      </dgm:t>
    </dgm:pt>
    <dgm:pt modelId="{7825D20E-71DA-4EA5-AB92-02F5B221790E}" type="pres">
      <dgm:prSet presAssocID="{C2AB9D06-149B-4523-8B29-2A1F541E40F6}" presName="descendantText" presStyleLbl="alignAccFollowNode1" presStyleIdx="0" presStyleCnt="1">
        <dgm:presLayoutVars>
          <dgm:bulletEnabled val="1"/>
        </dgm:presLayoutVars>
      </dgm:prSet>
      <dgm:spPr/>
      <dgm:t>
        <a:bodyPr/>
        <a:lstStyle/>
        <a:p>
          <a:endParaRPr lang="en-US"/>
        </a:p>
      </dgm:t>
    </dgm:pt>
  </dgm:ptLst>
  <dgm:cxnLst>
    <dgm:cxn modelId="{DBCB89BF-B458-4A0D-8B8E-8B372A0FABA9}" type="presOf" srcId="{C2AB9D06-149B-4523-8B29-2A1F541E40F6}" destId="{C0F3BEEE-A15A-4466-B03E-BFD082081F26}" srcOrd="0" destOrd="0" presId="urn:microsoft.com/office/officeart/2005/8/layout/vList5"/>
    <dgm:cxn modelId="{4073E74D-1725-40B1-96AB-EB74D9C00E86}" type="presOf" srcId="{7EA3097A-1E86-46D6-BFAD-EB56C7A1D8DE}" destId="{7825D20E-71DA-4EA5-AB92-02F5B221790E}" srcOrd="0" destOrd="2" presId="urn:microsoft.com/office/officeart/2005/8/layout/vList5"/>
    <dgm:cxn modelId="{EBECE490-9186-4753-A56E-8BB8A2EA84DA}" srcId="{C2AB9D06-149B-4523-8B29-2A1F541E40F6}" destId="{7EA3097A-1E86-46D6-BFAD-EB56C7A1D8DE}" srcOrd="2" destOrd="0" parTransId="{A24825A0-9BED-4FCF-B366-9387516F2C0E}" sibTransId="{1C962438-2B5D-4E7C-8CA2-80D631A9C586}"/>
    <dgm:cxn modelId="{B919E18E-1746-45A8-9A2E-E9C048A7E2D9}" srcId="{6383238C-C6EE-40DF-98E5-363E2487C276}" destId="{C2AB9D06-149B-4523-8B29-2A1F541E40F6}" srcOrd="0" destOrd="0" parTransId="{277A5C10-4FFC-4208-93DC-984374256E1F}" sibTransId="{85F9977F-FEA3-437D-91D6-B7EF392C1B56}"/>
    <dgm:cxn modelId="{7E3026E1-8160-457F-84A6-7E7EAC972D29}" type="presOf" srcId="{F82A2F1C-EBDC-449D-B234-BDBD67275808}" destId="{7825D20E-71DA-4EA5-AB92-02F5B221790E}" srcOrd="0" destOrd="1" presId="urn:microsoft.com/office/officeart/2005/8/layout/vList5"/>
    <dgm:cxn modelId="{D01229C3-AACC-4640-96D2-79287E1E1C48}" type="presOf" srcId="{58F9E95E-81D8-4974-9384-235CD1DB1466}" destId="{7825D20E-71DA-4EA5-AB92-02F5B221790E}" srcOrd="0" destOrd="0" presId="urn:microsoft.com/office/officeart/2005/8/layout/vList5"/>
    <dgm:cxn modelId="{127F0480-EB92-481E-BBAE-16569E689024}" type="presOf" srcId="{6383238C-C6EE-40DF-98E5-363E2487C276}" destId="{32F3AA8C-E4C0-49AA-B23B-80132F96B920}" srcOrd="0" destOrd="0" presId="urn:microsoft.com/office/officeart/2005/8/layout/vList5"/>
    <dgm:cxn modelId="{09A5F3F3-0BDA-4C6D-91E8-4D1B1BC9D694}" srcId="{C2AB9D06-149B-4523-8B29-2A1F541E40F6}" destId="{F82A2F1C-EBDC-449D-B234-BDBD67275808}" srcOrd="1" destOrd="0" parTransId="{08E131B6-888C-4903-A9AF-5AA894A6665C}" sibTransId="{4613E8CA-8EBD-44A5-BC56-1D8448D54323}"/>
    <dgm:cxn modelId="{7F859B0D-00D2-4D8C-A0EE-26BF4C8B3F3F}" srcId="{C2AB9D06-149B-4523-8B29-2A1F541E40F6}" destId="{58F9E95E-81D8-4974-9384-235CD1DB1466}" srcOrd="0" destOrd="0" parTransId="{90241878-2108-42DF-99EE-9E2E33D4FF1B}" sibTransId="{D2E918C7-E949-4B3B-B69C-90A4B9741FCD}"/>
    <dgm:cxn modelId="{8402DA03-28A2-402B-B3A4-69F484EF99AE}" type="presParOf" srcId="{32F3AA8C-E4C0-49AA-B23B-80132F96B920}" destId="{E0E9CF6D-8514-4DAF-9AA5-341F3C404D64}" srcOrd="0" destOrd="0" presId="urn:microsoft.com/office/officeart/2005/8/layout/vList5"/>
    <dgm:cxn modelId="{D2B8E047-7660-4DF9-B5DF-29F2D5B6AF0C}" type="presParOf" srcId="{E0E9CF6D-8514-4DAF-9AA5-341F3C404D64}" destId="{C0F3BEEE-A15A-4466-B03E-BFD082081F26}" srcOrd="0" destOrd="0" presId="urn:microsoft.com/office/officeart/2005/8/layout/vList5"/>
    <dgm:cxn modelId="{69D333F3-08BD-466A-8EC9-443FC97896BB}" type="presParOf" srcId="{E0E9CF6D-8514-4DAF-9AA5-341F3C404D64}" destId="{7825D20E-71DA-4EA5-AB92-02F5B221790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542B6D-ED69-4E13-9C57-AC8E96DF70ED}" type="doc">
      <dgm:prSet loTypeId="urn:diagrams.loki3.com/VaryingWidthList" loCatId="list" qsTypeId="urn:microsoft.com/office/officeart/2005/8/quickstyle/simple1" qsCatId="simple" csTypeId="urn:microsoft.com/office/officeart/2005/8/colors/accent3_3" csCatId="accent3"/>
      <dgm:spPr/>
      <dgm:t>
        <a:bodyPr/>
        <a:lstStyle/>
        <a:p>
          <a:endParaRPr lang="en-US"/>
        </a:p>
      </dgm:t>
    </dgm:pt>
    <dgm:pt modelId="{AC4669A9-D5A3-49F6-A824-9D30A21B59D9}">
      <dgm:prSet/>
      <dgm:spPr/>
      <dgm:t>
        <a:bodyPr/>
        <a:lstStyle/>
        <a:p>
          <a:pPr rtl="0"/>
          <a:r>
            <a:rPr lang="en-US" dirty="0" smtClean="0">
              <a:latin typeface="Corbel" panose="020B0503020204020204" pitchFamily="34" charset="0"/>
            </a:rPr>
            <a:t>Incident Management $40,000</a:t>
          </a:r>
          <a:endParaRPr lang="en-US" dirty="0">
            <a:latin typeface="Corbel" panose="020B0503020204020204" pitchFamily="34" charset="0"/>
          </a:endParaRPr>
        </a:p>
      </dgm:t>
    </dgm:pt>
    <dgm:pt modelId="{5261D89C-B1D0-43A7-B71D-9901C62FA088}" type="parTrans" cxnId="{CA826327-0B04-41FF-ADE8-43FACD3AAF97}">
      <dgm:prSet/>
      <dgm:spPr/>
      <dgm:t>
        <a:bodyPr/>
        <a:lstStyle/>
        <a:p>
          <a:endParaRPr lang="en-US"/>
        </a:p>
      </dgm:t>
    </dgm:pt>
    <dgm:pt modelId="{94B4B6D7-1339-44A9-A3C0-411B987F7288}" type="sibTrans" cxnId="{CA826327-0B04-41FF-ADE8-43FACD3AAF97}">
      <dgm:prSet/>
      <dgm:spPr/>
      <dgm:t>
        <a:bodyPr/>
        <a:lstStyle/>
        <a:p>
          <a:endParaRPr lang="en-US"/>
        </a:p>
      </dgm:t>
    </dgm:pt>
    <dgm:pt modelId="{4AF997D0-87F8-484A-938A-FA4C566B2CBF}">
      <dgm:prSet/>
      <dgm:spPr/>
      <dgm:t>
        <a:bodyPr/>
        <a:lstStyle/>
        <a:p>
          <a:pPr rtl="0"/>
          <a:r>
            <a:rPr lang="en-US" dirty="0" smtClean="0">
              <a:latin typeface="Corbel" panose="020B0503020204020204" pitchFamily="34" charset="0"/>
            </a:rPr>
            <a:t>Jurisdictional Recovery $1.8 M</a:t>
          </a:r>
          <a:endParaRPr lang="en-US" dirty="0">
            <a:latin typeface="Corbel" panose="020B0503020204020204" pitchFamily="34" charset="0"/>
          </a:endParaRPr>
        </a:p>
      </dgm:t>
    </dgm:pt>
    <dgm:pt modelId="{1E9BB085-C1CC-4FE3-80C7-4D48836785DC}" type="parTrans" cxnId="{8696418E-F7F0-4F9F-815B-CD1C74ABBBEC}">
      <dgm:prSet/>
      <dgm:spPr/>
      <dgm:t>
        <a:bodyPr/>
        <a:lstStyle/>
        <a:p>
          <a:endParaRPr lang="en-US"/>
        </a:p>
      </dgm:t>
    </dgm:pt>
    <dgm:pt modelId="{CE4C8393-E748-4C63-ADA0-ACC4198B9032}" type="sibTrans" cxnId="{8696418E-F7F0-4F9F-815B-CD1C74ABBBEC}">
      <dgm:prSet/>
      <dgm:spPr/>
      <dgm:t>
        <a:bodyPr/>
        <a:lstStyle/>
        <a:p>
          <a:endParaRPr lang="en-US"/>
        </a:p>
      </dgm:t>
    </dgm:pt>
    <dgm:pt modelId="{D3681AEA-8094-49FA-B577-CA43585304F7}">
      <dgm:prSet/>
      <dgm:spPr/>
      <dgm:t>
        <a:bodyPr/>
        <a:lstStyle/>
        <a:p>
          <a:pPr rtl="0"/>
          <a:r>
            <a:rPr lang="en-US" dirty="0" err="1" smtClean="0">
              <a:latin typeface="Corbel" panose="020B0503020204020204" pitchFamily="34" charset="0"/>
            </a:rPr>
            <a:t>Biosurveillance</a:t>
          </a:r>
          <a:r>
            <a:rPr lang="en-US" dirty="0" smtClean="0">
              <a:latin typeface="Corbel" panose="020B0503020204020204" pitchFamily="34" charset="0"/>
            </a:rPr>
            <a:t> $1.3 M</a:t>
          </a:r>
          <a:endParaRPr lang="en-US" dirty="0">
            <a:latin typeface="Corbel" panose="020B0503020204020204" pitchFamily="34" charset="0"/>
          </a:endParaRPr>
        </a:p>
      </dgm:t>
    </dgm:pt>
    <dgm:pt modelId="{540BBF6D-FCE4-46B6-A84B-715777685FB5}" type="parTrans" cxnId="{7D3AB244-2741-47E5-B0A7-7C9A96EF4458}">
      <dgm:prSet/>
      <dgm:spPr/>
      <dgm:t>
        <a:bodyPr/>
        <a:lstStyle/>
        <a:p>
          <a:endParaRPr lang="en-US"/>
        </a:p>
      </dgm:t>
    </dgm:pt>
    <dgm:pt modelId="{A8C39716-D846-4C89-B803-04F9EDE94C78}" type="sibTrans" cxnId="{7D3AB244-2741-47E5-B0A7-7C9A96EF4458}">
      <dgm:prSet/>
      <dgm:spPr/>
      <dgm:t>
        <a:bodyPr/>
        <a:lstStyle/>
        <a:p>
          <a:endParaRPr lang="en-US"/>
        </a:p>
      </dgm:t>
    </dgm:pt>
    <dgm:pt modelId="{9F00BC2F-71F0-4880-A489-D0BE5403B9BE}">
      <dgm:prSet/>
      <dgm:spPr/>
      <dgm:t>
        <a:bodyPr/>
        <a:lstStyle/>
        <a:p>
          <a:pPr rtl="0"/>
          <a:r>
            <a:rPr lang="en-US" dirty="0" smtClean="0">
              <a:latin typeface="Corbel" panose="020B0503020204020204" pitchFamily="34" charset="0"/>
            </a:rPr>
            <a:t>Information Management $1 M</a:t>
          </a:r>
          <a:endParaRPr lang="en-US" dirty="0">
            <a:latin typeface="Corbel" panose="020B0503020204020204" pitchFamily="34" charset="0"/>
          </a:endParaRPr>
        </a:p>
      </dgm:t>
    </dgm:pt>
    <dgm:pt modelId="{6F172CD0-EF39-47E3-9C7F-47874031C2F4}" type="parTrans" cxnId="{AE273485-CE0C-4361-86EF-6F50D51490D6}">
      <dgm:prSet/>
      <dgm:spPr/>
      <dgm:t>
        <a:bodyPr/>
        <a:lstStyle/>
        <a:p>
          <a:endParaRPr lang="en-US"/>
        </a:p>
      </dgm:t>
    </dgm:pt>
    <dgm:pt modelId="{156A8917-DB63-4306-8885-CEFA3128C21B}" type="sibTrans" cxnId="{AE273485-CE0C-4361-86EF-6F50D51490D6}">
      <dgm:prSet/>
      <dgm:spPr/>
      <dgm:t>
        <a:bodyPr/>
        <a:lstStyle/>
        <a:p>
          <a:endParaRPr lang="en-US"/>
        </a:p>
      </dgm:t>
    </dgm:pt>
    <dgm:pt modelId="{DAFF0AED-9FE7-41C6-B538-534ABBBBC6A8}">
      <dgm:prSet/>
      <dgm:spPr/>
      <dgm:t>
        <a:bodyPr/>
        <a:lstStyle/>
        <a:p>
          <a:pPr rtl="0"/>
          <a:r>
            <a:rPr lang="en-US" dirty="0" smtClean="0">
              <a:latin typeface="Corbel" panose="020B0503020204020204" pitchFamily="34" charset="0"/>
            </a:rPr>
            <a:t>Countermeasures and Mitigation 900,000</a:t>
          </a:r>
          <a:endParaRPr lang="en-US" dirty="0">
            <a:latin typeface="Corbel" panose="020B0503020204020204" pitchFamily="34" charset="0"/>
          </a:endParaRPr>
        </a:p>
      </dgm:t>
    </dgm:pt>
    <dgm:pt modelId="{EBDC78E6-2CD7-4DA4-A9DA-44E47D03179C}" type="parTrans" cxnId="{042921AD-4453-4B95-83AF-6279AC481877}">
      <dgm:prSet/>
      <dgm:spPr/>
      <dgm:t>
        <a:bodyPr/>
        <a:lstStyle/>
        <a:p>
          <a:endParaRPr lang="en-US"/>
        </a:p>
      </dgm:t>
    </dgm:pt>
    <dgm:pt modelId="{0F82A683-94C9-4E98-A2F4-04E1370E1B13}" type="sibTrans" cxnId="{042921AD-4453-4B95-83AF-6279AC481877}">
      <dgm:prSet/>
      <dgm:spPr/>
      <dgm:t>
        <a:bodyPr/>
        <a:lstStyle/>
        <a:p>
          <a:endParaRPr lang="en-US"/>
        </a:p>
      </dgm:t>
    </dgm:pt>
    <dgm:pt modelId="{676A8F84-40EE-4921-9EC8-E9AE7FF7C41C}" type="pres">
      <dgm:prSet presAssocID="{45542B6D-ED69-4E13-9C57-AC8E96DF70ED}" presName="Name0" presStyleCnt="0">
        <dgm:presLayoutVars>
          <dgm:resizeHandles/>
        </dgm:presLayoutVars>
      </dgm:prSet>
      <dgm:spPr/>
      <dgm:t>
        <a:bodyPr/>
        <a:lstStyle/>
        <a:p>
          <a:endParaRPr lang="en-US"/>
        </a:p>
      </dgm:t>
    </dgm:pt>
    <dgm:pt modelId="{96216FEC-BBB5-4EFF-81F7-0A22230B7660}" type="pres">
      <dgm:prSet presAssocID="{AC4669A9-D5A3-49F6-A824-9D30A21B59D9}" presName="text" presStyleLbl="node1" presStyleIdx="0" presStyleCnt="5">
        <dgm:presLayoutVars>
          <dgm:bulletEnabled val="1"/>
        </dgm:presLayoutVars>
      </dgm:prSet>
      <dgm:spPr/>
      <dgm:t>
        <a:bodyPr/>
        <a:lstStyle/>
        <a:p>
          <a:endParaRPr lang="en-US"/>
        </a:p>
      </dgm:t>
    </dgm:pt>
    <dgm:pt modelId="{814B5FC1-D2C1-461C-B883-D6D21CB730DD}" type="pres">
      <dgm:prSet presAssocID="{94B4B6D7-1339-44A9-A3C0-411B987F7288}" presName="space" presStyleCnt="0"/>
      <dgm:spPr/>
    </dgm:pt>
    <dgm:pt modelId="{FAC4D607-A87F-4CD8-8E46-66EA6DEDDF69}" type="pres">
      <dgm:prSet presAssocID="{4AF997D0-87F8-484A-938A-FA4C566B2CBF}" presName="text" presStyleLbl="node1" presStyleIdx="1" presStyleCnt="5">
        <dgm:presLayoutVars>
          <dgm:bulletEnabled val="1"/>
        </dgm:presLayoutVars>
      </dgm:prSet>
      <dgm:spPr/>
      <dgm:t>
        <a:bodyPr/>
        <a:lstStyle/>
        <a:p>
          <a:endParaRPr lang="en-US"/>
        </a:p>
      </dgm:t>
    </dgm:pt>
    <dgm:pt modelId="{444E3691-BFD8-4C89-8A7E-B2A456412D6F}" type="pres">
      <dgm:prSet presAssocID="{CE4C8393-E748-4C63-ADA0-ACC4198B9032}" presName="space" presStyleCnt="0"/>
      <dgm:spPr/>
    </dgm:pt>
    <dgm:pt modelId="{9381EEF4-A7CA-4AB0-9C85-AE4DCDAA3D0B}" type="pres">
      <dgm:prSet presAssocID="{D3681AEA-8094-49FA-B577-CA43585304F7}" presName="text" presStyleLbl="node1" presStyleIdx="2" presStyleCnt="5">
        <dgm:presLayoutVars>
          <dgm:bulletEnabled val="1"/>
        </dgm:presLayoutVars>
      </dgm:prSet>
      <dgm:spPr/>
      <dgm:t>
        <a:bodyPr/>
        <a:lstStyle/>
        <a:p>
          <a:endParaRPr lang="en-US"/>
        </a:p>
      </dgm:t>
    </dgm:pt>
    <dgm:pt modelId="{7470384E-F391-4A3F-9375-80C07C17D344}" type="pres">
      <dgm:prSet presAssocID="{A8C39716-D846-4C89-B803-04F9EDE94C78}" presName="space" presStyleCnt="0"/>
      <dgm:spPr/>
    </dgm:pt>
    <dgm:pt modelId="{7B593C5D-E831-4A60-9082-F3FD8A2A82A1}" type="pres">
      <dgm:prSet presAssocID="{9F00BC2F-71F0-4880-A489-D0BE5403B9BE}" presName="text" presStyleLbl="node1" presStyleIdx="3" presStyleCnt="5">
        <dgm:presLayoutVars>
          <dgm:bulletEnabled val="1"/>
        </dgm:presLayoutVars>
      </dgm:prSet>
      <dgm:spPr/>
      <dgm:t>
        <a:bodyPr/>
        <a:lstStyle/>
        <a:p>
          <a:endParaRPr lang="en-US"/>
        </a:p>
      </dgm:t>
    </dgm:pt>
    <dgm:pt modelId="{BDE03BB2-0512-437F-A861-225DB487F15D}" type="pres">
      <dgm:prSet presAssocID="{156A8917-DB63-4306-8885-CEFA3128C21B}" presName="space" presStyleCnt="0"/>
      <dgm:spPr/>
    </dgm:pt>
    <dgm:pt modelId="{201B523C-91B2-476C-B9B3-858F47864580}" type="pres">
      <dgm:prSet presAssocID="{DAFF0AED-9FE7-41C6-B538-534ABBBBC6A8}" presName="text" presStyleLbl="node1" presStyleIdx="4" presStyleCnt="5">
        <dgm:presLayoutVars>
          <dgm:bulletEnabled val="1"/>
        </dgm:presLayoutVars>
      </dgm:prSet>
      <dgm:spPr/>
      <dgm:t>
        <a:bodyPr/>
        <a:lstStyle/>
        <a:p>
          <a:endParaRPr lang="en-US"/>
        </a:p>
      </dgm:t>
    </dgm:pt>
  </dgm:ptLst>
  <dgm:cxnLst>
    <dgm:cxn modelId="{3A1C4818-978C-4BF0-9839-26B56D9149B7}" type="presOf" srcId="{45542B6D-ED69-4E13-9C57-AC8E96DF70ED}" destId="{676A8F84-40EE-4921-9EC8-E9AE7FF7C41C}" srcOrd="0" destOrd="0" presId="urn:diagrams.loki3.com/VaryingWidthList"/>
    <dgm:cxn modelId="{BFABA5BF-7747-4994-8939-18A58BECF2FD}" type="presOf" srcId="{4AF997D0-87F8-484A-938A-FA4C566B2CBF}" destId="{FAC4D607-A87F-4CD8-8E46-66EA6DEDDF69}" srcOrd="0" destOrd="0" presId="urn:diagrams.loki3.com/VaryingWidthList"/>
    <dgm:cxn modelId="{8696418E-F7F0-4F9F-815B-CD1C74ABBBEC}" srcId="{45542B6D-ED69-4E13-9C57-AC8E96DF70ED}" destId="{4AF997D0-87F8-484A-938A-FA4C566B2CBF}" srcOrd="1" destOrd="0" parTransId="{1E9BB085-C1CC-4FE3-80C7-4D48836785DC}" sibTransId="{CE4C8393-E748-4C63-ADA0-ACC4198B9032}"/>
    <dgm:cxn modelId="{7D3AB244-2741-47E5-B0A7-7C9A96EF4458}" srcId="{45542B6D-ED69-4E13-9C57-AC8E96DF70ED}" destId="{D3681AEA-8094-49FA-B577-CA43585304F7}" srcOrd="2" destOrd="0" parTransId="{540BBF6D-FCE4-46B6-A84B-715777685FB5}" sibTransId="{A8C39716-D846-4C89-B803-04F9EDE94C78}"/>
    <dgm:cxn modelId="{7C1BB5C0-B558-40F0-A062-F97A646301FC}" type="presOf" srcId="{AC4669A9-D5A3-49F6-A824-9D30A21B59D9}" destId="{96216FEC-BBB5-4EFF-81F7-0A22230B7660}" srcOrd="0" destOrd="0" presId="urn:diagrams.loki3.com/VaryingWidthList"/>
    <dgm:cxn modelId="{042921AD-4453-4B95-83AF-6279AC481877}" srcId="{45542B6D-ED69-4E13-9C57-AC8E96DF70ED}" destId="{DAFF0AED-9FE7-41C6-B538-534ABBBBC6A8}" srcOrd="4" destOrd="0" parTransId="{EBDC78E6-2CD7-4DA4-A9DA-44E47D03179C}" sibTransId="{0F82A683-94C9-4E98-A2F4-04E1370E1B13}"/>
    <dgm:cxn modelId="{4136BE6C-C3D5-47AF-B1CA-4DC968A8F8A9}" type="presOf" srcId="{DAFF0AED-9FE7-41C6-B538-534ABBBBC6A8}" destId="{201B523C-91B2-476C-B9B3-858F47864580}" srcOrd="0" destOrd="0" presId="urn:diagrams.loki3.com/VaryingWidthList"/>
    <dgm:cxn modelId="{42174F94-EE3F-43CE-903B-5B4A47F9670E}" type="presOf" srcId="{D3681AEA-8094-49FA-B577-CA43585304F7}" destId="{9381EEF4-A7CA-4AB0-9C85-AE4DCDAA3D0B}" srcOrd="0" destOrd="0" presId="urn:diagrams.loki3.com/VaryingWidthList"/>
    <dgm:cxn modelId="{B65B0A16-AD9D-4AA7-8F9E-047218E4D7C5}" type="presOf" srcId="{9F00BC2F-71F0-4880-A489-D0BE5403B9BE}" destId="{7B593C5D-E831-4A60-9082-F3FD8A2A82A1}" srcOrd="0" destOrd="0" presId="urn:diagrams.loki3.com/VaryingWidthList"/>
    <dgm:cxn modelId="{CA826327-0B04-41FF-ADE8-43FACD3AAF97}" srcId="{45542B6D-ED69-4E13-9C57-AC8E96DF70ED}" destId="{AC4669A9-D5A3-49F6-A824-9D30A21B59D9}" srcOrd="0" destOrd="0" parTransId="{5261D89C-B1D0-43A7-B71D-9901C62FA088}" sibTransId="{94B4B6D7-1339-44A9-A3C0-411B987F7288}"/>
    <dgm:cxn modelId="{AE273485-CE0C-4361-86EF-6F50D51490D6}" srcId="{45542B6D-ED69-4E13-9C57-AC8E96DF70ED}" destId="{9F00BC2F-71F0-4880-A489-D0BE5403B9BE}" srcOrd="3" destOrd="0" parTransId="{6F172CD0-EF39-47E3-9C7F-47874031C2F4}" sibTransId="{156A8917-DB63-4306-8885-CEFA3128C21B}"/>
    <dgm:cxn modelId="{1E0E563F-A349-4E1E-B457-78065B030997}" type="presParOf" srcId="{676A8F84-40EE-4921-9EC8-E9AE7FF7C41C}" destId="{96216FEC-BBB5-4EFF-81F7-0A22230B7660}" srcOrd="0" destOrd="0" presId="urn:diagrams.loki3.com/VaryingWidthList"/>
    <dgm:cxn modelId="{3CC05446-2B1D-4BBD-BFF4-00A6BC92C682}" type="presParOf" srcId="{676A8F84-40EE-4921-9EC8-E9AE7FF7C41C}" destId="{814B5FC1-D2C1-461C-B883-D6D21CB730DD}" srcOrd="1" destOrd="0" presId="urn:diagrams.loki3.com/VaryingWidthList"/>
    <dgm:cxn modelId="{8D4C79A9-A7D1-4FC9-899A-089BD49F4C57}" type="presParOf" srcId="{676A8F84-40EE-4921-9EC8-E9AE7FF7C41C}" destId="{FAC4D607-A87F-4CD8-8E46-66EA6DEDDF69}" srcOrd="2" destOrd="0" presId="urn:diagrams.loki3.com/VaryingWidthList"/>
    <dgm:cxn modelId="{A3B87A72-8A74-4D2E-BE66-83928B845E21}" type="presParOf" srcId="{676A8F84-40EE-4921-9EC8-E9AE7FF7C41C}" destId="{444E3691-BFD8-4C89-8A7E-B2A456412D6F}" srcOrd="3" destOrd="0" presId="urn:diagrams.loki3.com/VaryingWidthList"/>
    <dgm:cxn modelId="{E9A128B6-CCB8-43A3-A591-A2EB2DD91FCD}" type="presParOf" srcId="{676A8F84-40EE-4921-9EC8-E9AE7FF7C41C}" destId="{9381EEF4-A7CA-4AB0-9C85-AE4DCDAA3D0B}" srcOrd="4" destOrd="0" presId="urn:diagrams.loki3.com/VaryingWidthList"/>
    <dgm:cxn modelId="{10372CBE-27FE-4892-8D40-BBD1D1D3322B}" type="presParOf" srcId="{676A8F84-40EE-4921-9EC8-E9AE7FF7C41C}" destId="{7470384E-F391-4A3F-9375-80C07C17D344}" srcOrd="5" destOrd="0" presId="urn:diagrams.loki3.com/VaryingWidthList"/>
    <dgm:cxn modelId="{CFD8DF27-3A96-4201-9EDF-928E5ABF5E25}" type="presParOf" srcId="{676A8F84-40EE-4921-9EC8-E9AE7FF7C41C}" destId="{7B593C5D-E831-4A60-9082-F3FD8A2A82A1}" srcOrd="6" destOrd="0" presId="urn:diagrams.loki3.com/VaryingWidthList"/>
    <dgm:cxn modelId="{00311008-EA15-4F9A-9F89-84BC8CD0F775}" type="presParOf" srcId="{676A8F84-40EE-4921-9EC8-E9AE7FF7C41C}" destId="{BDE03BB2-0512-437F-A861-225DB487F15D}" srcOrd="7" destOrd="0" presId="urn:diagrams.loki3.com/VaryingWidthList"/>
    <dgm:cxn modelId="{6D1C43D8-06CE-45D1-A415-1BB21205E3E1}" type="presParOf" srcId="{676A8F84-40EE-4921-9EC8-E9AE7FF7C41C}" destId="{201B523C-91B2-476C-B9B3-858F47864580}" srcOrd="8"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7793B-4416-4221-B7CF-785111AFBE87}">
      <dsp:nvSpPr>
        <dsp:cNvPr id="0" name=""/>
        <dsp:cNvSpPr/>
      </dsp:nvSpPr>
      <dsp:spPr>
        <a:xfrm>
          <a:off x="0" y="67475"/>
          <a:ext cx="7886700" cy="3837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latin typeface="Corbel" panose="020B0503020204020204" pitchFamily="34" charset="0"/>
              <a:cs typeface="Arial" panose="020B0604020202020204" pitchFamily="34" charset="0"/>
            </a:rPr>
            <a:t>Harm Reduction</a:t>
          </a:r>
          <a:endParaRPr lang="en-US" sz="1600" kern="1200" dirty="0">
            <a:latin typeface="Corbel" panose="020B0503020204020204" pitchFamily="34" charset="0"/>
            <a:cs typeface="Arial" panose="020B0604020202020204" pitchFamily="34" charset="0"/>
          </a:endParaRPr>
        </a:p>
      </dsp:txBody>
      <dsp:txXfrm>
        <a:off x="18734" y="86209"/>
        <a:ext cx="7849232" cy="346292"/>
      </dsp:txXfrm>
    </dsp:sp>
    <dsp:sp modelId="{023392C1-7685-4814-BCDD-847C3AF2E50F}">
      <dsp:nvSpPr>
        <dsp:cNvPr id="0" name=""/>
        <dsp:cNvSpPr/>
      </dsp:nvSpPr>
      <dsp:spPr>
        <a:xfrm>
          <a:off x="0" y="451236"/>
          <a:ext cx="7886700"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0320" rIns="113792" bIns="20320" numCol="1" spcCol="1270" anchor="t" anchorCtr="0">
          <a:noAutofit/>
        </a:bodyPr>
        <a:lstStyle/>
        <a:p>
          <a:pPr marL="114300" lvl="1" indent="-114300" algn="l" defTabSz="533400" rtl="0">
            <a:lnSpc>
              <a:spcPct val="90000"/>
            </a:lnSpc>
            <a:spcBef>
              <a:spcPct val="0"/>
            </a:spcBef>
            <a:spcAft>
              <a:spcPct val="20000"/>
            </a:spcAft>
            <a:buChar char="••"/>
          </a:pPr>
          <a:r>
            <a:rPr lang="en-US" sz="1200" kern="1200" dirty="0" smtClean="0">
              <a:latin typeface="Corbel" panose="020B0503020204020204" pitchFamily="34" charset="0"/>
              <a:cs typeface="Arial" panose="020B0604020202020204" pitchFamily="34" charset="0"/>
            </a:rPr>
            <a:t>Establish operational comprehensive harm reduction programs in Virginia</a:t>
          </a:r>
          <a:endParaRPr lang="en-US" sz="1200" kern="1200" dirty="0">
            <a:latin typeface="Corbel" panose="020B0503020204020204" pitchFamily="34" charset="0"/>
            <a:cs typeface="Arial" panose="020B0604020202020204" pitchFamily="34" charset="0"/>
          </a:endParaRPr>
        </a:p>
      </dsp:txBody>
      <dsp:txXfrm>
        <a:off x="0" y="451236"/>
        <a:ext cx="7886700" cy="264960"/>
      </dsp:txXfrm>
    </dsp:sp>
    <dsp:sp modelId="{43B749C5-C8C8-452A-89C8-C2C251C0EE9D}">
      <dsp:nvSpPr>
        <dsp:cNvPr id="0" name=""/>
        <dsp:cNvSpPr/>
      </dsp:nvSpPr>
      <dsp:spPr>
        <a:xfrm>
          <a:off x="0" y="716196"/>
          <a:ext cx="7886700" cy="383760"/>
        </a:xfrm>
        <a:prstGeom prst="roundRect">
          <a:avLst/>
        </a:prstGeom>
        <a:solidFill>
          <a:schemeClr val="accent5">
            <a:hueOff val="-90003"/>
            <a:satOff val="-4311"/>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latin typeface="Corbel" panose="020B0503020204020204" pitchFamily="34" charset="0"/>
              <a:cs typeface="Arial" panose="020B0604020202020204" pitchFamily="34" charset="0"/>
            </a:rPr>
            <a:t>Abuse Prevention</a:t>
          </a:r>
          <a:endParaRPr lang="en-US" sz="1600" kern="1200" dirty="0">
            <a:latin typeface="Corbel" panose="020B0503020204020204" pitchFamily="34" charset="0"/>
            <a:cs typeface="Arial" panose="020B0604020202020204" pitchFamily="34" charset="0"/>
          </a:endParaRPr>
        </a:p>
      </dsp:txBody>
      <dsp:txXfrm>
        <a:off x="18734" y="734930"/>
        <a:ext cx="7849232" cy="346292"/>
      </dsp:txXfrm>
    </dsp:sp>
    <dsp:sp modelId="{574D0667-2F28-4062-97DC-B9D2FDB4412B}">
      <dsp:nvSpPr>
        <dsp:cNvPr id="0" name=""/>
        <dsp:cNvSpPr/>
      </dsp:nvSpPr>
      <dsp:spPr>
        <a:xfrm>
          <a:off x="0" y="1099956"/>
          <a:ext cx="7886700"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0320" rIns="113792" bIns="20320" numCol="1" spcCol="1270" anchor="t" anchorCtr="0">
          <a:noAutofit/>
        </a:bodyPr>
        <a:lstStyle/>
        <a:p>
          <a:pPr marL="114300" lvl="1" indent="-114300" algn="l" defTabSz="533400" rtl="0">
            <a:lnSpc>
              <a:spcPct val="90000"/>
            </a:lnSpc>
            <a:spcBef>
              <a:spcPct val="0"/>
            </a:spcBef>
            <a:spcAft>
              <a:spcPct val="20000"/>
            </a:spcAft>
            <a:buChar char="••"/>
          </a:pPr>
          <a:r>
            <a:rPr lang="en-US" sz="1200" kern="1200" dirty="0" smtClean="0">
              <a:latin typeface="Corbel" panose="020B0503020204020204" pitchFamily="34" charset="0"/>
              <a:cs typeface="Arial" panose="020B0604020202020204" pitchFamily="34" charset="0"/>
            </a:rPr>
            <a:t>Build the capacity of Virginia’s communities to address the addiction epidemic through community mobilization and coalition development</a:t>
          </a:r>
          <a:endParaRPr lang="en-US" sz="1200" kern="1200" dirty="0">
            <a:latin typeface="Corbel" panose="020B0503020204020204" pitchFamily="34" charset="0"/>
            <a:cs typeface="Arial" panose="020B0604020202020204" pitchFamily="34" charset="0"/>
          </a:endParaRPr>
        </a:p>
      </dsp:txBody>
      <dsp:txXfrm>
        <a:off x="0" y="1099956"/>
        <a:ext cx="7886700" cy="380880"/>
      </dsp:txXfrm>
    </dsp:sp>
    <dsp:sp modelId="{90A694D7-FF7D-45CA-822D-D1112173F225}">
      <dsp:nvSpPr>
        <dsp:cNvPr id="0" name=""/>
        <dsp:cNvSpPr/>
      </dsp:nvSpPr>
      <dsp:spPr>
        <a:xfrm>
          <a:off x="0" y="1480836"/>
          <a:ext cx="7886700" cy="383760"/>
        </a:xfrm>
        <a:prstGeom prst="roundRect">
          <a:avLst/>
        </a:prstGeom>
        <a:solidFill>
          <a:schemeClr val="accent5">
            <a:hueOff val="-180005"/>
            <a:satOff val="-8623"/>
            <a:lumOff val="-7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latin typeface="Corbel" panose="020B0503020204020204" pitchFamily="34" charset="0"/>
              <a:cs typeface="Arial" panose="020B0604020202020204" pitchFamily="34" charset="0"/>
            </a:rPr>
            <a:t>Supply Prevention</a:t>
          </a:r>
          <a:endParaRPr lang="en-US" sz="1600" kern="1200" dirty="0">
            <a:latin typeface="Corbel" panose="020B0503020204020204" pitchFamily="34" charset="0"/>
            <a:cs typeface="Arial" panose="020B0604020202020204" pitchFamily="34" charset="0"/>
          </a:endParaRPr>
        </a:p>
      </dsp:txBody>
      <dsp:txXfrm>
        <a:off x="18734" y="1499570"/>
        <a:ext cx="7849232" cy="346292"/>
      </dsp:txXfrm>
    </dsp:sp>
    <dsp:sp modelId="{76067422-7335-4ADC-8A5D-A7740093D5B9}">
      <dsp:nvSpPr>
        <dsp:cNvPr id="0" name=""/>
        <dsp:cNvSpPr/>
      </dsp:nvSpPr>
      <dsp:spPr>
        <a:xfrm>
          <a:off x="0" y="1864596"/>
          <a:ext cx="7886700"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0320" rIns="113792" bIns="20320" numCol="1" spcCol="1270" anchor="t" anchorCtr="0">
          <a:noAutofit/>
        </a:bodyPr>
        <a:lstStyle/>
        <a:p>
          <a:pPr marL="114300" lvl="1" indent="-114300" algn="l" defTabSz="533400" rtl="0">
            <a:lnSpc>
              <a:spcPct val="90000"/>
            </a:lnSpc>
            <a:spcBef>
              <a:spcPct val="0"/>
            </a:spcBef>
            <a:spcAft>
              <a:spcPct val="20000"/>
            </a:spcAft>
            <a:buChar char="••"/>
          </a:pPr>
          <a:r>
            <a:rPr lang="en-US" sz="1200" kern="1200" dirty="0" smtClean="0">
              <a:latin typeface="Corbel" panose="020B0503020204020204" pitchFamily="34" charset="0"/>
              <a:cs typeface="Arial" panose="020B0604020202020204" pitchFamily="34" charset="0"/>
            </a:rPr>
            <a:t>Limit availability of Rx opioids for misuse</a:t>
          </a:r>
          <a:endParaRPr lang="en-US" sz="1200" kern="1200" dirty="0">
            <a:latin typeface="Corbel" panose="020B0503020204020204" pitchFamily="34" charset="0"/>
            <a:cs typeface="Arial" panose="020B0604020202020204" pitchFamily="34" charset="0"/>
          </a:endParaRPr>
        </a:p>
      </dsp:txBody>
      <dsp:txXfrm>
        <a:off x="0" y="1864596"/>
        <a:ext cx="7886700" cy="264960"/>
      </dsp:txXfrm>
    </dsp:sp>
    <dsp:sp modelId="{878AB17B-8830-471C-8134-09DF714E4FE7}">
      <dsp:nvSpPr>
        <dsp:cNvPr id="0" name=""/>
        <dsp:cNvSpPr/>
      </dsp:nvSpPr>
      <dsp:spPr>
        <a:xfrm>
          <a:off x="0" y="2129556"/>
          <a:ext cx="7886700" cy="383760"/>
        </a:xfrm>
        <a:prstGeom prst="roundRect">
          <a:avLst/>
        </a:prstGeom>
        <a:solidFill>
          <a:schemeClr val="accent5">
            <a:hueOff val="-270008"/>
            <a:satOff val="-12934"/>
            <a:lumOff val="-1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latin typeface="Corbel" panose="020B0503020204020204" pitchFamily="34" charset="0"/>
              <a:cs typeface="Arial" panose="020B0604020202020204" pitchFamily="34" charset="0"/>
            </a:rPr>
            <a:t>Justice-Involved Interventions</a:t>
          </a:r>
          <a:endParaRPr lang="en-US" sz="1600" kern="1200" dirty="0">
            <a:latin typeface="Corbel" panose="020B0503020204020204" pitchFamily="34" charset="0"/>
            <a:cs typeface="Arial" panose="020B0604020202020204" pitchFamily="34" charset="0"/>
          </a:endParaRPr>
        </a:p>
      </dsp:txBody>
      <dsp:txXfrm>
        <a:off x="18734" y="2148290"/>
        <a:ext cx="7849232" cy="346292"/>
      </dsp:txXfrm>
    </dsp:sp>
    <dsp:sp modelId="{76281A12-5A6B-47EE-9187-D12F4746B8D5}">
      <dsp:nvSpPr>
        <dsp:cNvPr id="0" name=""/>
        <dsp:cNvSpPr/>
      </dsp:nvSpPr>
      <dsp:spPr>
        <a:xfrm>
          <a:off x="0" y="2513316"/>
          <a:ext cx="7886700"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0320" rIns="113792" bIns="20320" numCol="1" spcCol="1270" anchor="t" anchorCtr="0">
          <a:noAutofit/>
        </a:bodyPr>
        <a:lstStyle/>
        <a:p>
          <a:pPr marL="114300" lvl="1" indent="-114300" algn="l" defTabSz="533400" rtl="0">
            <a:lnSpc>
              <a:spcPct val="90000"/>
            </a:lnSpc>
            <a:spcBef>
              <a:spcPct val="0"/>
            </a:spcBef>
            <a:spcAft>
              <a:spcPct val="20000"/>
            </a:spcAft>
            <a:buChar char="••"/>
          </a:pPr>
          <a:r>
            <a:rPr lang="en-US" sz="1200" b="0" i="0" kern="1200" dirty="0" smtClean="0">
              <a:latin typeface="Corbel" panose="020B0503020204020204" pitchFamily="34" charset="0"/>
              <a:cs typeface="Arial" panose="020B0604020202020204" pitchFamily="34" charset="0"/>
            </a:rPr>
            <a:t> Develop model protocols for MAT for individuals that are being released from correctional settings that local/regional jails and CSBs can use to implement</a:t>
          </a:r>
          <a:endParaRPr lang="en-US" sz="1200" b="0" i="0" kern="1200" dirty="0">
            <a:latin typeface="Corbel" panose="020B0503020204020204" pitchFamily="34" charset="0"/>
            <a:cs typeface="Arial" panose="020B0604020202020204" pitchFamily="34" charset="0"/>
          </a:endParaRPr>
        </a:p>
      </dsp:txBody>
      <dsp:txXfrm>
        <a:off x="0" y="2513316"/>
        <a:ext cx="7886700" cy="380880"/>
      </dsp:txXfrm>
    </dsp:sp>
    <dsp:sp modelId="{EE15D83C-35A2-4A9E-BACC-07EAA2BF5956}">
      <dsp:nvSpPr>
        <dsp:cNvPr id="0" name=""/>
        <dsp:cNvSpPr/>
      </dsp:nvSpPr>
      <dsp:spPr>
        <a:xfrm>
          <a:off x="0" y="2894196"/>
          <a:ext cx="7886700" cy="383760"/>
        </a:xfrm>
        <a:prstGeom prst="roundRect">
          <a:avLst/>
        </a:prstGeom>
        <a:solidFill>
          <a:schemeClr val="accent5">
            <a:hueOff val="-360011"/>
            <a:satOff val="-17245"/>
            <a:lumOff val="-141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latin typeface="Corbel" panose="020B0503020204020204" pitchFamily="34" charset="0"/>
              <a:cs typeface="Arial" panose="020B0604020202020204" pitchFamily="34" charset="0"/>
            </a:rPr>
            <a:t>Treatment and Recovery</a:t>
          </a:r>
          <a:endParaRPr lang="en-US" sz="1600" kern="1200" dirty="0">
            <a:latin typeface="Corbel" panose="020B0503020204020204" pitchFamily="34" charset="0"/>
            <a:cs typeface="Arial" panose="020B0604020202020204" pitchFamily="34" charset="0"/>
          </a:endParaRPr>
        </a:p>
      </dsp:txBody>
      <dsp:txXfrm>
        <a:off x="18734" y="2912930"/>
        <a:ext cx="7849232" cy="346292"/>
      </dsp:txXfrm>
    </dsp:sp>
    <dsp:sp modelId="{7B082250-014A-466B-83DE-608507FBB213}">
      <dsp:nvSpPr>
        <dsp:cNvPr id="0" name=""/>
        <dsp:cNvSpPr/>
      </dsp:nvSpPr>
      <dsp:spPr>
        <a:xfrm>
          <a:off x="0" y="3277956"/>
          <a:ext cx="7886700"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0320" rIns="113792" bIns="20320" numCol="1" spcCol="1270" anchor="t" anchorCtr="0">
          <a:noAutofit/>
        </a:bodyPr>
        <a:lstStyle/>
        <a:p>
          <a:pPr marL="114300" lvl="1" indent="-114300" algn="l" defTabSz="533400" rtl="0">
            <a:lnSpc>
              <a:spcPct val="90000"/>
            </a:lnSpc>
            <a:spcBef>
              <a:spcPct val="0"/>
            </a:spcBef>
            <a:spcAft>
              <a:spcPct val="20000"/>
            </a:spcAft>
            <a:buChar char="••"/>
          </a:pPr>
          <a:r>
            <a:rPr lang="en-US" sz="1200" kern="1200" dirty="0" smtClean="0">
              <a:latin typeface="Corbel" panose="020B0503020204020204" pitchFamily="34" charset="0"/>
              <a:cs typeface="Arial" panose="020B0604020202020204" pitchFamily="34" charset="0"/>
            </a:rPr>
            <a:t>Establish pathways to treatment and recovery supports in Virginia</a:t>
          </a:r>
          <a:endParaRPr lang="en-US" sz="1200" kern="1200" dirty="0">
            <a:latin typeface="Corbel" panose="020B0503020204020204" pitchFamily="34" charset="0"/>
            <a:cs typeface="Arial" panose="020B0604020202020204" pitchFamily="34" charset="0"/>
          </a:endParaRPr>
        </a:p>
      </dsp:txBody>
      <dsp:txXfrm>
        <a:off x="0" y="3277956"/>
        <a:ext cx="7886700" cy="264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7AAF5-69BE-4C51-BC67-6BD5BD9E470B}">
      <dsp:nvSpPr>
        <dsp:cNvPr id="0" name=""/>
        <dsp:cNvSpPr/>
      </dsp:nvSpPr>
      <dsp:spPr>
        <a:xfrm>
          <a:off x="5022" y="49524"/>
          <a:ext cx="1501303" cy="1196351"/>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Provides injectable naltrexone (via </a:t>
          </a:r>
          <a:r>
            <a:rPr lang="en-US" sz="1200" kern="1200" dirty="0" err="1" smtClean="0"/>
            <a:t>Alkermes</a:t>
          </a:r>
          <a:r>
            <a:rPr lang="en-US" sz="1200" kern="1200" dirty="0" smtClean="0"/>
            <a:t> MOU) upon re-entry</a:t>
          </a:r>
          <a:endParaRPr lang="en-US" sz="1200" kern="1200" dirty="0"/>
        </a:p>
      </dsp:txBody>
      <dsp:txXfrm>
        <a:off x="40062" y="84564"/>
        <a:ext cx="1431223" cy="1126271"/>
      </dsp:txXfrm>
    </dsp:sp>
    <dsp:sp modelId="{EE53D1D8-3C17-4A9C-8519-43D1ACB851BA}">
      <dsp:nvSpPr>
        <dsp:cNvPr id="0" name=""/>
        <dsp:cNvSpPr/>
      </dsp:nvSpPr>
      <dsp:spPr>
        <a:xfrm>
          <a:off x="1656457" y="461538"/>
          <a:ext cx="318276" cy="372323"/>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656457" y="536003"/>
        <a:ext cx="222793" cy="223393"/>
      </dsp:txXfrm>
    </dsp:sp>
    <dsp:sp modelId="{16B76227-7633-4427-AC5D-83358F8F7EE3}">
      <dsp:nvSpPr>
        <dsp:cNvPr id="0" name=""/>
        <dsp:cNvSpPr/>
      </dsp:nvSpPr>
      <dsp:spPr>
        <a:xfrm>
          <a:off x="2106848" y="49524"/>
          <a:ext cx="1501303" cy="1196351"/>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MAT and psycho-social interventions continued post-release through Community Services Board (CSB)</a:t>
          </a:r>
          <a:endParaRPr lang="en-US" sz="1200" kern="1200" dirty="0"/>
        </a:p>
      </dsp:txBody>
      <dsp:txXfrm>
        <a:off x="2141888" y="84564"/>
        <a:ext cx="1431223" cy="1126271"/>
      </dsp:txXfrm>
    </dsp:sp>
    <dsp:sp modelId="{A5A93FD2-0D01-4300-942F-2D786A7B511B}">
      <dsp:nvSpPr>
        <dsp:cNvPr id="0" name=""/>
        <dsp:cNvSpPr/>
      </dsp:nvSpPr>
      <dsp:spPr>
        <a:xfrm>
          <a:off x="3758282" y="461538"/>
          <a:ext cx="318276" cy="372323"/>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3758282" y="536003"/>
        <a:ext cx="222793" cy="223393"/>
      </dsp:txXfrm>
    </dsp:sp>
    <dsp:sp modelId="{ACAFC8B1-D844-495A-8BD8-CCCC15F71F50}">
      <dsp:nvSpPr>
        <dsp:cNvPr id="0" name=""/>
        <dsp:cNvSpPr/>
      </dsp:nvSpPr>
      <dsp:spPr>
        <a:xfrm>
          <a:off x="4208673" y="49524"/>
          <a:ext cx="1501303" cy="119635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Collaborative Supervision: Recovery Navigator, Probation Officer, CSB staff, participant</a:t>
          </a:r>
          <a:endParaRPr lang="en-US" sz="1200" kern="1200" dirty="0"/>
        </a:p>
      </dsp:txBody>
      <dsp:txXfrm>
        <a:off x="4243713" y="84564"/>
        <a:ext cx="1431223" cy="11262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25D20E-71DA-4EA5-AB92-02F5B221790E}">
      <dsp:nvSpPr>
        <dsp:cNvPr id="0" name=""/>
        <dsp:cNvSpPr/>
      </dsp:nvSpPr>
      <dsp:spPr>
        <a:xfrm rot="5400000">
          <a:off x="3622420" y="-348075"/>
          <a:ext cx="3481070" cy="5047488"/>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smtClean="0">
              <a:latin typeface="Corbel" panose="020B0503020204020204" pitchFamily="34" charset="0"/>
            </a:rPr>
            <a:t>Dismantle </a:t>
          </a:r>
          <a:r>
            <a:rPr lang="en-US" sz="2400" b="1" kern="1200" dirty="0" smtClean="0">
              <a:latin typeface="Corbel" panose="020B0503020204020204" pitchFamily="34" charset="0"/>
            </a:rPr>
            <a:t>stigma </a:t>
          </a:r>
          <a:r>
            <a:rPr lang="en-US" sz="2400" kern="1200" dirty="0" smtClean="0">
              <a:latin typeface="Corbel" panose="020B0503020204020204" pitchFamily="34" charset="0"/>
            </a:rPr>
            <a:t>that poses barriers to prevention and treatment</a:t>
          </a:r>
          <a:endParaRPr lang="en-US" sz="2400" kern="1200" dirty="0">
            <a:latin typeface="Corbel" panose="020B0503020204020204" pitchFamily="34" charset="0"/>
          </a:endParaRPr>
        </a:p>
        <a:p>
          <a:pPr marL="228600" lvl="1" indent="-228600" algn="l" defTabSz="1066800" rtl="0">
            <a:lnSpc>
              <a:spcPct val="90000"/>
            </a:lnSpc>
            <a:spcBef>
              <a:spcPct val="0"/>
            </a:spcBef>
            <a:spcAft>
              <a:spcPct val="15000"/>
            </a:spcAft>
            <a:buChar char="••"/>
          </a:pPr>
          <a:r>
            <a:rPr lang="en-US" sz="2400" kern="1200" dirty="0" smtClean="0">
              <a:latin typeface="Corbel" panose="020B0503020204020204" pitchFamily="34" charset="0"/>
            </a:rPr>
            <a:t>Reduce </a:t>
          </a:r>
          <a:r>
            <a:rPr lang="en-US" sz="2400" b="1" kern="1200" dirty="0" smtClean="0">
              <a:latin typeface="Corbel" panose="020B0503020204020204" pitchFamily="34" charset="0"/>
            </a:rPr>
            <a:t>impacts </a:t>
          </a:r>
          <a:r>
            <a:rPr lang="en-US" sz="2400" kern="1200" dirty="0" smtClean="0">
              <a:latin typeface="Corbel" panose="020B0503020204020204" pitchFamily="34" charset="0"/>
            </a:rPr>
            <a:t>of addiction (reduce deaths) </a:t>
          </a:r>
          <a:endParaRPr lang="en-US" sz="2400" kern="1200" dirty="0">
            <a:latin typeface="Corbel" panose="020B0503020204020204" pitchFamily="34" charset="0"/>
          </a:endParaRPr>
        </a:p>
        <a:p>
          <a:pPr marL="228600" lvl="1" indent="-228600" algn="l" defTabSz="1066800" rtl="0">
            <a:lnSpc>
              <a:spcPct val="90000"/>
            </a:lnSpc>
            <a:spcBef>
              <a:spcPct val="0"/>
            </a:spcBef>
            <a:spcAft>
              <a:spcPct val="15000"/>
            </a:spcAft>
            <a:buChar char="••"/>
          </a:pPr>
          <a:r>
            <a:rPr lang="en-US" sz="2400" kern="1200" dirty="0" smtClean="0">
              <a:latin typeface="Corbel" panose="020B0503020204020204" pitchFamily="34" charset="0"/>
            </a:rPr>
            <a:t>Build i</a:t>
          </a:r>
          <a:r>
            <a:rPr lang="en-US" sz="2400" b="1" kern="1200" dirty="0" smtClean="0">
              <a:latin typeface="Corbel" panose="020B0503020204020204" pitchFamily="34" charset="0"/>
            </a:rPr>
            <a:t>nfrastructure</a:t>
          </a:r>
          <a:r>
            <a:rPr lang="en-US" sz="2400" kern="1200" dirty="0" smtClean="0">
              <a:latin typeface="Corbel" panose="020B0503020204020204" pitchFamily="34" charset="0"/>
            </a:rPr>
            <a:t> to prevent and treat addiction through workforce supports and development </a:t>
          </a:r>
          <a:endParaRPr lang="en-US" sz="2400" kern="1200" dirty="0">
            <a:latin typeface="Corbel" panose="020B0503020204020204" pitchFamily="34" charset="0"/>
          </a:endParaRPr>
        </a:p>
      </dsp:txBody>
      <dsp:txXfrm rot="-5400000">
        <a:off x="2839211" y="605066"/>
        <a:ext cx="4877556" cy="3141206"/>
      </dsp:txXfrm>
    </dsp:sp>
    <dsp:sp modelId="{C0F3BEEE-A15A-4466-B03E-BFD082081F26}">
      <dsp:nvSpPr>
        <dsp:cNvPr id="0" name=""/>
        <dsp:cNvSpPr/>
      </dsp:nvSpPr>
      <dsp:spPr>
        <a:xfrm>
          <a:off x="0" y="0"/>
          <a:ext cx="2839212" cy="4351338"/>
        </a:xfrm>
        <a:prstGeom prst="round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rtl="0">
            <a:lnSpc>
              <a:spcPct val="90000"/>
            </a:lnSpc>
            <a:spcBef>
              <a:spcPct val="0"/>
            </a:spcBef>
            <a:spcAft>
              <a:spcPct val="35000"/>
            </a:spcAft>
          </a:pPr>
          <a:r>
            <a:rPr lang="en-US" sz="3100" kern="1200" dirty="0" smtClean="0">
              <a:latin typeface="Corbel" panose="020B0503020204020204" pitchFamily="34" charset="0"/>
            </a:rPr>
            <a:t>Leveraging and aligning funding opportunities from SAMHSA, CDC, USDA, HRSA, BJA, DOL, NIH</a:t>
          </a:r>
          <a:endParaRPr lang="en-US" sz="3100" kern="1200" dirty="0">
            <a:latin typeface="Corbel" panose="020B0503020204020204" pitchFamily="34" charset="0"/>
          </a:endParaRPr>
        </a:p>
      </dsp:txBody>
      <dsp:txXfrm>
        <a:off x="138599" y="138599"/>
        <a:ext cx="2562014" cy="40741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216FEC-BBB5-4EFF-81F7-0A22230B7660}">
      <dsp:nvSpPr>
        <dsp:cNvPr id="0" name=""/>
        <dsp:cNvSpPr/>
      </dsp:nvSpPr>
      <dsp:spPr>
        <a:xfrm>
          <a:off x="694874" y="1221"/>
          <a:ext cx="4230000" cy="533851"/>
        </a:xfrm>
        <a:prstGeom prst="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rtl="0">
            <a:lnSpc>
              <a:spcPct val="90000"/>
            </a:lnSpc>
            <a:spcBef>
              <a:spcPct val="0"/>
            </a:spcBef>
            <a:spcAft>
              <a:spcPct val="35000"/>
            </a:spcAft>
          </a:pPr>
          <a:r>
            <a:rPr lang="en-US" sz="2500" kern="1200" dirty="0" smtClean="0">
              <a:latin typeface="Corbel" panose="020B0503020204020204" pitchFamily="34" charset="0"/>
            </a:rPr>
            <a:t>Incident Management $40,000</a:t>
          </a:r>
          <a:endParaRPr lang="en-US" sz="2500" kern="1200" dirty="0">
            <a:latin typeface="Corbel" panose="020B0503020204020204" pitchFamily="34" charset="0"/>
          </a:endParaRPr>
        </a:p>
      </dsp:txBody>
      <dsp:txXfrm>
        <a:off x="694874" y="1221"/>
        <a:ext cx="4230000" cy="533851"/>
      </dsp:txXfrm>
    </dsp:sp>
    <dsp:sp modelId="{FAC4D607-A87F-4CD8-8E46-66EA6DEDDF69}">
      <dsp:nvSpPr>
        <dsp:cNvPr id="0" name=""/>
        <dsp:cNvSpPr/>
      </dsp:nvSpPr>
      <dsp:spPr>
        <a:xfrm>
          <a:off x="739874" y="561764"/>
          <a:ext cx="4140000" cy="533851"/>
        </a:xfrm>
        <a:prstGeom prst="rect">
          <a:avLst/>
        </a:prstGeom>
        <a:solidFill>
          <a:schemeClr val="accent3">
            <a:shade val="80000"/>
            <a:hueOff val="44806"/>
            <a:satOff val="-1870"/>
            <a:lumOff val="65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rtl="0">
            <a:lnSpc>
              <a:spcPct val="90000"/>
            </a:lnSpc>
            <a:spcBef>
              <a:spcPct val="0"/>
            </a:spcBef>
            <a:spcAft>
              <a:spcPct val="35000"/>
            </a:spcAft>
          </a:pPr>
          <a:r>
            <a:rPr lang="en-US" sz="2500" kern="1200" dirty="0" smtClean="0">
              <a:latin typeface="Corbel" panose="020B0503020204020204" pitchFamily="34" charset="0"/>
            </a:rPr>
            <a:t>Jurisdictional Recovery $1.8 M</a:t>
          </a:r>
          <a:endParaRPr lang="en-US" sz="2500" kern="1200" dirty="0">
            <a:latin typeface="Corbel" panose="020B0503020204020204" pitchFamily="34" charset="0"/>
          </a:endParaRPr>
        </a:p>
      </dsp:txBody>
      <dsp:txXfrm>
        <a:off x="739874" y="561764"/>
        <a:ext cx="4140000" cy="533851"/>
      </dsp:txXfrm>
    </dsp:sp>
    <dsp:sp modelId="{9381EEF4-A7CA-4AB0-9C85-AE4DCDAA3D0B}">
      <dsp:nvSpPr>
        <dsp:cNvPr id="0" name=""/>
        <dsp:cNvSpPr/>
      </dsp:nvSpPr>
      <dsp:spPr>
        <a:xfrm>
          <a:off x="1279874" y="1122308"/>
          <a:ext cx="3060000" cy="533851"/>
        </a:xfrm>
        <a:prstGeom prst="rect">
          <a:avLst/>
        </a:prstGeom>
        <a:solidFill>
          <a:schemeClr val="accent3">
            <a:shade val="80000"/>
            <a:hueOff val="89612"/>
            <a:satOff val="-3739"/>
            <a:lumOff val="131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rtl="0">
            <a:lnSpc>
              <a:spcPct val="90000"/>
            </a:lnSpc>
            <a:spcBef>
              <a:spcPct val="0"/>
            </a:spcBef>
            <a:spcAft>
              <a:spcPct val="35000"/>
            </a:spcAft>
          </a:pPr>
          <a:r>
            <a:rPr lang="en-US" sz="2500" kern="1200" dirty="0" err="1" smtClean="0">
              <a:latin typeface="Corbel" panose="020B0503020204020204" pitchFamily="34" charset="0"/>
            </a:rPr>
            <a:t>Biosurveillance</a:t>
          </a:r>
          <a:r>
            <a:rPr lang="en-US" sz="2500" kern="1200" dirty="0" smtClean="0">
              <a:latin typeface="Corbel" panose="020B0503020204020204" pitchFamily="34" charset="0"/>
            </a:rPr>
            <a:t> $1.3 M</a:t>
          </a:r>
          <a:endParaRPr lang="en-US" sz="2500" kern="1200" dirty="0">
            <a:latin typeface="Corbel" panose="020B0503020204020204" pitchFamily="34" charset="0"/>
          </a:endParaRPr>
        </a:p>
      </dsp:txBody>
      <dsp:txXfrm>
        <a:off x="1279874" y="1122308"/>
        <a:ext cx="3060000" cy="533851"/>
      </dsp:txXfrm>
    </dsp:sp>
    <dsp:sp modelId="{7B593C5D-E831-4A60-9082-F3FD8A2A82A1}">
      <dsp:nvSpPr>
        <dsp:cNvPr id="0" name=""/>
        <dsp:cNvSpPr/>
      </dsp:nvSpPr>
      <dsp:spPr>
        <a:xfrm>
          <a:off x="694874" y="1682852"/>
          <a:ext cx="4230000" cy="533851"/>
        </a:xfrm>
        <a:prstGeom prst="rect">
          <a:avLst/>
        </a:prstGeom>
        <a:solidFill>
          <a:schemeClr val="accent3">
            <a:shade val="80000"/>
            <a:hueOff val="134418"/>
            <a:satOff val="-5609"/>
            <a:lumOff val="197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rtl="0">
            <a:lnSpc>
              <a:spcPct val="90000"/>
            </a:lnSpc>
            <a:spcBef>
              <a:spcPct val="0"/>
            </a:spcBef>
            <a:spcAft>
              <a:spcPct val="35000"/>
            </a:spcAft>
          </a:pPr>
          <a:r>
            <a:rPr lang="en-US" sz="2500" kern="1200" dirty="0" smtClean="0">
              <a:latin typeface="Corbel" panose="020B0503020204020204" pitchFamily="34" charset="0"/>
            </a:rPr>
            <a:t>Information Management $1 M</a:t>
          </a:r>
          <a:endParaRPr lang="en-US" sz="2500" kern="1200" dirty="0">
            <a:latin typeface="Corbel" panose="020B0503020204020204" pitchFamily="34" charset="0"/>
          </a:endParaRPr>
        </a:p>
      </dsp:txBody>
      <dsp:txXfrm>
        <a:off x="694874" y="1682852"/>
        <a:ext cx="4230000" cy="533851"/>
      </dsp:txXfrm>
    </dsp:sp>
    <dsp:sp modelId="{201B523C-91B2-476C-B9B3-858F47864580}">
      <dsp:nvSpPr>
        <dsp:cNvPr id="0" name=""/>
        <dsp:cNvSpPr/>
      </dsp:nvSpPr>
      <dsp:spPr>
        <a:xfrm>
          <a:off x="19874" y="2243396"/>
          <a:ext cx="5580000" cy="533851"/>
        </a:xfrm>
        <a:prstGeom prst="rect">
          <a:avLst/>
        </a:prstGeom>
        <a:solidFill>
          <a:schemeClr val="accent3">
            <a:shade val="80000"/>
            <a:hueOff val="179224"/>
            <a:satOff val="-7478"/>
            <a:lumOff val="263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rtl="0">
            <a:lnSpc>
              <a:spcPct val="90000"/>
            </a:lnSpc>
            <a:spcBef>
              <a:spcPct val="0"/>
            </a:spcBef>
            <a:spcAft>
              <a:spcPct val="35000"/>
            </a:spcAft>
          </a:pPr>
          <a:r>
            <a:rPr lang="en-US" sz="2500" kern="1200" dirty="0" smtClean="0">
              <a:latin typeface="Corbel" panose="020B0503020204020204" pitchFamily="34" charset="0"/>
            </a:rPr>
            <a:t>Countermeasures and Mitigation 900,000</a:t>
          </a:r>
          <a:endParaRPr lang="en-US" sz="2500" kern="1200" dirty="0">
            <a:latin typeface="Corbel" panose="020B0503020204020204" pitchFamily="34" charset="0"/>
          </a:endParaRPr>
        </a:p>
      </dsp:txBody>
      <dsp:txXfrm>
        <a:off x="19874" y="2243396"/>
        <a:ext cx="5580000" cy="53385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66BE97-220D-42F1-9EBB-86487F778D2B}" type="datetimeFigureOut">
              <a:rPr lang="en-US" smtClean="0"/>
              <a:t>1/30/2019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5EAFAA-A715-445F-91FE-4C329749DDDC}" type="slidenum">
              <a:rPr lang="en-US" smtClean="0"/>
              <a:t>‹#›</a:t>
            </a:fld>
            <a:endParaRPr lang="en-US"/>
          </a:p>
        </p:txBody>
      </p:sp>
    </p:spTree>
    <p:extLst>
      <p:ext uri="{BB962C8B-B14F-4D97-AF65-F5344CB8AC3E}">
        <p14:creationId xmlns:p14="http://schemas.microsoft.com/office/powerpoint/2010/main" val="2781184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74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493980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Opiates are natural poppy derivatives, opioids are morphine</a:t>
            </a:r>
            <a:r>
              <a:rPr lang="en-US" baseline="0" dirty="0" smtClean="0"/>
              <a:t> derivatives. FENTANYL</a:t>
            </a:r>
            <a:endParaRPr lang="en-US" dirty="0"/>
          </a:p>
        </p:txBody>
      </p:sp>
      <p:sp>
        <p:nvSpPr>
          <p:cNvPr id="4" name="Slide Number Placeholder 3"/>
          <p:cNvSpPr>
            <a:spLocks noGrp="1"/>
          </p:cNvSpPr>
          <p:nvPr>
            <p:ph type="sldNum" sz="quarter" idx="10"/>
          </p:nvPr>
        </p:nvSpPr>
        <p:spPr/>
        <p:txBody>
          <a:bodyPr/>
          <a:lstStyle/>
          <a:p>
            <a:fld id="{1058DE92-5223-40EC-AB44-9EBDCCBAB3F8}" type="slidenum">
              <a:rPr lang="en-US" smtClean="0"/>
              <a:t>3</a:t>
            </a:fld>
            <a:endParaRPr lang="en-US"/>
          </a:p>
        </p:txBody>
      </p:sp>
    </p:spTree>
    <p:extLst>
      <p:ext uri="{BB962C8B-B14F-4D97-AF65-F5344CB8AC3E}">
        <p14:creationId xmlns:p14="http://schemas.microsoft.com/office/powerpoint/2010/main" val="2814766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Why do we talk about these things together? Molecularly</a:t>
            </a:r>
            <a:r>
              <a:rPr lang="en-US" baseline="0" dirty="0" smtClean="0"/>
              <a:t>, it’s like Coke v Pepsi. </a:t>
            </a:r>
            <a:r>
              <a:rPr lang="en-US" dirty="0" smtClean="0"/>
              <a:t>H</a:t>
            </a:r>
            <a:r>
              <a:rPr lang="en-US" baseline="0" dirty="0" smtClean="0"/>
              <a:t>eroin is cheaper, and with protective policies put into place around pharmaceuticals, often easier to obtain. </a:t>
            </a:r>
            <a:endParaRPr lang="en-US" dirty="0"/>
          </a:p>
        </p:txBody>
      </p:sp>
      <p:sp>
        <p:nvSpPr>
          <p:cNvPr id="4" name="Slide Number Placeholder 3"/>
          <p:cNvSpPr>
            <a:spLocks noGrp="1"/>
          </p:cNvSpPr>
          <p:nvPr>
            <p:ph type="sldNum" sz="quarter" idx="10"/>
          </p:nvPr>
        </p:nvSpPr>
        <p:spPr/>
        <p:txBody>
          <a:bodyPr/>
          <a:lstStyle/>
          <a:p>
            <a:pPr>
              <a:defRPr/>
            </a:pPr>
            <a:fld id="{18635DBD-D184-4C27-BE99-670F4E8727A4}"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1733349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EAFAA-A715-445F-91FE-4C329749DDDC}" type="slidenum">
              <a:rPr lang="en-US" smtClean="0"/>
              <a:t>14</a:t>
            </a:fld>
            <a:endParaRPr lang="en-US"/>
          </a:p>
        </p:txBody>
      </p:sp>
    </p:spTree>
    <p:extLst>
      <p:ext uri="{BB962C8B-B14F-4D97-AF65-F5344CB8AC3E}">
        <p14:creationId xmlns:p14="http://schemas.microsoft.com/office/powerpoint/2010/main" val="2172069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82 meth deaths, 1</a:t>
            </a:r>
            <a:r>
              <a:rPr lang="en-US" baseline="0" dirty="0" smtClean="0"/>
              <a:t> in 2010; 387 cocaine, 80 in 2009</a:t>
            </a:r>
            <a:endParaRPr lang="en-US" dirty="0" smtClean="0"/>
          </a:p>
          <a:p>
            <a:endParaRPr lang="en-US" dirty="0"/>
          </a:p>
        </p:txBody>
      </p:sp>
      <p:sp>
        <p:nvSpPr>
          <p:cNvPr id="4" name="Slide Number Placeholder 3"/>
          <p:cNvSpPr>
            <a:spLocks noGrp="1"/>
          </p:cNvSpPr>
          <p:nvPr>
            <p:ph type="sldNum" sz="quarter" idx="10"/>
          </p:nvPr>
        </p:nvSpPr>
        <p:spPr/>
        <p:txBody>
          <a:bodyPr/>
          <a:lstStyle/>
          <a:p>
            <a:fld id="{F05EAFAA-A715-445F-91FE-4C329749DDDC}" type="slidenum">
              <a:rPr lang="en-US" smtClean="0"/>
              <a:t>17</a:t>
            </a:fld>
            <a:endParaRPr lang="en-US"/>
          </a:p>
        </p:txBody>
      </p:sp>
    </p:spTree>
    <p:extLst>
      <p:ext uri="{BB962C8B-B14F-4D97-AF65-F5344CB8AC3E}">
        <p14:creationId xmlns:p14="http://schemas.microsoft.com/office/powerpoint/2010/main" val="2995202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13DB32-B65F-4F28-BA21-3A5A09C78EAF}" type="datetime1">
              <a:rPr lang="en-US" smtClean="0"/>
              <a:t>1/30/2019</a:t>
            </a:fld>
            <a:endParaRPr lang="en-US"/>
          </a:p>
        </p:txBody>
      </p:sp>
      <p:sp>
        <p:nvSpPr>
          <p:cNvPr id="5" name="Footer Placeholder 4"/>
          <p:cNvSpPr>
            <a:spLocks noGrp="1"/>
          </p:cNvSpPr>
          <p:nvPr>
            <p:ph type="ftr" sz="quarter" idx="11"/>
          </p:nvPr>
        </p:nvSpPr>
        <p:spPr/>
        <p:txBody>
          <a:bodyPr/>
          <a:lstStyle/>
          <a:p>
            <a:r>
              <a:rPr lang="en-US" smtClean="0"/>
              <a:t>Office of the Secretary of Health and Human Resources</a:t>
            </a:r>
            <a:endParaRPr lang="en-US"/>
          </a:p>
        </p:txBody>
      </p:sp>
      <p:sp>
        <p:nvSpPr>
          <p:cNvPr id="6" name="Slide Number Placeholder 5"/>
          <p:cNvSpPr>
            <a:spLocks noGrp="1"/>
          </p:cNvSpPr>
          <p:nvPr>
            <p:ph type="sldNum" sz="quarter" idx="12"/>
          </p:nvPr>
        </p:nvSpPr>
        <p:spPr/>
        <p:txBody>
          <a:bodyPr/>
          <a:lstStyle/>
          <a:p>
            <a:fld id="{7FCEEFD8-6095-4F2B-91B5-249AF6EE5C32}" type="slidenum">
              <a:rPr lang="en-US" smtClean="0"/>
              <a:t>‹#›</a:t>
            </a:fld>
            <a:endParaRPr lang="en-US"/>
          </a:p>
        </p:txBody>
      </p:sp>
    </p:spTree>
    <p:extLst>
      <p:ext uri="{BB962C8B-B14F-4D97-AF65-F5344CB8AC3E}">
        <p14:creationId xmlns:p14="http://schemas.microsoft.com/office/powerpoint/2010/main" val="325377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55E15-AA2F-4BBF-B07C-5207B56A61B8}" type="datetime1">
              <a:rPr lang="en-US" smtClean="0"/>
              <a:t>1/30/2019</a:t>
            </a:fld>
            <a:endParaRPr lang="en-US"/>
          </a:p>
        </p:txBody>
      </p:sp>
      <p:sp>
        <p:nvSpPr>
          <p:cNvPr id="5" name="Footer Placeholder 4"/>
          <p:cNvSpPr>
            <a:spLocks noGrp="1"/>
          </p:cNvSpPr>
          <p:nvPr>
            <p:ph type="ftr" sz="quarter" idx="11"/>
          </p:nvPr>
        </p:nvSpPr>
        <p:spPr/>
        <p:txBody>
          <a:bodyPr/>
          <a:lstStyle/>
          <a:p>
            <a:r>
              <a:rPr lang="en-US" smtClean="0"/>
              <a:t>Office of the Secretary of Health and Human Resources</a:t>
            </a:r>
            <a:endParaRPr lang="en-US"/>
          </a:p>
        </p:txBody>
      </p:sp>
      <p:sp>
        <p:nvSpPr>
          <p:cNvPr id="6" name="Slide Number Placeholder 5"/>
          <p:cNvSpPr>
            <a:spLocks noGrp="1"/>
          </p:cNvSpPr>
          <p:nvPr>
            <p:ph type="sldNum" sz="quarter" idx="12"/>
          </p:nvPr>
        </p:nvSpPr>
        <p:spPr/>
        <p:txBody>
          <a:bodyPr/>
          <a:lstStyle/>
          <a:p>
            <a:fld id="{7FCEEFD8-6095-4F2B-91B5-249AF6EE5C32}" type="slidenum">
              <a:rPr lang="en-US" smtClean="0"/>
              <a:t>‹#›</a:t>
            </a:fld>
            <a:endParaRPr lang="en-US"/>
          </a:p>
        </p:txBody>
      </p:sp>
    </p:spTree>
    <p:extLst>
      <p:ext uri="{BB962C8B-B14F-4D97-AF65-F5344CB8AC3E}">
        <p14:creationId xmlns:p14="http://schemas.microsoft.com/office/powerpoint/2010/main" val="3290654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A88757-FF13-442B-B1FF-624C88DD687E}" type="datetime1">
              <a:rPr lang="en-US" smtClean="0"/>
              <a:t>1/30/2019</a:t>
            </a:fld>
            <a:endParaRPr lang="en-US"/>
          </a:p>
        </p:txBody>
      </p:sp>
      <p:sp>
        <p:nvSpPr>
          <p:cNvPr id="5" name="Footer Placeholder 4"/>
          <p:cNvSpPr>
            <a:spLocks noGrp="1"/>
          </p:cNvSpPr>
          <p:nvPr>
            <p:ph type="ftr" sz="quarter" idx="11"/>
          </p:nvPr>
        </p:nvSpPr>
        <p:spPr/>
        <p:txBody>
          <a:bodyPr/>
          <a:lstStyle/>
          <a:p>
            <a:r>
              <a:rPr lang="en-US" smtClean="0"/>
              <a:t>Office of the Secretary of Health and Human Resources</a:t>
            </a:r>
            <a:endParaRPr lang="en-US"/>
          </a:p>
        </p:txBody>
      </p:sp>
      <p:sp>
        <p:nvSpPr>
          <p:cNvPr id="6" name="Slide Number Placeholder 5"/>
          <p:cNvSpPr>
            <a:spLocks noGrp="1"/>
          </p:cNvSpPr>
          <p:nvPr>
            <p:ph type="sldNum" sz="quarter" idx="12"/>
          </p:nvPr>
        </p:nvSpPr>
        <p:spPr/>
        <p:txBody>
          <a:bodyPr/>
          <a:lstStyle/>
          <a:p>
            <a:fld id="{7FCEEFD8-6095-4F2B-91B5-249AF6EE5C32}" type="slidenum">
              <a:rPr lang="en-US" smtClean="0"/>
              <a:t>‹#›</a:t>
            </a:fld>
            <a:endParaRPr lang="en-US"/>
          </a:p>
        </p:txBody>
      </p:sp>
    </p:spTree>
    <p:extLst>
      <p:ext uri="{BB962C8B-B14F-4D97-AF65-F5344CB8AC3E}">
        <p14:creationId xmlns:p14="http://schemas.microsoft.com/office/powerpoint/2010/main" val="115967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EDD027-3F57-4F42-8EE9-B88C9A2C7385}" type="datetime1">
              <a:rPr lang="en-US" smtClean="0"/>
              <a:t>1/30/2019</a:t>
            </a:fld>
            <a:endParaRPr lang="en-US"/>
          </a:p>
        </p:txBody>
      </p:sp>
      <p:sp>
        <p:nvSpPr>
          <p:cNvPr id="5" name="Footer Placeholder 4"/>
          <p:cNvSpPr>
            <a:spLocks noGrp="1"/>
          </p:cNvSpPr>
          <p:nvPr>
            <p:ph type="ftr" sz="quarter" idx="11"/>
          </p:nvPr>
        </p:nvSpPr>
        <p:spPr/>
        <p:txBody>
          <a:bodyPr/>
          <a:lstStyle/>
          <a:p>
            <a:r>
              <a:rPr lang="en-US" smtClean="0"/>
              <a:t>Office of the Secretary of Health and Human Resources</a:t>
            </a:r>
            <a:endParaRPr lang="en-US"/>
          </a:p>
        </p:txBody>
      </p:sp>
      <p:sp>
        <p:nvSpPr>
          <p:cNvPr id="6" name="Slide Number Placeholder 5"/>
          <p:cNvSpPr>
            <a:spLocks noGrp="1"/>
          </p:cNvSpPr>
          <p:nvPr>
            <p:ph type="sldNum" sz="quarter" idx="12"/>
          </p:nvPr>
        </p:nvSpPr>
        <p:spPr/>
        <p:txBody>
          <a:bodyPr/>
          <a:lstStyle/>
          <a:p>
            <a:fld id="{7FCEEFD8-6095-4F2B-91B5-249AF6EE5C32}" type="slidenum">
              <a:rPr lang="en-US" smtClean="0"/>
              <a:t>‹#›</a:t>
            </a:fld>
            <a:endParaRPr lang="en-US"/>
          </a:p>
        </p:txBody>
      </p:sp>
    </p:spTree>
    <p:extLst>
      <p:ext uri="{BB962C8B-B14F-4D97-AF65-F5344CB8AC3E}">
        <p14:creationId xmlns:p14="http://schemas.microsoft.com/office/powerpoint/2010/main" val="109011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4DECED4-EA8A-49F2-B132-3D442C9B21A2}" type="datetime1">
              <a:rPr lang="en-US" smtClean="0"/>
              <a:t>1/30/2019</a:t>
            </a:fld>
            <a:endParaRPr lang="en-US"/>
          </a:p>
        </p:txBody>
      </p:sp>
      <p:sp>
        <p:nvSpPr>
          <p:cNvPr id="5" name="Footer Placeholder 4"/>
          <p:cNvSpPr>
            <a:spLocks noGrp="1"/>
          </p:cNvSpPr>
          <p:nvPr>
            <p:ph type="ftr" sz="quarter" idx="11"/>
          </p:nvPr>
        </p:nvSpPr>
        <p:spPr/>
        <p:txBody>
          <a:bodyPr/>
          <a:lstStyle/>
          <a:p>
            <a:r>
              <a:rPr lang="en-US" smtClean="0"/>
              <a:t>Office of the Secretary of Health and Human Resources</a:t>
            </a:r>
            <a:endParaRPr lang="en-US"/>
          </a:p>
        </p:txBody>
      </p:sp>
      <p:sp>
        <p:nvSpPr>
          <p:cNvPr id="6" name="Slide Number Placeholder 5"/>
          <p:cNvSpPr>
            <a:spLocks noGrp="1"/>
          </p:cNvSpPr>
          <p:nvPr>
            <p:ph type="sldNum" sz="quarter" idx="12"/>
          </p:nvPr>
        </p:nvSpPr>
        <p:spPr/>
        <p:txBody>
          <a:bodyPr/>
          <a:lstStyle/>
          <a:p>
            <a:fld id="{7FCEEFD8-6095-4F2B-91B5-249AF6EE5C32}" type="slidenum">
              <a:rPr lang="en-US" smtClean="0"/>
              <a:t>‹#›</a:t>
            </a:fld>
            <a:endParaRPr lang="en-US"/>
          </a:p>
        </p:txBody>
      </p:sp>
    </p:spTree>
    <p:extLst>
      <p:ext uri="{BB962C8B-B14F-4D97-AF65-F5344CB8AC3E}">
        <p14:creationId xmlns:p14="http://schemas.microsoft.com/office/powerpoint/2010/main" val="1152165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E5F4C2-CC98-4489-9BF5-9484014D0751}" type="datetime1">
              <a:rPr lang="en-US" smtClean="0"/>
              <a:t>1/30/2019</a:t>
            </a:fld>
            <a:endParaRPr lang="en-US"/>
          </a:p>
        </p:txBody>
      </p:sp>
      <p:sp>
        <p:nvSpPr>
          <p:cNvPr id="6" name="Footer Placeholder 5"/>
          <p:cNvSpPr>
            <a:spLocks noGrp="1"/>
          </p:cNvSpPr>
          <p:nvPr>
            <p:ph type="ftr" sz="quarter" idx="11"/>
          </p:nvPr>
        </p:nvSpPr>
        <p:spPr/>
        <p:txBody>
          <a:bodyPr/>
          <a:lstStyle/>
          <a:p>
            <a:r>
              <a:rPr lang="en-US" smtClean="0"/>
              <a:t>Office of the Secretary of Health and Human Resources</a:t>
            </a:r>
            <a:endParaRPr lang="en-US"/>
          </a:p>
        </p:txBody>
      </p:sp>
      <p:sp>
        <p:nvSpPr>
          <p:cNvPr id="7" name="Slide Number Placeholder 6"/>
          <p:cNvSpPr>
            <a:spLocks noGrp="1"/>
          </p:cNvSpPr>
          <p:nvPr>
            <p:ph type="sldNum" sz="quarter" idx="12"/>
          </p:nvPr>
        </p:nvSpPr>
        <p:spPr/>
        <p:txBody>
          <a:bodyPr/>
          <a:lstStyle/>
          <a:p>
            <a:fld id="{7FCEEFD8-6095-4F2B-91B5-249AF6EE5C32}" type="slidenum">
              <a:rPr lang="en-US" smtClean="0"/>
              <a:t>‹#›</a:t>
            </a:fld>
            <a:endParaRPr lang="en-US"/>
          </a:p>
        </p:txBody>
      </p:sp>
    </p:spTree>
    <p:extLst>
      <p:ext uri="{BB962C8B-B14F-4D97-AF65-F5344CB8AC3E}">
        <p14:creationId xmlns:p14="http://schemas.microsoft.com/office/powerpoint/2010/main" val="1156993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D3822B-8CF0-4C66-AD92-0D5D1CF4869A}" type="datetime1">
              <a:rPr lang="en-US" smtClean="0"/>
              <a:t>1/30/2019</a:t>
            </a:fld>
            <a:endParaRPr lang="en-US"/>
          </a:p>
        </p:txBody>
      </p:sp>
      <p:sp>
        <p:nvSpPr>
          <p:cNvPr id="8" name="Footer Placeholder 7"/>
          <p:cNvSpPr>
            <a:spLocks noGrp="1"/>
          </p:cNvSpPr>
          <p:nvPr>
            <p:ph type="ftr" sz="quarter" idx="11"/>
          </p:nvPr>
        </p:nvSpPr>
        <p:spPr/>
        <p:txBody>
          <a:bodyPr/>
          <a:lstStyle/>
          <a:p>
            <a:r>
              <a:rPr lang="en-US" smtClean="0"/>
              <a:t>Office of the Secretary of Health and Human Resources</a:t>
            </a:r>
            <a:endParaRPr lang="en-US"/>
          </a:p>
        </p:txBody>
      </p:sp>
      <p:sp>
        <p:nvSpPr>
          <p:cNvPr id="9" name="Slide Number Placeholder 8"/>
          <p:cNvSpPr>
            <a:spLocks noGrp="1"/>
          </p:cNvSpPr>
          <p:nvPr>
            <p:ph type="sldNum" sz="quarter" idx="12"/>
          </p:nvPr>
        </p:nvSpPr>
        <p:spPr/>
        <p:txBody>
          <a:bodyPr/>
          <a:lstStyle/>
          <a:p>
            <a:fld id="{7FCEEFD8-6095-4F2B-91B5-249AF6EE5C32}" type="slidenum">
              <a:rPr lang="en-US" smtClean="0"/>
              <a:t>‹#›</a:t>
            </a:fld>
            <a:endParaRPr lang="en-US"/>
          </a:p>
        </p:txBody>
      </p:sp>
    </p:spTree>
    <p:extLst>
      <p:ext uri="{BB962C8B-B14F-4D97-AF65-F5344CB8AC3E}">
        <p14:creationId xmlns:p14="http://schemas.microsoft.com/office/powerpoint/2010/main" val="1032103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32EE8E-C602-450B-AFF5-40260FDDC8DF}" type="datetime1">
              <a:rPr lang="en-US" smtClean="0"/>
              <a:t>1/30/2019</a:t>
            </a:fld>
            <a:endParaRPr lang="en-US"/>
          </a:p>
        </p:txBody>
      </p:sp>
      <p:sp>
        <p:nvSpPr>
          <p:cNvPr id="4" name="Footer Placeholder 3"/>
          <p:cNvSpPr>
            <a:spLocks noGrp="1"/>
          </p:cNvSpPr>
          <p:nvPr>
            <p:ph type="ftr" sz="quarter" idx="11"/>
          </p:nvPr>
        </p:nvSpPr>
        <p:spPr/>
        <p:txBody>
          <a:bodyPr/>
          <a:lstStyle/>
          <a:p>
            <a:r>
              <a:rPr lang="en-US" smtClean="0"/>
              <a:t>Office of the Secretary of Health and Human Resources</a:t>
            </a:r>
            <a:endParaRPr lang="en-US"/>
          </a:p>
        </p:txBody>
      </p:sp>
      <p:sp>
        <p:nvSpPr>
          <p:cNvPr id="5" name="Slide Number Placeholder 4"/>
          <p:cNvSpPr>
            <a:spLocks noGrp="1"/>
          </p:cNvSpPr>
          <p:nvPr>
            <p:ph type="sldNum" sz="quarter" idx="12"/>
          </p:nvPr>
        </p:nvSpPr>
        <p:spPr/>
        <p:txBody>
          <a:bodyPr/>
          <a:lstStyle/>
          <a:p>
            <a:fld id="{7FCEEFD8-6095-4F2B-91B5-249AF6EE5C32}" type="slidenum">
              <a:rPr lang="en-US" smtClean="0"/>
              <a:t>‹#›</a:t>
            </a:fld>
            <a:endParaRPr lang="en-US"/>
          </a:p>
        </p:txBody>
      </p:sp>
    </p:spTree>
    <p:extLst>
      <p:ext uri="{BB962C8B-B14F-4D97-AF65-F5344CB8AC3E}">
        <p14:creationId xmlns:p14="http://schemas.microsoft.com/office/powerpoint/2010/main" val="50853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19E1E7-F878-423A-8E7B-D2E0565E65E9}" type="datetime1">
              <a:rPr lang="en-US" smtClean="0"/>
              <a:t>1/30/2019</a:t>
            </a:fld>
            <a:endParaRPr lang="en-US"/>
          </a:p>
        </p:txBody>
      </p:sp>
      <p:sp>
        <p:nvSpPr>
          <p:cNvPr id="3" name="Footer Placeholder 2"/>
          <p:cNvSpPr>
            <a:spLocks noGrp="1"/>
          </p:cNvSpPr>
          <p:nvPr>
            <p:ph type="ftr" sz="quarter" idx="11"/>
          </p:nvPr>
        </p:nvSpPr>
        <p:spPr/>
        <p:txBody>
          <a:bodyPr/>
          <a:lstStyle/>
          <a:p>
            <a:r>
              <a:rPr lang="en-US" smtClean="0"/>
              <a:t>Office of the Secretary of Health and Human Resources</a:t>
            </a:r>
            <a:endParaRPr lang="en-US"/>
          </a:p>
        </p:txBody>
      </p:sp>
      <p:sp>
        <p:nvSpPr>
          <p:cNvPr id="4" name="Slide Number Placeholder 3"/>
          <p:cNvSpPr>
            <a:spLocks noGrp="1"/>
          </p:cNvSpPr>
          <p:nvPr>
            <p:ph type="sldNum" sz="quarter" idx="12"/>
          </p:nvPr>
        </p:nvSpPr>
        <p:spPr/>
        <p:txBody>
          <a:bodyPr/>
          <a:lstStyle/>
          <a:p>
            <a:fld id="{7FCEEFD8-6095-4F2B-91B5-249AF6EE5C32}" type="slidenum">
              <a:rPr lang="en-US" smtClean="0"/>
              <a:t>‹#›</a:t>
            </a:fld>
            <a:endParaRPr lang="en-US"/>
          </a:p>
        </p:txBody>
      </p:sp>
    </p:spTree>
    <p:extLst>
      <p:ext uri="{BB962C8B-B14F-4D97-AF65-F5344CB8AC3E}">
        <p14:creationId xmlns:p14="http://schemas.microsoft.com/office/powerpoint/2010/main" val="1969087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FA522DED-2471-470B-8E6D-62A6C630F8E8}" type="datetime1">
              <a:rPr lang="en-US" smtClean="0"/>
              <a:t>1/30/2019</a:t>
            </a:fld>
            <a:endParaRPr lang="en-US"/>
          </a:p>
        </p:txBody>
      </p:sp>
      <p:sp>
        <p:nvSpPr>
          <p:cNvPr id="6" name="Footer Placeholder 5"/>
          <p:cNvSpPr>
            <a:spLocks noGrp="1"/>
          </p:cNvSpPr>
          <p:nvPr>
            <p:ph type="ftr" sz="quarter" idx="11"/>
          </p:nvPr>
        </p:nvSpPr>
        <p:spPr/>
        <p:txBody>
          <a:bodyPr/>
          <a:lstStyle/>
          <a:p>
            <a:r>
              <a:rPr lang="en-US" smtClean="0"/>
              <a:t>Office of the Secretary of Health and Human Resources</a:t>
            </a:r>
            <a:endParaRPr lang="en-US"/>
          </a:p>
        </p:txBody>
      </p:sp>
      <p:sp>
        <p:nvSpPr>
          <p:cNvPr id="7" name="Slide Number Placeholder 6"/>
          <p:cNvSpPr>
            <a:spLocks noGrp="1"/>
          </p:cNvSpPr>
          <p:nvPr>
            <p:ph type="sldNum" sz="quarter" idx="12"/>
          </p:nvPr>
        </p:nvSpPr>
        <p:spPr/>
        <p:txBody>
          <a:bodyPr/>
          <a:lstStyle/>
          <a:p>
            <a:fld id="{7FCEEFD8-6095-4F2B-91B5-249AF6EE5C32}" type="slidenum">
              <a:rPr lang="en-US" smtClean="0"/>
              <a:t>‹#›</a:t>
            </a:fld>
            <a:endParaRPr lang="en-US"/>
          </a:p>
        </p:txBody>
      </p:sp>
    </p:spTree>
    <p:extLst>
      <p:ext uri="{BB962C8B-B14F-4D97-AF65-F5344CB8AC3E}">
        <p14:creationId xmlns:p14="http://schemas.microsoft.com/office/powerpoint/2010/main" val="4050904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7579A0DF-E391-4142-B445-FF2FBBB7F66B}" type="datetime1">
              <a:rPr lang="en-US" smtClean="0"/>
              <a:t>1/30/2019</a:t>
            </a:fld>
            <a:endParaRPr lang="en-US"/>
          </a:p>
        </p:txBody>
      </p:sp>
      <p:sp>
        <p:nvSpPr>
          <p:cNvPr id="6" name="Footer Placeholder 5"/>
          <p:cNvSpPr>
            <a:spLocks noGrp="1"/>
          </p:cNvSpPr>
          <p:nvPr>
            <p:ph type="ftr" sz="quarter" idx="11"/>
          </p:nvPr>
        </p:nvSpPr>
        <p:spPr/>
        <p:txBody>
          <a:bodyPr/>
          <a:lstStyle/>
          <a:p>
            <a:r>
              <a:rPr lang="en-US" smtClean="0"/>
              <a:t>Office of the Secretary of Health and Human Resources</a:t>
            </a:r>
            <a:endParaRPr lang="en-US"/>
          </a:p>
        </p:txBody>
      </p:sp>
      <p:sp>
        <p:nvSpPr>
          <p:cNvPr id="7" name="Slide Number Placeholder 6"/>
          <p:cNvSpPr>
            <a:spLocks noGrp="1"/>
          </p:cNvSpPr>
          <p:nvPr>
            <p:ph type="sldNum" sz="quarter" idx="12"/>
          </p:nvPr>
        </p:nvSpPr>
        <p:spPr/>
        <p:txBody>
          <a:bodyPr/>
          <a:lstStyle/>
          <a:p>
            <a:fld id="{7FCEEFD8-6095-4F2B-91B5-249AF6EE5C32}" type="slidenum">
              <a:rPr lang="en-US" smtClean="0"/>
              <a:t>‹#›</a:t>
            </a:fld>
            <a:endParaRPr lang="en-US"/>
          </a:p>
        </p:txBody>
      </p:sp>
    </p:spTree>
    <p:extLst>
      <p:ext uri="{BB962C8B-B14F-4D97-AF65-F5344CB8AC3E}">
        <p14:creationId xmlns:p14="http://schemas.microsoft.com/office/powerpoint/2010/main" val="1071001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46028E8-DA21-4877-A26B-67790300D7F6}" type="datetime1">
              <a:rPr lang="en-US" smtClean="0"/>
              <a:t>1/30/2019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Office of the Secretary of Health and Human Resources</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FCEEFD8-6095-4F2B-91B5-249AF6EE5C32}" type="slidenum">
              <a:rPr lang="en-US" smtClean="0"/>
              <a:t>‹#›</a:t>
            </a:fld>
            <a:endParaRPr lang="en-US"/>
          </a:p>
        </p:txBody>
      </p:sp>
    </p:spTree>
    <p:extLst>
      <p:ext uri="{BB962C8B-B14F-4D97-AF65-F5344CB8AC3E}">
        <p14:creationId xmlns:p14="http://schemas.microsoft.com/office/powerpoint/2010/main" val="121216486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notesSlide" Target="../notesSlides/notesSlide1.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www.dhp.virginia.gov/taskforce/default.htm" TargetMode="External"/><Relationship Id="rId2" Type="http://schemas.openxmlformats.org/officeDocument/2006/relationships/hyperlink" Target="mailto:Jodi.Manz@governor.virginia.gov" TargetMode="External"/><Relationship Id="rId1" Type="http://schemas.openxmlformats.org/officeDocument/2006/relationships/slideLayout" Target="../slideLayouts/slideLayout2.xml"/><Relationship Id="rId4" Type="http://schemas.openxmlformats.org/officeDocument/2006/relationships/hyperlink" Target="http://curbthecrisi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2119" y="1194"/>
          <a:ext cx="2116" cy="1190"/>
        </p:xfrm>
        <a:graphic>
          <a:graphicData uri="http://schemas.openxmlformats.org/presentationml/2006/ole">
            <mc:AlternateContent xmlns:mc="http://schemas.openxmlformats.org/markup-compatibility/2006">
              <mc:Choice xmlns:v="urn:schemas-microsoft-com:vml" Requires="v">
                <p:oleObj spid="_x0000_s1049" name="think-cell Slide" r:id="rId5" imgW="270" imgH="270" progId="">
                  <p:embed/>
                </p:oleObj>
              </mc:Choice>
              <mc:Fallback>
                <p:oleObj name="think-cell Slide" r:id="rId5" imgW="270" imgH="270" progId="">
                  <p:embed/>
                  <p:pic>
                    <p:nvPicPr>
                      <p:cNvPr id="5" name="Object 4"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9" y="1194"/>
                        <a:ext cx="2116"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ctrTitle"/>
          </p:nvPr>
        </p:nvSpPr>
        <p:spPr>
          <a:xfrm>
            <a:off x="314499" y="3169920"/>
            <a:ext cx="6567303" cy="842400"/>
          </a:xfrm>
        </p:spPr>
        <p:txBody>
          <a:bodyPr>
            <a:noAutofit/>
          </a:bodyPr>
          <a:lstStyle/>
          <a:p>
            <a:r>
              <a:rPr lang="en-US" sz="3200" dirty="0">
                <a:latin typeface="Corbel" panose="020B0503020204020204" pitchFamily="34" charset="0"/>
              </a:rPr>
              <a:t>Virginia’s </a:t>
            </a:r>
            <a:r>
              <a:rPr lang="en-US" sz="3200" dirty="0" smtClean="0">
                <a:latin typeface="Corbel" panose="020B0503020204020204" pitchFamily="34" charset="0"/>
              </a:rPr>
              <a:t>Opioid </a:t>
            </a:r>
            <a:r>
              <a:rPr lang="en-US" sz="3200" dirty="0">
                <a:latin typeface="Corbel" panose="020B0503020204020204" pitchFamily="34" charset="0"/>
              </a:rPr>
              <a:t>Overdose and Addiction Epidemic Response</a:t>
            </a:r>
            <a:r>
              <a:rPr lang="en-US" sz="3200" dirty="0" smtClean="0">
                <a:latin typeface="Corbel" panose="020B0503020204020204" pitchFamily="34" charset="0"/>
              </a:rPr>
              <a:t/>
            </a:r>
            <a:br>
              <a:rPr lang="en-US" sz="3200" dirty="0" smtClean="0">
                <a:latin typeface="Corbel" panose="020B0503020204020204" pitchFamily="34" charset="0"/>
              </a:rPr>
            </a:br>
            <a:r>
              <a:rPr lang="en-US" sz="3200" dirty="0">
                <a:latin typeface="Corbel" panose="020B0503020204020204" pitchFamily="34" charset="0"/>
              </a:rPr>
              <a:t/>
            </a:r>
            <a:br>
              <a:rPr lang="en-US" sz="3200" dirty="0">
                <a:latin typeface="Corbel" panose="020B0503020204020204" pitchFamily="34" charset="0"/>
              </a:rPr>
            </a:br>
            <a:r>
              <a:rPr lang="en-US" sz="1800" dirty="0">
                <a:latin typeface="Corbel" panose="020B0503020204020204" pitchFamily="34" charset="0"/>
              </a:rPr>
              <a:t>Virginia Association of Local Health Services </a:t>
            </a:r>
            <a:r>
              <a:rPr lang="en-US" sz="1800" dirty="0" smtClean="0">
                <a:latin typeface="Corbel" panose="020B0503020204020204" pitchFamily="34" charset="0"/>
              </a:rPr>
              <a:t>Officials </a:t>
            </a:r>
            <a:br>
              <a:rPr lang="en-US" sz="1800" dirty="0" smtClean="0">
                <a:latin typeface="Corbel" panose="020B0503020204020204" pitchFamily="34" charset="0"/>
              </a:rPr>
            </a:br>
            <a:r>
              <a:rPr lang="en-US" sz="1800" dirty="0" smtClean="0">
                <a:latin typeface="Corbel" panose="020B0503020204020204" pitchFamily="34" charset="0"/>
              </a:rPr>
              <a:t>2019 Conference</a:t>
            </a:r>
            <a:endParaRPr lang="en-US" sz="1800" dirty="0">
              <a:latin typeface="Corbel" panose="020B0503020204020204" pitchFamily="34" charset="0"/>
              <a:cs typeface="Arial" panose="020B0604020202020204" pitchFamily="34" charset="0"/>
            </a:endParaRPr>
          </a:p>
        </p:txBody>
      </p:sp>
      <p:sp>
        <p:nvSpPr>
          <p:cNvPr id="3" name="Subtitle 2"/>
          <p:cNvSpPr>
            <a:spLocks noGrp="1"/>
          </p:cNvSpPr>
          <p:nvPr>
            <p:ph type="subTitle" idx="1"/>
          </p:nvPr>
        </p:nvSpPr>
        <p:spPr>
          <a:xfrm>
            <a:off x="381000" y="4120857"/>
            <a:ext cx="6042992" cy="1776040"/>
          </a:xfrm>
        </p:spPr>
        <p:txBody>
          <a:bodyPr>
            <a:normAutofit lnSpcReduction="10000"/>
          </a:bodyPr>
          <a:lstStyle/>
          <a:p>
            <a:endParaRPr lang="en-US" sz="1800" dirty="0">
              <a:latin typeface="Arial" panose="020B0604020202020204" pitchFamily="34" charset="0"/>
              <a:cs typeface="Arial" panose="020B0604020202020204" pitchFamily="34" charset="0"/>
            </a:endParaRPr>
          </a:p>
          <a:p>
            <a:endParaRPr lang="en-US" dirty="0" smtClean="0">
              <a:latin typeface="Corbel" panose="020B0503020204020204" pitchFamily="34" charset="0"/>
            </a:endParaRPr>
          </a:p>
          <a:p>
            <a:r>
              <a:rPr lang="en-US" sz="1300" dirty="0" smtClean="0">
                <a:latin typeface="Corbel" panose="020B0503020204020204" pitchFamily="34" charset="0"/>
              </a:rPr>
              <a:t>Jodi Manz, MSW</a:t>
            </a:r>
          </a:p>
          <a:p>
            <a:r>
              <a:rPr lang="en-US" sz="1300" dirty="0" smtClean="0">
                <a:latin typeface="Corbel" panose="020B0503020204020204" pitchFamily="34" charset="0"/>
              </a:rPr>
              <a:t>Assistant Secretary of Health and Human Resources</a:t>
            </a:r>
          </a:p>
          <a:p>
            <a:endParaRPr lang="en-US" sz="1300" dirty="0" smtClean="0">
              <a:latin typeface="Corbel" panose="020B0503020204020204" pitchFamily="34" charset="0"/>
            </a:endParaRPr>
          </a:p>
          <a:p>
            <a:r>
              <a:rPr lang="en-US" sz="1300" dirty="0" smtClean="0">
                <a:latin typeface="Corbel" panose="020B0503020204020204" pitchFamily="34" charset="0"/>
              </a:rPr>
              <a:t>February 1, 2019</a:t>
            </a:r>
          </a:p>
          <a:p>
            <a:endParaRPr lang="en-US" sz="1800" dirty="0"/>
          </a:p>
          <a:p>
            <a:endParaRPr lang="en-US" sz="1800" dirty="0"/>
          </a:p>
          <a:p>
            <a:endParaRPr lang="en-US" sz="1800" dirty="0"/>
          </a:p>
          <a:p>
            <a:endParaRPr lang="en-US" sz="2500" dirty="0"/>
          </a:p>
        </p:txBody>
      </p:sp>
      <p:sp>
        <p:nvSpPr>
          <p:cNvPr id="6" name="Rectangle 5"/>
          <p:cNvSpPr/>
          <p:nvPr/>
        </p:nvSpPr>
        <p:spPr bwMode="gray">
          <a:xfrm>
            <a:off x="7169727" y="-10852"/>
            <a:ext cx="1985818" cy="6170407"/>
          </a:xfrm>
          <a:prstGeom prst="rect">
            <a:avLst/>
          </a:prstGeom>
          <a:solidFill>
            <a:srgbClr val="002060"/>
          </a:solidFill>
          <a:ln w="19050" algn="ctr">
            <a:noFill/>
            <a:miter lim="800000"/>
            <a:headEnd/>
            <a:tailEnd/>
          </a:ln>
        </p:spPr>
        <p:txBody>
          <a:bodyPr wrap="square" lIns="127646" tIns="127646" rIns="127646" bIns="127646" rtlCol="0" anchor="ctr"/>
          <a:lstStyle/>
          <a:p>
            <a:pPr algn="ctr">
              <a:lnSpc>
                <a:spcPct val="106000"/>
              </a:lnSpc>
              <a:buFont typeface="Wingdings 2" pitchFamily="18" charset="2"/>
              <a:buNone/>
            </a:pPr>
            <a:endParaRPr lang="en-US" sz="2300" b="1" dirty="0">
              <a:solidFill>
                <a:prstClr val="white"/>
              </a:solidFill>
            </a:endParaRPr>
          </a:p>
        </p:txBody>
      </p:sp>
      <p:pic>
        <p:nvPicPr>
          <p:cNvPr id="244739" name="Picture 3" descr="C:\Users\nchaurasia\Documents\Projects\VA HHR Initiatives\Overall Deck\Sample Materials\7777826378_a0b97517a3_z.png"/>
          <p:cNvPicPr>
            <a:picLocks noChangeAspect="1" noChangeArrowheads="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169727" y="5726207"/>
            <a:ext cx="1985822" cy="11454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9"/>
          <a:stretch>
            <a:fillRect/>
          </a:stretch>
        </p:blipFill>
        <p:spPr>
          <a:xfrm>
            <a:off x="2519064" y="152400"/>
            <a:ext cx="2158171" cy="1493649"/>
          </a:xfrm>
          <a:prstGeom prst="rect">
            <a:avLst/>
          </a:prstGeom>
        </p:spPr>
      </p:pic>
    </p:spTree>
    <p:extLst>
      <p:ext uri="{BB962C8B-B14F-4D97-AF65-F5344CB8AC3E}">
        <p14:creationId xmlns:p14="http://schemas.microsoft.com/office/powerpoint/2010/main" val="3606785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solidFill>
                  <a:schemeClr val="accent6"/>
                </a:solidFill>
                <a:latin typeface="Corbel" panose="020B0503020204020204" pitchFamily="34" charset="0"/>
                <a:cs typeface="Arial" panose="020B0604020202020204" pitchFamily="34" charset="0"/>
              </a:rPr>
              <a:t>Harm Reduction</a:t>
            </a:r>
            <a:endParaRPr lang="en-US" u="sng" dirty="0">
              <a:solidFill>
                <a:schemeClr val="accent6"/>
              </a:solidFill>
              <a:latin typeface="Corbel" panose="020B0503020204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q"/>
            </a:pPr>
            <a:r>
              <a:rPr lang="en-US" dirty="0" smtClean="0">
                <a:latin typeface="Corbel" panose="020B0503020204020204" pitchFamily="34" charset="0"/>
                <a:cs typeface="Arial" panose="020B0604020202020204" pitchFamily="34" charset="0"/>
              </a:rPr>
              <a:t>Led by Virginia Department of Health </a:t>
            </a:r>
          </a:p>
          <a:p>
            <a:pPr>
              <a:buFont typeface="Wingdings" panose="05000000000000000000" pitchFamily="2" charset="2"/>
              <a:buChar char="q"/>
            </a:pPr>
            <a:r>
              <a:rPr lang="en-US" dirty="0" smtClean="0">
                <a:latin typeface="Corbel" panose="020B0503020204020204" pitchFamily="34" charset="0"/>
                <a:cs typeface="Arial" panose="020B0604020202020204" pitchFamily="34" charset="0"/>
              </a:rPr>
              <a:t>Establish operational comprehensive harm reduction programs in Virginia</a:t>
            </a:r>
          </a:p>
          <a:p>
            <a:pPr lvl="1">
              <a:buFont typeface="Wingdings" panose="05000000000000000000" pitchFamily="2" charset="2"/>
              <a:buChar char="§"/>
            </a:pPr>
            <a:r>
              <a:rPr lang="en-US" dirty="0" smtClean="0">
                <a:latin typeface="Corbel" panose="020B0503020204020204" pitchFamily="34" charset="0"/>
                <a:cs typeface="Arial" panose="020B0604020202020204" pitchFamily="34" charset="0"/>
              </a:rPr>
              <a:t>Comprehensive Harm Reduction (CHR) includes HIV/HCV testing, referrals to treatment, referrals to SUD treatment, and exchange of used syringes for clean</a:t>
            </a:r>
          </a:p>
          <a:p>
            <a:pPr lvl="1">
              <a:buFont typeface="Wingdings" panose="05000000000000000000" pitchFamily="2" charset="2"/>
              <a:buChar char="§"/>
            </a:pPr>
            <a:r>
              <a:rPr lang="en-US" dirty="0" smtClean="0">
                <a:latin typeface="Corbel" panose="020B0503020204020204" pitchFamily="34" charset="0"/>
                <a:cs typeface="Arial" panose="020B0604020202020204" pitchFamily="34" charset="0"/>
              </a:rPr>
              <a:t>0 to 3 existing sites in 2018 (Wise, RVA, Smyth Counties)</a:t>
            </a:r>
          </a:p>
          <a:p>
            <a:pPr lvl="1">
              <a:buFont typeface="Wingdings" panose="05000000000000000000" pitchFamily="2" charset="2"/>
              <a:buChar char="§"/>
            </a:pPr>
            <a:r>
              <a:rPr lang="en-US" dirty="0" smtClean="0">
                <a:latin typeface="Corbel" panose="020B0503020204020204" pitchFamily="34" charset="0"/>
                <a:cs typeface="Arial" panose="020B0604020202020204" pitchFamily="34" charset="0"/>
              </a:rPr>
              <a:t>Early stats (Wise County)</a:t>
            </a:r>
          </a:p>
          <a:p>
            <a:pPr lvl="2">
              <a:buFont typeface="Wingdings" panose="05000000000000000000" pitchFamily="2" charset="2"/>
              <a:buChar char="ü"/>
            </a:pPr>
            <a:r>
              <a:rPr lang="en-US" dirty="0" smtClean="0">
                <a:latin typeface="Corbel" panose="020B0503020204020204" pitchFamily="34" charset="0"/>
                <a:cs typeface="Arial" panose="020B0604020202020204" pitchFamily="34" charset="0"/>
              </a:rPr>
              <a:t>29 participants</a:t>
            </a:r>
          </a:p>
          <a:p>
            <a:pPr lvl="2">
              <a:buFont typeface="Wingdings" panose="05000000000000000000" pitchFamily="2" charset="2"/>
              <a:buChar char="ü"/>
            </a:pPr>
            <a:r>
              <a:rPr lang="en-US" dirty="0" smtClean="0">
                <a:latin typeface="Corbel" panose="020B0503020204020204" pitchFamily="34" charset="0"/>
                <a:cs typeface="Arial" panose="020B0604020202020204" pitchFamily="34" charset="0"/>
              </a:rPr>
              <a:t>3200 used syringes collected</a:t>
            </a:r>
          </a:p>
          <a:p>
            <a:pPr lvl="2">
              <a:buFont typeface="Wingdings" panose="05000000000000000000" pitchFamily="2" charset="2"/>
              <a:buChar char="ü"/>
            </a:pPr>
            <a:r>
              <a:rPr lang="en-US" dirty="0" smtClean="0">
                <a:latin typeface="Corbel" panose="020B0503020204020204" pitchFamily="34" charset="0"/>
                <a:cs typeface="Arial" panose="020B0604020202020204" pitchFamily="34" charset="0"/>
              </a:rPr>
              <a:t>1900 distributed</a:t>
            </a:r>
          </a:p>
          <a:p>
            <a:pPr lvl="2">
              <a:buFont typeface="Wingdings" panose="05000000000000000000" pitchFamily="2" charset="2"/>
              <a:buChar char="ü"/>
            </a:pPr>
            <a:r>
              <a:rPr lang="en-US" dirty="0" smtClean="0">
                <a:latin typeface="Corbel" panose="020B0503020204020204" pitchFamily="34" charset="0"/>
                <a:cs typeface="Arial" panose="020B0604020202020204" pitchFamily="34" charset="0"/>
              </a:rPr>
              <a:t>4 naloxone saves by participants</a:t>
            </a:r>
          </a:p>
          <a:p>
            <a:pPr lvl="1">
              <a:buFont typeface="Wingdings" panose="05000000000000000000" pitchFamily="2" charset="2"/>
              <a:buChar char="§"/>
            </a:pPr>
            <a:r>
              <a:rPr lang="en-US" dirty="0" smtClean="0">
                <a:latin typeface="Corbel" panose="020B0503020204020204" pitchFamily="34" charset="0"/>
                <a:cs typeface="Arial" panose="020B0604020202020204" pitchFamily="34" charset="0"/>
              </a:rPr>
              <a:t>Ability to develop programs sunsets in 2020</a:t>
            </a:r>
          </a:p>
          <a:p>
            <a:endParaRPr lang="en-US" dirty="0">
              <a:latin typeface="Corbel" panose="020B0503020204020204" pitchFamily="34" charset="0"/>
              <a:cs typeface="Arial" panose="020B0604020202020204" pitchFamily="34" charset="0"/>
            </a:endParaRPr>
          </a:p>
          <a:p>
            <a:pPr>
              <a:buFont typeface="Wingdings" panose="05000000000000000000" pitchFamily="2" charset="2"/>
              <a:buChar char="q"/>
            </a:pPr>
            <a:r>
              <a:rPr lang="en-US" dirty="0" smtClean="0">
                <a:latin typeface="Corbel" panose="020B0503020204020204" pitchFamily="34" charset="0"/>
                <a:cs typeface="Arial" panose="020B0604020202020204" pitchFamily="34" charset="0"/>
              </a:rPr>
              <a:t>Additional objectives</a:t>
            </a:r>
          </a:p>
          <a:p>
            <a:pPr lvl="1">
              <a:buFont typeface="Wingdings" panose="05000000000000000000" pitchFamily="2" charset="2"/>
              <a:buChar char="§"/>
            </a:pPr>
            <a:r>
              <a:rPr lang="en-US" dirty="0" smtClean="0">
                <a:latin typeface="Corbel" panose="020B0503020204020204" pitchFamily="34" charset="0"/>
                <a:cs typeface="Arial" panose="020B0604020202020204" pitchFamily="34" charset="0"/>
              </a:rPr>
              <a:t>Naloxone availability</a:t>
            </a:r>
          </a:p>
          <a:p>
            <a:pPr lvl="1">
              <a:buFont typeface="Wingdings" panose="05000000000000000000" pitchFamily="2" charset="2"/>
              <a:buChar char="§"/>
            </a:pPr>
            <a:r>
              <a:rPr lang="en-US" dirty="0" smtClean="0">
                <a:latin typeface="Corbel" panose="020B0503020204020204" pitchFamily="34" charset="0"/>
                <a:cs typeface="Arial" panose="020B0604020202020204" pitchFamily="34" charset="0"/>
              </a:rPr>
              <a:t>Decreasing NAS </a:t>
            </a:r>
          </a:p>
          <a:p>
            <a:pPr lvl="1">
              <a:buFont typeface="Wingdings" panose="05000000000000000000" pitchFamily="2" charset="2"/>
              <a:buChar char="§"/>
            </a:pPr>
            <a:r>
              <a:rPr lang="en-US" dirty="0" smtClean="0">
                <a:latin typeface="Corbel" panose="020B0503020204020204" pitchFamily="34" charset="0"/>
                <a:cs typeface="Arial" panose="020B0604020202020204" pitchFamily="34" charset="0"/>
              </a:rPr>
              <a:t>Increasing treatment capacity for </a:t>
            </a:r>
            <a:r>
              <a:rPr lang="en-US" dirty="0" err="1" smtClean="0">
                <a:latin typeface="Corbel" panose="020B0503020204020204" pitchFamily="34" charset="0"/>
                <a:cs typeface="Arial" panose="020B0604020202020204" pitchFamily="34" charset="0"/>
              </a:rPr>
              <a:t>Hep</a:t>
            </a:r>
            <a:r>
              <a:rPr lang="en-US" dirty="0" smtClean="0">
                <a:latin typeface="Corbel" panose="020B0503020204020204" pitchFamily="34" charset="0"/>
                <a:cs typeface="Arial" panose="020B0604020202020204" pitchFamily="34" charset="0"/>
              </a:rPr>
              <a:t> C</a:t>
            </a:r>
            <a:endParaRPr lang="en-US" dirty="0">
              <a:latin typeface="Corbel" panose="020B0503020204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smtClean="0"/>
              <a:t>Office of the Secretary of Health and Human Resources</a:t>
            </a:r>
            <a:endParaRPr lang="en-US"/>
          </a:p>
        </p:txBody>
      </p:sp>
      <p:sp>
        <p:nvSpPr>
          <p:cNvPr id="5" name="Slide Number Placeholder 4"/>
          <p:cNvSpPr>
            <a:spLocks noGrp="1"/>
          </p:cNvSpPr>
          <p:nvPr>
            <p:ph type="sldNum" sz="quarter" idx="12"/>
          </p:nvPr>
        </p:nvSpPr>
        <p:spPr/>
        <p:txBody>
          <a:bodyPr/>
          <a:lstStyle/>
          <a:p>
            <a:fld id="{7FCEEFD8-6095-4F2B-91B5-249AF6EE5C32}" type="slidenum">
              <a:rPr lang="en-US" smtClean="0"/>
              <a:t>10</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0" y="3810000"/>
            <a:ext cx="2143125" cy="2143125"/>
          </a:xfrm>
          <a:prstGeom prst="rect">
            <a:avLst/>
          </a:prstGeom>
        </p:spPr>
      </p:pic>
    </p:spTree>
    <p:extLst>
      <p:ext uri="{BB962C8B-B14F-4D97-AF65-F5344CB8AC3E}">
        <p14:creationId xmlns:p14="http://schemas.microsoft.com/office/powerpoint/2010/main" val="1202556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solidFill>
                  <a:schemeClr val="accent6"/>
                </a:solidFill>
                <a:latin typeface="Corbel" panose="020B0503020204020204" pitchFamily="34" charset="0"/>
                <a:cs typeface="Arial" panose="020B0604020202020204" pitchFamily="34" charset="0"/>
              </a:rPr>
              <a:t>Abuse Prevention</a:t>
            </a:r>
            <a:endParaRPr lang="en-US" u="sng" dirty="0">
              <a:solidFill>
                <a:schemeClr val="accent6"/>
              </a:solidFill>
              <a:latin typeface="Corbel" panose="020B0503020204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dirty="0" smtClean="0">
                <a:latin typeface="Corbel" panose="020B0503020204020204" pitchFamily="34" charset="0"/>
                <a:cs typeface="Arial" panose="020B0604020202020204" pitchFamily="34" charset="0"/>
              </a:rPr>
              <a:t>Led by Department of Behavioral Health and Developmental Services (DBHDS) </a:t>
            </a:r>
          </a:p>
          <a:p>
            <a:pPr>
              <a:buFont typeface="Wingdings" panose="05000000000000000000" pitchFamily="2" charset="2"/>
              <a:buChar char="q"/>
            </a:pPr>
            <a:r>
              <a:rPr lang="en-US" dirty="0" smtClean="0">
                <a:latin typeface="Corbel" panose="020B0503020204020204" pitchFamily="34" charset="0"/>
                <a:cs typeface="Arial" panose="020B0604020202020204" pitchFamily="34" charset="0"/>
              </a:rPr>
              <a:t>Build the capacity of Virginia’s communities to address the addition epidemic through community mobilization and coalition development</a:t>
            </a:r>
            <a:endParaRPr lang="en-US" dirty="0">
              <a:latin typeface="Corbel" panose="020B0503020204020204" pitchFamily="34" charset="0"/>
              <a:cs typeface="Arial" panose="020B0604020202020204" pitchFamily="34" charset="0"/>
            </a:endParaRPr>
          </a:p>
          <a:p>
            <a:pPr lvl="1">
              <a:buFont typeface="Wingdings" panose="05000000000000000000" pitchFamily="2" charset="2"/>
              <a:buChar char="§"/>
            </a:pPr>
            <a:r>
              <a:rPr lang="en-US" dirty="0" smtClean="0">
                <a:latin typeface="Corbel" panose="020B0503020204020204" pitchFamily="34" charset="0"/>
                <a:cs typeface="Arial" panose="020B0604020202020204" pitchFamily="34" charset="0"/>
              </a:rPr>
              <a:t>CCOVA support for coalition development</a:t>
            </a:r>
          </a:p>
          <a:p>
            <a:pPr lvl="1">
              <a:buFont typeface="Wingdings" panose="05000000000000000000" pitchFamily="2" charset="2"/>
              <a:buChar char="§"/>
            </a:pPr>
            <a:r>
              <a:rPr lang="en-US" dirty="0" smtClean="0">
                <a:latin typeface="Corbel" panose="020B0503020204020204" pitchFamily="34" charset="0"/>
                <a:cs typeface="Arial" panose="020B0604020202020204" pitchFamily="34" charset="0"/>
              </a:rPr>
              <a:t>Partnering with local government offices</a:t>
            </a:r>
          </a:p>
          <a:p>
            <a:pPr marL="342900" lvl="1" indent="0">
              <a:buNone/>
            </a:pPr>
            <a:endParaRPr lang="en-US" dirty="0" smtClean="0">
              <a:latin typeface="Corbel" panose="020B0503020204020204" pitchFamily="34" charset="0"/>
              <a:cs typeface="Arial" panose="020B0604020202020204" pitchFamily="34" charset="0"/>
            </a:endParaRPr>
          </a:p>
          <a:p>
            <a:pPr>
              <a:buFont typeface="Wingdings" panose="05000000000000000000" pitchFamily="2" charset="2"/>
              <a:buChar char="q"/>
            </a:pPr>
            <a:r>
              <a:rPr lang="en-US" dirty="0" smtClean="0">
                <a:latin typeface="Corbel" panose="020B0503020204020204" pitchFamily="34" charset="0"/>
                <a:cs typeface="Arial" panose="020B0604020202020204" pitchFamily="34" charset="0"/>
              </a:rPr>
              <a:t>Additional objectives	</a:t>
            </a:r>
          </a:p>
          <a:p>
            <a:pPr lvl="1">
              <a:buFont typeface="Wingdings" panose="05000000000000000000" pitchFamily="2" charset="2"/>
              <a:buChar char="§"/>
            </a:pPr>
            <a:r>
              <a:rPr lang="en-US" dirty="0" smtClean="0">
                <a:latin typeface="Corbel" panose="020B0503020204020204" pitchFamily="34" charset="0"/>
                <a:cs typeface="Arial" panose="020B0604020202020204" pitchFamily="34" charset="0"/>
              </a:rPr>
              <a:t>GF dollars toward prevention</a:t>
            </a:r>
          </a:p>
          <a:p>
            <a:pPr lvl="1">
              <a:buFont typeface="Wingdings" panose="05000000000000000000" pitchFamily="2" charset="2"/>
              <a:buChar char="§"/>
            </a:pPr>
            <a:r>
              <a:rPr lang="en-US" dirty="0" smtClean="0">
                <a:latin typeface="Corbel" panose="020B0503020204020204" pitchFamily="34" charset="0"/>
                <a:cs typeface="Arial" panose="020B0604020202020204" pitchFamily="34" charset="0"/>
              </a:rPr>
              <a:t>Developing ACE-prepared communities </a:t>
            </a:r>
            <a:endParaRPr lang="en-US" dirty="0">
              <a:latin typeface="Corbel" panose="020B0503020204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smtClean="0"/>
              <a:t>Office of the Secretary of Health and Human Resources</a:t>
            </a:r>
            <a:endParaRPr lang="en-US"/>
          </a:p>
        </p:txBody>
      </p:sp>
      <p:sp>
        <p:nvSpPr>
          <p:cNvPr id="5" name="Slide Number Placeholder 4"/>
          <p:cNvSpPr>
            <a:spLocks noGrp="1"/>
          </p:cNvSpPr>
          <p:nvPr>
            <p:ph type="sldNum" sz="quarter" idx="12"/>
          </p:nvPr>
        </p:nvSpPr>
        <p:spPr/>
        <p:txBody>
          <a:bodyPr/>
          <a:lstStyle/>
          <a:p>
            <a:fld id="{7FCEEFD8-6095-4F2B-91B5-249AF6EE5C32}" type="slidenum">
              <a:rPr lang="en-US" smtClean="0"/>
              <a:t>11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3733800"/>
            <a:ext cx="2628900" cy="17430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985822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solidFill>
                  <a:schemeClr val="accent6"/>
                </a:solidFill>
                <a:latin typeface="Corbel" panose="020B0503020204020204" pitchFamily="34" charset="0"/>
                <a:cs typeface="Arial" panose="020B0604020202020204" pitchFamily="34" charset="0"/>
              </a:rPr>
              <a:t>Supply Prevention</a:t>
            </a:r>
            <a:endParaRPr lang="en-US" u="sng" dirty="0">
              <a:solidFill>
                <a:schemeClr val="accent6"/>
              </a:solidFill>
              <a:latin typeface="Corbel" panose="020B0503020204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q"/>
            </a:pPr>
            <a:r>
              <a:rPr lang="en-US" dirty="0" smtClean="0">
                <a:latin typeface="Corbel" panose="020B0503020204020204" pitchFamily="34" charset="0"/>
                <a:cs typeface="Arial" panose="020B0604020202020204" pitchFamily="34" charset="0"/>
              </a:rPr>
              <a:t>Led by Department of Health Professions</a:t>
            </a:r>
          </a:p>
          <a:p>
            <a:pPr>
              <a:buFont typeface="Wingdings" panose="05000000000000000000" pitchFamily="2" charset="2"/>
              <a:buChar char="q"/>
            </a:pPr>
            <a:r>
              <a:rPr lang="en-US" dirty="0" smtClean="0">
                <a:latin typeface="Corbel" panose="020B0503020204020204" pitchFamily="34" charset="0"/>
                <a:cs typeface="Arial" panose="020B0604020202020204" pitchFamily="34" charset="0"/>
              </a:rPr>
              <a:t>Limit availability of prescription opioids for misuse. </a:t>
            </a:r>
          </a:p>
          <a:p>
            <a:pPr lvl="1">
              <a:buFont typeface="Wingdings" panose="05000000000000000000" pitchFamily="2" charset="2"/>
              <a:buChar char="§"/>
            </a:pPr>
            <a:r>
              <a:rPr lang="en-US" dirty="0" smtClean="0">
                <a:latin typeface="Corbel" panose="020B0503020204020204" pitchFamily="34" charset="0"/>
                <a:cs typeface="Arial" panose="020B0604020202020204" pitchFamily="34" charset="0"/>
              </a:rPr>
              <a:t>Drug take-back sites </a:t>
            </a:r>
          </a:p>
          <a:p>
            <a:pPr lvl="2"/>
            <a:r>
              <a:rPr lang="en-US" dirty="0" smtClean="0">
                <a:latin typeface="Corbel" panose="020B0503020204020204" pitchFamily="34" charset="0"/>
                <a:cs typeface="Arial" panose="020B0604020202020204" pitchFamily="34" charset="0"/>
              </a:rPr>
              <a:t>63 existing drop boxes + 32 CVS sites + 5 private pharmacies + 20 law enforcement offices = 120 operating drop boxes</a:t>
            </a:r>
          </a:p>
          <a:p>
            <a:pPr lvl="1">
              <a:buFont typeface="Wingdings" panose="05000000000000000000" pitchFamily="2" charset="2"/>
              <a:buChar char="§"/>
            </a:pPr>
            <a:r>
              <a:rPr lang="en-US" dirty="0" smtClean="0">
                <a:latin typeface="Corbel" panose="020B0503020204020204" pitchFamily="34" charset="0"/>
                <a:cs typeface="Arial" panose="020B0604020202020204" pitchFamily="34" charset="0"/>
              </a:rPr>
              <a:t>2017 Prescribing regulations have significantly reduced supply available for diversion</a:t>
            </a:r>
          </a:p>
          <a:p>
            <a:pPr lvl="2"/>
            <a:r>
              <a:rPr lang="en-US" dirty="0" err="1" smtClean="0">
                <a:latin typeface="Corbel" panose="020B0503020204020204" pitchFamily="34" charset="0"/>
                <a:cs typeface="Arial" panose="020B0604020202020204" pitchFamily="34" charset="0"/>
              </a:rPr>
              <a:t>Regs</a:t>
            </a:r>
            <a:r>
              <a:rPr lang="en-US" dirty="0" smtClean="0">
                <a:latin typeface="Corbel" panose="020B0503020204020204" pitchFamily="34" charset="0"/>
                <a:cs typeface="Arial" panose="020B0604020202020204" pitchFamily="34" charset="0"/>
              </a:rPr>
              <a:t> DO NOT make all opioid prescribing illegal or impossible</a:t>
            </a:r>
          </a:p>
          <a:p>
            <a:pPr marL="685800" lvl="2" indent="0">
              <a:buNone/>
            </a:pPr>
            <a:endParaRPr lang="en-US" dirty="0" smtClean="0">
              <a:latin typeface="Corbel" panose="020B0503020204020204" pitchFamily="34" charset="0"/>
              <a:cs typeface="Arial" panose="020B0604020202020204" pitchFamily="34" charset="0"/>
            </a:endParaRPr>
          </a:p>
          <a:p>
            <a:pPr>
              <a:buFont typeface="Wingdings" panose="05000000000000000000" pitchFamily="2" charset="2"/>
              <a:buChar char="q"/>
            </a:pPr>
            <a:r>
              <a:rPr lang="en-US" dirty="0" smtClean="0">
                <a:latin typeface="Corbel" panose="020B0503020204020204" pitchFamily="34" charset="0"/>
                <a:cs typeface="Arial" panose="020B0604020202020204" pitchFamily="34" charset="0"/>
              </a:rPr>
              <a:t>Additional objectives</a:t>
            </a:r>
          </a:p>
          <a:p>
            <a:pPr lvl="1">
              <a:buFont typeface="Wingdings" panose="05000000000000000000" pitchFamily="2" charset="2"/>
              <a:buChar char="§"/>
            </a:pPr>
            <a:r>
              <a:rPr lang="en-US" dirty="0" smtClean="0">
                <a:latin typeface="Corbel" panose="020B0503020204020204" pitchFamily="34" charset="0"/>
                <a:cs typeface="Arial" panose="020B0604020202020204" pitchFamily="34" charset="0"/>
              </a:rPr>
              <a:t>Addiction treatment education (waivers) </a:t>
            </a:r>
          </a:p>
          <a:p>
            <a:pPr lvl="2">
              <a:buFont typeface="Wingdings" panose="05000000000000000000" pitchFamily="2" charset="2"/>
              <a:buChar char="§"/>
            </a:pPr>
            <a:r>
              <a:rPr lang="en-US" dirty="0" smtClean="0">
                <a:latin typeface="Corbel" panose="020B0503020204020204" pitchFamily="34" charset="0"/>
                <a:cs typeface="Arial" panose="020B0604020202020204" pitchFamily="34" charset="0"/>
              </a:rPr>
              <a:t>~ 1600 waivered, not all prescribing</a:t>
            </a:r>
          </a:p>
          <a:p>
            <a:pPr lvl="1">
              <a:buFont typeface="Wingdings" panose="05000000000000000000" pitchFamily="2" charset="2"/>
              <a:buChar char="§"/>
            </a:pPr>
            <a:r>
              <a:rPr lang="en-US" dirty="0" smtClean="0">
                <a:latin typeface="Corbel" panose="020B0503020204020204" pitchFamily="34" charset="0"/>
                <a:cs typeface="Arial" panose="020B0604020202020204" pitchFamily="34" charset="0"/>
              </a:rPr>
              <a:t>Alternative pain management education </a:t>
            </a:r>
          </a:p>
          <a:p>
            <a:pPr lvl="1">
              <a:buFont typeface="Wingdings" panose="05000000000000000000" pitchFamily="2" charset="2"/>
              <a:buChar char="§"/>
            </a:pPr>
            <a:r>
              <a:rPr lang="en-US" dirty="0" smtClean="0">
                <a:latin typeface="Corbel" panose="020B0503020204020204" pitchFamily="34" charset="0"/>
                <a:cs typeface="Arial" panose="020B0604020202020204" pitchFamily="34" charset="0"/>
              </a:rPr>
              <a:t>Education with emerging medical and allied health professions </a:t>
            </a:r>
          </a:p>
          <a:p>
            <a:pPr lvl="2">
              <a:buFont typeface="Wingdings" panose="05000000000000000000" pitchFamily="2" charset="2"/>
              <a:buChar char="§"/>
            </a:pPr>
            <a:r>
              <a:rPr lang="en-US" dirty="0" smtClean="0">
                <a:latin typeface="Corbel" panose="020B0503020204020204" pitchFamily="34" charset="0"/>
                <a:cs typeface="Arial" panose="020B0604020202020204" pitchFamily="34" charset="0"/>
              </a:rPr>
              <a:t>Governor’s Grand Rounds</a:t>
            </a:r>
          </a:p>
          <a:p>
            <a:pPr lvl="2">
              <a:buFont typeface="Wingdings" panose="05000000000000000000" pitchFamily="2" charset="2"/>
              <a:buChar char="§"/>
            </a:pPr>
            <a:r>
              <a:rPr lang="en-US" dirty="0" smtClean="0">
                <a:latin typeface="Corbel" panose="020B0503020204020204" pitchFamily="34" charset="0"/>
                <a:cs typeface="Arial" panose="020B0604020202020204" pitchFamily="34" charset="0"/>
              </a:rPr>
              <a:t>Core Curricula development</a:t>
            </a:r>
            <a:endParaRPr lang="en-US" dirty="0">
              <a:latin typeface="Corbel" panose="020B0503020204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smtClean="0"/>
              <a:t>Office of the Secretary of Health and Human Resources</a:t>
            </a:r>
            <a:endParaRPr lang="en-US"/>
          </a:p>
        </p:txBody>
      </p:sp>
      <p:sp>
        <p:nvSpPr>
          <p:cNvPr id="5" name="Slide Number Placeholder 4"/>
          <p:cNvSpPr>
            <a:spLocks noGrp="1"/>
          </p:cNvSpPr>
          <p:nvPr>
            <p:ph type="sldNum" sz="quarter" idx="12"/>
          </p:nvPr>
        </p:nvSpPr>
        <p:spPr/>
        <p:txBody>
          <a:bodyPr/>
          <a:lstStyle/>
          <a:p>
            <a:fld id="{7FCEEFD8-6095-4F2B-91B5-249AF6EE5C32}" type="slidenum">
              <a:rPr lang="en-US" smtClean="0"/>
              <a:t>12</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950" y="3657601"/>
            <a:ext cx="2533650" cy="1401058"/>
          </a:xfrm>
          <a:prstGeom prst="rect">
            <a:avLst/>
          </a:prstGeom>
        </p:spPr>
      </p:pic>
    </p:spTree>
    <p:extLst>
      <p:ext uri="{BB962C8B-B14F-4D97-AF65-F5344CB8AC3E}">
        <p14:creationId xmlns:p14="http://schemas.microsoft.com/office/powerpoint/2010/main" val="777848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solidFill>
                  <a:schemeClr val="accent6"/>
                </a:solidFill>
                <a:latin typeface="Corbel" panose="020B0503020204020204" pitchFamily="34" charset="0"/>
                <a:cs typeface="Arial" panose="020B0604020202020204" pitchFamily="34" charset="0"/>
              </a:rPr>
              <a:t>Justice – Involved Initiatives</a:t>
            </a:r>
            <a:endParaRPr lang="en-US" u="sng" dirty="0">
              <a:solidFill>
                <a:schemeClr val="accent6"/>
              </a:solidFill>
              <a:latin typeface="Corbel" panose="020B0503020204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q"/>
            </a:pPr>
            <a:r>
              <a:rPr lang="en-US" dirty="0" smtClean="0">
                <a:latin typeface="Corbel" panose="020B0503020204020204" pitchFamily="34" charset="0"/>
              </a:rPr>
              <a:t>Led by Department of Corrections</a:t>
            </a:r>
          </a:p>
          <a:p>
            <a:pPr>
              <a:buFont typeface="Wingdings" panose="05000000000000000000" pitchFamily="2" charset="2"/>
              <a:buChar char="q"/>
            </a:pPr>
            <a:r>
              <a:rPr lang="en-US" dirty="0" smtClean="0">
                <a:latin typeface="Corbel" panose="020B0503020204020204" pitchFamily="34" charset="0"/>
              </a:rPr>
              <a:t>Develop model protocols for Medically Assisted Treatment (MAT) for individuals that are being released from correctional settings that local/regional jails and CSBs can use to implement.</a:t>
            </a:r>
          </a:p>
          <a:p>
            <a:pPr lvl="1">
              <a:buFont typeface="Wingdings" panose="05000000000000000000" pitchFamily="2" charset="2"/>
              <a:buChar char="§"/>
            </a:pPr>
            <a:r>
              <a:rPr lang="en-US" dirty="0" smtClean="0">
                <a:latin typeface="Corbel" panose="020B0503020204020204" pitchFamily="34" charset="0"/>
                <a:cs typeface="Arial" panose="020B0604020202020204" pitchFamily="34" charset="0"/>
              </a:rPr>
              <a:t>Naltrexone Pilot: Voluntary participants returning to 3 areas of Virginia with high incidence of opioid overdose + CSB with OUD services + strong drug court (Norfolk, Richmond, and Southwest VA)</a:t>
            </a:r>
          </a:p>
          <a:p>
            <a:pPr lvl="1">
              <a:buFont typeface="Wingdings" panose="05000000000000000000" pitchFamily="2" charset="2"/>
              <a:buChar char="§"/>
            </a:pPr>
            <a:endParaRPr lang="en-US" dirty="0" smtClean="0">
              <a:latin typeface="Corbel" panose="020B0503020204020204" pitchFamily="34" charset="0"/>
              <a:cs typeface="Arial" panose="020B0604020202020204" pitchFamily="34" charset="0"/>
            </a:endParaRPr>
          </a:p>
          <a:p>
            <a:pPr lvl="1">
              <a:buFont typeface="Wingdings" panose="05000000000000000000" pitchFamily="2" charset="2"/>
              <a:buChar char="§"/>
            </a:pPr>
            <a:endParaRPr lang="en-US" dirty="0" smtClean="0">
              <a:latin typeface="Corbel" panose="020B0503020204020204" pitchFamily="34" charset="0"/>
              <a:cs typeface="Arial" panose="020B0604020202020204" pitchFamily="34" charset="0"/>
            </a:endParaRPr>
          </a:p>
          <a:p>
            <a:pPr marL="685800" lvl="2" indent="0">
              <a:buNone/>
            </a:pPr>
            <a:endParaRPr lang="en-US" dirty="0">
              <a:latin typeface="Corbel" panose="020B0503020204020204" pitchFamily="34" charset="0"/>
              <a:cs typeface="Arial" panose="020B0604020202020204" pitchFamily="34" charset="0"/>
            </a:endParaRPr>
          </a:p>
          <a:p>
            <a:pPr>
              <a:buFont typeface="Wingdings" panose="05000000000000000000" pitchFamily="2" charset="2"/>
              <a:buChar char="q"/>
            </a:pPr>
            <a:endParaRPr lang="en-US" dirty="0" smtClean="0">
              <a:latin typeface="Corbel" panose="020B0503020204020204" pitchFamily="34" charset="0"/>
              <a:cs typeface="Arial" panose="020B0604020202020204" pitchFamily="34" charset="0"/>
            </a:endParaRPr>
          </a:p>
          <a:p>
            <a:pPr>
              <a:buFont typeface="Wingdings" panose="05000000000000000000" pitchFamily="2" charset="2"/>
              <a:buChar char="q"/>
            </a:pPr>
            <a:endParaRPr lang="en-US" dirty="0" smtClean="0">
              <a:latin typeface="Corbel" panose="020B0503020204020204" pitchFamily="34" charset="0"/>
              <a:cs typeface="Arial" panose="020B0604020202020204" pitchFamily="34" charset="0"/>
            </a:endParaRPr>
          </a:p>
          <a:p>
            <a:pPr>
              <a:buFont typeface="Wingdings" panose="05000000000000000000" pitchFamily="2" charset="2"/>
              <a:buChar char="q"/>
            </a:pPr>
            <a:r>
              <a:rPr lang="en-US" dirty="0" smtClean="0">
                <a:latin typeface="Corbel" panose="020B0503020204020204" pitchFamily="34" charset="0"/>
                <a:cs typeface="Arial" panose="020B0604020202020204" pitchFamily="34" charset="0"/>
              </a:rPr>
              <a:t>Additional objectives</a:t>
            </a:r>
          </a:p>
          <a:p>
            <a:pPr lvl="1">
              <a:buFont typeface="Wingdings" panose="05000000000000000000" pitchFamily="2" charset="2"/>
              <a:buChar char="§"/>
            </a:pPr>
            <a:r>
              <a:rPr lang="en-US" dirty="0" smtClean="0">
                <a:latin typeface="Corbel" panose="020B0503020204020204" pitchFamily="34" charset="0"/>
                <a:cs typeface="Arial" panose="020B0604020202020204" pitchFamily="34" charset="0"/>
              </a:rPr>
              <a:t>Include Buprenorphine MAT </a:t>
            </a:r>
          </a:p>
          <a:p>
            <a:pPr lvl="1">
              <a:buFont typeface="Wingdings" panose="05000000000000000000" pitchFamily="2" charset="2"/>
              <a:buChar char="§"/>
            </a:pPr>
            <a:r>
              <a:rPr lang="en-US" dirty="0" smtClean="0">
                <a:latin typeface="Corbel" panose="020B0503020204020204" pitchFamily="34" charset="0"/>
                <a:cs typeface="Arial" panose="020B0604020202020204" pitchFamily="34" charset="0"/>
              </a:rPr>
              <a:t>Increase Medicaid enrollment </a:t>
            </a:r>
          </a:p>
          <a:p>
            <a:pPr lvl="1">
              <a:buFont typeface="Wingdings" panose="05000000000000000000" pitchFamily="2" charset="2"/>
              <a:buChar char="q"/>
            </a:pPr>
            <a:endParaRPr lang="en-US" dirty="0"/>
          </a:p>
        </p:txBody>
      </p:sp>
      <p:sp>
        <p:nvSpPr>
          <p:cNvPr id="4" name="Footer Placeholder 3"/>
          <p:cNvSpPr>
            <a:spLocks noGrp="1"/>
          </p:cNvSpPr>
          <p:nvPr>
            <p:ph type="ftr" sz="quarter" idx="11"/>
          </p:nvPr>
        </p:nvSpPr>
        <p:spPr/>
        <p:txBody>
          <a:bodyPr/>
          <a:lstStyle/>
          <a:p>
            <a:r>
              <a:rPr lang="en-US" smtClean="0"/>
              <a:t>Office of the Secretary of Health and Human Resources</a:t>
            </a:r>
            <a:endParaRPr lang="en-US"/>
          </a:p>
        </p:txBody>
      </p:sp>
      <p:sp>
        <p:nvSpPr>
          <p:cNvPr id="5" name="Slide Number Placeholder 4"/>
          <p:cNvSpPr>
            <a:spLocks noGrp="1"/>
          </p:cNvSpPr>
          <p:nvPr>
            <p:ph type="sldNum" sz="quarter" idx="12"/>
          </p:nvPr>
        </p:nvSpPr>
        <p:spPr/>
        <p:txBody>
          <a:bodyPr/>
          <a:lstStyle/>
          <a:p>
            <a:fld id="{7FCEEFD8-6095-4F2B-91B5-249AF6EE5C32}" type="slidenum">
              <a:rPr lang="en-US" smtClean="0"/>
              <a:t>13</a:t>
            </a:fld>
            <a:endParaRPr lang="en-US"/>
          </a:p>
        </p:txBody>
      </p:sp>
      <p:graphicFrame>
        <p:nvGraphicFramePr>
          <p:cNvPr id="8" name="Diagram 7"/>
          <p:cNvGraphicFramePr/>
          <p:nvPr>
            <p:extLst>
              <p:ext uri="{D42A27DB-BD31-4B8C-83A1-F6EECF244321}">
                <p14:modId xmlns:p14="http://schemas.microsoft.com/office/powerpoint/2010/main" val="3590628470"/>
              </p:ext>
            </p:extLst>
          </p:nvPr>
        </p:nvGraphicFramePr>
        <p:xfrm>
          <a:off x="1676400" y="3733800"/>
          <a:ext cx="5715000" cy="129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7079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u="sng" dirty="0" smtClean="0">
                <a:solidFill>
                  <a:schemeClr val="accent6"/>
                </a:solidFill>
                <a:latin typeface="Corbel" panose="020B0503020204020204" pitchFamily="34" charset="0"/>
                <a:cs typeface="Arial" panose="020B0604020202020204" pitchFamily="34" charset="0"/>
              </a:rPr>
              <a:t>Treatment and Recovery </a:t>
            </a:r>
            <a:endParaRPr lang="en-US" u="sng" dirty="0">
              <a:solidFill>
                <a:schemeClr val="accent6"/>
              </a:solidFill>
              <a:latin typeface="Corbel" panose="020B0503020204020204" pitchFamily="34" charset="0"/>
              <a:cs typeface="Arial" panose="020B0604020202020204" pitchFamily="34" charset="0"/>
            </a:endParaRP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smtClean="0">
                <a:latin typeface="Corbel" panose="020B0503020204020204" pitchFamily="34" charset="0"/>
                <a:cs typeface="Arial" panose="020B0604020202020204" pitchFamily="34" charset="0"/>
              </a:rPr>
              <a:t>Led by DBHDS  </a:t>
            </a:r>
          </a:p>
          <a:p>
            <a:pPr>
              <a:buFont typeface="Wingdings" panose="05000000000000000000" pitchFamily="2" charset="2"/>
              <a:buChar char="q"/>
            </a:pPr>
            <a:r>
              <a:rPr lang="en-US" dirty="0" smtClean="0">
                <a:latin typeface="Corbel" panose="020B0503020204020204" pitchFamily="34" charset="0"/>
                <a:cs typeface="Arial" panose="020B0604020202020204" pitchFamily="34" charset="0"/>
              </a:rPr>
              <a:t>Establish pathways to treatment and recovery supports in Virginia</a:t>
            </a:r>
          </a:p>
          <a:p>
            <a:pPr lvl="1">
              <a:buFont typeface="Wingdings" panose="05000000000000000000" pitchFamily="2" charset="2"/>
              <a:buChar char="§"/>
            </a:pPr>
            <a:r>
              <a:rPr lang="en-US" dirty="0" smtClean="0">
                <a:latin typeface="Corbel" panose="020B0503020204020204" pitchFamily="34" charset="0"/>
                <a:cs typeface="Arial" panose="020B0604020202020204" pitchFamily="34" charset="0"/>
              </a:rPr>
              <a:t>Increase number of CSBs providing evidence-based treatment (36)</a:t>
            </a:r>
          </a:p>
          <a:p>
            <a:pPr lvl="1">
              <a:buFont typeface="Wingdings" panose="05000000000000000000" pitchFamily="2" charset="2"/>
              <a:buChar char="§"/>
            </a:pPr>
            <a:r>
              <a:rPr lang="en-US" dirty="0" smtClean="0">
                <a:latin typeface="Corbel" panose="020B0503020204020204" pitchFamily="34" charset="0"/>
                <a:cs typeface="Arial" panose="020B0604020202020204" pitchFamily="34" charset="0"/>
              </a:rPr>
              <a:t>Increase number of FQHCs providing evidence-based treatment (3) </a:t>
            </a:r>
          </a:p>
          <a:p>
            <a:pPr marL="342900" lvl="1" indent="0">
              <a:buNone/>
            </a:pPr>
            <a:endParaRPr lang="en-US" dirty="0" smtClean="0">
              <a:latin typeface="Corbel" panose="020B0503020204020204" pitchFamily="34" charset="0"/>
              <a:cs typeface="Arial" panose="020B0604020202020204" pitchFamily="34" charset="0"/>
            </a:endParaRPr>
          </a:p>
          <a:p>
            <a:pPr>
              <a:buFont typeface="Wingdings" panose="05000000000000000000" pitchFamily="2" charset="2"/>
              <a:buChar char="q"/>
            </a:pPr>
            <a:r>
              <a:rPr lang="en-US" dirty="0" smtClean="0">
                <a:latin typeface="Corbel" panose="020B0503020204020204" pitchFamily="34" charset="0"/>
                <a:cs typeface="Arial" panose="020B0604020202020204" pitchFamily="34" charset="0"/>
              </a:rPr>
              <a:t>Additional objectives </a:t>
            </a:r>
          </a:p>
          <a:p>
            <a:pPr lvl="1">
              <a:buFont typeface="Wingdings" panose="05000000000000000000" pitchFamily="2" charset="2"/>
              <a:buChar char="§"/>
            </a:pPr>
            <a:r>
              <a:rPr lang="en-US" dirty="0" smtClean="0">
                <a:latin typeface="Corbel" panose="020B0503020204020204" pitchFamily="34" charset="0"/>
                <a:cs typeface="Arial" panose="020B0604020202020204" pitchFamily="34" charset="0"/>
              </a:rPr>
              <a:t>Treatment workforce development (waivers) </a:t>
            </a:r>
          </a:p>
          <a:p>
            <a:pPr lvl="1">
              <a:buFont typeface="Wingdings" panose="05000000000000000000" pitchFamily="2" charset="2"/>
              <a:buChar char="§"/>
            </a:pPr>
            <a:r>
              <a:rPr lang="en-US" dirty="0" smtClean="0">
                <a:latin typeface="Corbel" panose="020B0503020204020204" pitchFamily="34" charset="0"/>
                <a:cs typeface="Arial" panose="020B0604020202020204" pitchFamily="34" charset="0"/>
              </a:rPr>
              <a:t>Increase addiction treatment capacity (actual prescribing and psycho-social interventions) </a:t>
            </a:r>
          </a:p>
          <a:p>
            <a:pPr lvl="1">
              <a:buFont typeface="Wingdings" panose="05000000000000000000" pitchFamily="2" charset="2"/>
              <a:buChar char="§"/>
            </a:pPr>
            <a:r>
              <a:rPr lang="en-US" dirty="0" smtClean="0">
                <a:latin typeface="Corbel" panose="020B0503020204020204" pitchFamily="34" charset="0"/>
                <a:cs typeface="Arial" panose="020B0604020202020204" pitchFamily="34" charset="0"/>
              </a:rPr>
              <a:t>Recovery in the community</a:t>
            </a:r>
          </a:p>
          <a:p>
            <a:pPr lvl="2"/>
            <a:r>
              <a:rPr lang="en-US" dirty="0" smtClean="0">
                <a:latin typeface="Corbel" panose="020B0503020204020204" pitchFamily="34" charset="0"/>
                <a:cs typeface="Arial" panose="020B0604020202020204" pitchFamily="34" charset="0"/>
              </a:rPr>
              <a:t>workplace </a:t>
            </a:r>
          </a:p>
          <a:p>
            <a:pPr lvl="2"/>
            <a:r>
              <a:rPr lang="en-US" dirty="0" smtClean="0">
                <a:latin typeface="Corbel" panose="020B0503020204020204" pitchFamily="34" charset="0"/>
                <a:cs typeface="Arial" panose="020B0604020202020204" pitchFamily="34" charset="0"/>
              </a:rPr>
              <a:t>collegiate </a:t>
            </a:r>
          </a:p>
          <a:p>
            <a:pPr lvl="2"/>
            <a:r>
              <a:rPr lang="en-US" dirty="0" smtClean="0">
                <a:latin typeface="Corbel" panose="020B0503020204020204" pitchFamily="34" charset="0"/>
                <a:cs typeface="Arial" panose="020B0604020202020204" pitchFamily="34" charset="0"/>
              </a:rPr>
              <a:t>housing</a:t>
            </a:r>
            <a:endParaRPr lang="en-US" dirty="0">
              <a:latin typeface="Corbel" panose="020B0503020204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smtClean="0"/>
              <a:t>Office of the Secretary of Health and Human Resources</a:t>
            </a:r>
            <a:endParaRPr lang="en-US"/>
          </a:p>
        </p:txBody>
      </p:sp>
      <p:sp>
        <p:nvSpPr>
          <p:cNvPr id="5" name="Slide Number Placeholder 4"/>
          <p:cNvSpPr>
            <a:spLocks noGrp="1"/>
          </p:cNvSpPr>
          <p:nvPr>
            <p:ph type="sldNum" sz="quarter" idx="12"/>
          </p:nvPr>
        </p:nvSpPr>
        <p:spPr/>
        <p:txBody>
          <a:bodyPr/>
          <a:lstStyle/>
          <a:p>
            <a:fld id="{7FCEEFD8-6095-4F2B-91B5-249AF6EE5C32}" type="slidenum">
              <a:rPr lang="en-US" smtClean="0"/>
              <a:t>14</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4462002"/>
            <a:ext cx="1993899" cy="1739899"/>
          </a:xfrm>
          <a:prstGeom prst="rect">
            <a:avLst/>
          </a:prstGeom>
        </p:spPr>
      </p:pic>
    </p:spTree>
    <p:extLst>
      <p:ext uri="{BB962C8B-B14F-4D97-AF65-F5344CB8AC3E}">
        <p14:creationId xmlns:p14="http://schemas.microsoft.com/office/powerpoint/2010/main" val="2124729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       </a:t>
            </a:r>
            <a:r>
              <a:rPr lang="en-US" dirty="0" smtClean="0">
                <a:solidFill>
                  <a:schemeClr val="accent6">
                    <a:lumMod val="75000"/>
                  </a:schemeClr>
                </a:solidFill>
                <a:latin typeface="Corbel" panose="020B0503020204020204" pitchFamily="34" charset="0"/>
              </a:rPr>
              <a:t>Medicaid Addiction and Recovery </a:t>
            </a:r>
            <a:r>
              <a:rPr lang="en-US" u="sng" dirty="0" smtClean="0">
                <a:solidFill>
                  <a:schemeClr val="accent6">
                    <a:lumMod val="75000"/>
                  </a:schemeClr>
                </a:solidFill>
                <a:latin typeface="Corbel" panose="020B0503020204020204" pitchFamily="34" charset="0"/>
              </a:rPr>
              <a:t>Treatment (ARTS) benefit</a:t>
            </a:r>
            <a:endParaRPr lang="en-US" u="sng" dirty="0">
              <a:solidFill>
                <a:schemeClr val="accent6">
                  <a:lumMod val="75000"/>
                </a:schemeClr>
              </a:solidFill>
              <a:latin typeface="Corbel" panose="020B0503020204020204" pitchFamily="34" charset="0"/>
            </a:endParaRPr>
          </a:p>
        </p:txBody>
      </p:sp>
      <p:sp>
        <p:nvSpPr>
          <p:cNvPr id="3" name="Content Placeholder 2"/>
          <p:cNvSpPr>
            <a:spLocks noGrp="1"/>
          </p:cNvSpPr>
          <p:nvPr>
            <p:ph idx="1"/>
          </p:nvPr>
        </p:nvSpPr>
        <p:spPr/>
        <p:txBody>
          <a:bodyPr>
            <a:normAutofit/>
          </a:bodyPr>
          <a:lstStyle/>
          <a:p>
            <a:pPr>
              <a:buClr>
                <a:schemeClr val="accent3"/>
              </a:buClr>
              <a:buFont typeface="Wingdings" panose="05000000000000000000" pitchFamily="2" charset="2"/>
              <a:buChar char="§"/>
            </a:pPr>
            <a:r>
              <a:rPr lang="en-US" dirty="0" smtClean="0">
                <a:latin typeface="Corbel" panose="020B0503020204020204" pitchFamily="34" charset="0"/>
              </a:rPr>
              <a:t>Medicaid Addiction Recovery and Treatment Services (ARTS) benefit through 1115 waiver</a:t>
            </a:r>
          </a:p>
          <a:p>
            <a:endParaRPr lang="en-US" dirty="0">
              <a:latin typeface="Corbel" panose="020B0503020204020204" pitchFamily="34" charset="0"/>
            </a:endParaRPr>
          </a:p>
          <a:p>
            <a:endParaRPr lang="en-US" dirty="0" smtClean="0">
              <a:latin typeface="Corbel" panose="020B0503020204020204" pitchFamily="34" charset="0"/>
            </a:endParaRPr>
          </a:p>
          <a:p>
            <a:endParaRPr lang="en-US" dirty="0">
              <a:latin typeface="Corbel" panose="020B0503020204020204" pitchFamily="34" charset="0"/>
            </a:endParaRPr>
          </a:p>
          <a:p>
            <a:endParaRPr lang="en-US" dirty="0" smtClean="0">
              <a:latin typeface="Corbel" panose="020B0503020204020204" pitchFamily="34" charset="0"/>
            </a:endParaRPr>
          </a:p>
          <a:p>
            <a:endParaRPr lang="en-US" dirty="0">
              <a:latin typeface="Corbel" panose="020B0503020204020204" pitchFamily="34" charset="0"/>
            </a:endParaRPr>
          </a:p>
          <a:p>
            <a:endParaRPr lang="en-US" dirty="0" smtClean="0">
              <a:latin typeface="Corbel" panose="020B0503020204020204" pitchFamily="34" charset="0"/>
            </a:endParaRPr>
          </a:p>
          <a:p>
            <a:pPr marL="0" indent="0">
              <a:buNone/>
            </a:pPr>
            <a:endParaRPr lang="en-US" dirty="0" smtClean="0">
              <a:latin typeface="Corbel" panose="020B0503020204020204" pitchFamily="34" charset="0"/>
            </a:endParaRPr>
          </a:p>
          <a:p>
            <a:pPr>
              <a:buClr>
                <a:schemeClr val="accent3"/>
              </a:buClr>
              <a:buFont typeface="Wingdings" panose="05000000000000000000" pitchFamily="2" charset="2"/>
              <a:buChar char="§"/>
            </a:pPr>
            <a:r>
              <a:rPr lang="en-US" dirty="0" smtClean="0">
                <a:latin typeface="Corbel" panose="020B0503020204020204" pitchFamily="34" charset="0"/>
              </a:rPr>
              <a:t>Implemented Medicaid prescribing guidelines building on ARTS momentum and collaboration</a:t>
            </a:r>
          </a:p>
          <a:p>
            <a:pPr marL="0" indent="0">
              <a:buNone/>
            </a:pPr>
            <a:endParaRPr lang="en-US" dirty="0">
              <a:latin typeface="Corbel" panose="020B0503020204020204" pitchFamily="34" charset="0"/>
            </a:endParaRPr>
          </a:p>
        </p:txBody>
      </p:sp>
      <p:sp>
        <p:nvSpPr>
          <p:cNvPr id="4" name="Footer Placeholder 3"/>
          <p:cNvSpPr>
            <a:spLocks noGrp="1"/>
          </p:cNvSpPr>
          <p:nvPr>
            <p:ph type="ftr" sz="quarter" idx="11"/>
          </p:nvPr>
        </p:nvSpPr>
        <p:spPr/>
        <p:txBody>
          <a:bodyPr/>
          <a:lstStyle/>
          <a:p>
            <a:r>
              <a:rPr lang="en-US" smtClean="0"/>
              <a:t>Manz</a:t>
            </a:r>
            <a:endParaRPr lang="en-US"/>
          </a:p>
        </p:txBody>
      </p:sp>
      <p:sp>
        <p:nvSpPr>
          <p:cNvPr id="5" name="Slide Number Placeholder 4"/>
          <p:cNvSpPr>
            <a:spLocks noGrp="1"/>
          </p:cNvSpPr>
          <p:nvPr>
            <p:ph type="sldNum" sz="quarter" idx="12"/>
          </p:nvPr>
        </p:nvSpPr>
        <p:spPr/>
        <p:txBody>
          <a:bodyPr/>
          <a:lstStyle/>
          <a:p>
            <a:fld id="{5DB72D74-4220-4BCD-A409-87AE944DEF75}" type="slidenum">
              <a:rPr lang="en-US" smtClean="0"/>
              <a:t>15</a:t>
            </a:fld>
            <a:endParaRPr lang="en-US"/>
          </a:p>
        </p:txBody>
      </p:sp>
      <p:pic>
        <p:nvPicPr>
          <p:cNvPr id="7" name="Picture 6"/>
          <p:cNvPicPr>
            <a:picLocks noChangeAspect="1"/>
          </p:cNvPicPr>
          <p:nvPr/>
        </p:nvPicPr>
        <p:blipFill>
          <a:blip r:embed="rId2"/>
          <a:stretch>
            <a:fillRect/>
          </a:stretch>
        </p:blipFill>
        <p:spPr>
          <a:xfrm>
            <a:off x="1224575" y="2479686"/>
            <a:ext cx="6405662" cy="2701914"/>
          </a:xfrm>
          <a:prstGeom prst="rect">
            <a:avLst/>
          </a:prstGeom>
        </p:spPr>
      </p:pic>
    </p:spTree>
    <p:extLst>
      <p:ext uri="{BB962C8B-B14F-4D97-AF65-F5344CB8AC3E}">
        <p14:creationId xmlns:p14="http://schemas.microsoft.com/office/powerpoint/2010/main" val="3003398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solidFill>
                  <a:schemeClr val="accent6">
                    <a:lumMod val="75000"/>
                  </a:schemeClr>
                </a:solidFill>
                <a:latin typeface="Corbel" panose="020B0503020204020204" pitchFamily="34" charset="0"/>
              </a:rPr>
              <a:t>Promoting Medically Assisted </a:t>
            </a:r>
            <a:r>
              <a:rPr lang="en-US" u="sng" dirty="0" smtClean="0">
                <a:solidFill>
                  <a:schemeClr val="accent6">
                    <a:lumMod val="75000"/>
                  </a:schemeClr>
                </a:solidFill>
                <a:latin typeface="Corbel" panose="020B0503020204020204" pitchFamily="34" charset="0"/>
              </a:rPr>
              <a:t/>
            </a:r>
            <a:br>
              <a:rPr lang="en-US" u="sng" dirty="0" smtClean="0">
                <a:solidFill>
                  <a:schemeClr val="accent6">
                    <a:lumMod val="75000"/>
                  </a:schemeClr>
                </a:solidFill>
                <a:latin typeface="Corbel" panose="020B0503020204020204" pitchFamily="34" charset="0"/>
              </a:rPr>
            </a:br>
            <a:r>
              <a:rPr lang="en-US" u="sng" dirty="0" smtClean="0">
                <a:solidFill>
                  <a:schemeClr val="accent6">
                    <a:lumMod val="75000"/>
                  </a:schemeClr>
                </a:solidFill>
                <a:latin typeface="Corbel" panose="020B0503020204020204" pitchFamily="34" charset="0"/>
              </a:rPr>
              <a:t>Treatment (MAT)</a:t>
            </a:r>
            <a:endParaRPr lang="en-US" u="sng" dirty="0">
              <a:solidFill>
                <a:schemeClr val="accent6">
                  <a:lumMod val="75000"/>
                </a:schemeClr>
              </a:solidFill>
              <a:latin typeface="Corbel" panose="020B0503020204020204" pitchFamily="34" charset="0"/>
            </a:endParaRPr>
          </a:p>
        </p:txBody>
      </p:sp>
      <p:sp>
        <p:nvSpPr>
          <p:cNvPr id="5" name="Content Placeholder 4"/>
          <p:cNvSpPr>
            <a:spLocks noGrp="1"/>
          </p:cNvSpPr>
          <p:nvPr>
            <p:ph idx="1"/>
          </p:nvPr>
        </p:nvSpPr>
        <p:spPr/>
        <p:txBody>
          <a:bodyPr>
            <a:normAutofit lnSpcReduction="10000"/>
          </a:bodyPr>
          <a:lstStyle/>
          <a:p>
            <a:pPr>
              <a:buFont typeface="Wingdings" panose="05000000000000000000" pitchFamily="2" charset="2"/>
              <a:buChar char="§"/>
            </a:pPr>
            <a:r>
              <a:rPr lang="en-US" dirty="0" smtClean="0">
                <a:latin typeface="Corbel" panose="020B0503020204020204" pitchFamily="34" charset="0"/>
              </a:rPr>
              <a:t>Biopsychosocial disorders require biopsychosocial interventions</a:t>
            </a:r>
          </a:p>
          <a:p>
            <a:pPr lvl="1"/>
            <a:r>
              <a:rPr lang="en-US" dirty="0" smtClean="0">
                <a:latin typeface="Corbel" panose="020B0503020204020204" pitchFamily="34" charset="0"/>
              </a:rPr>
              <a:t>Not all substances have biological interventions available</a:t>
            </a:r>
          </a:p>
          <a:p>
            <a:pPr lvl="1"/>
            <a:r>
              <a:rPr lang="en-US" dirty="0" smtClean="0">
                <a:latin typeface="Corbel" panose="020B0503020204020204" pitchFamily="34" charset="0"/>
              </a:rPr>
              <a:t>Interventions must be simultaneous and ongoing (sometimes for a lifetime)</a:t>
            </a:r>
          </a:p>
          <a:p>
            <a:pPr marL="342900" lvl="1" indent="0">
              <a:buNone/>
            </a:pPr>
            <a:endParaRPr lang="en-US" dirty="0" smtClean="0">
              <a:latin typeface="Corbel" panose="020B0503020204020204" pitchFamily="34" charset="0"/>
            </a:endParaRPr>
          </a:p>
          <a:p>
            <a:pPr>
              <a:buFont typeface="Wingdings" panose="05000000000000000000" pitchFamily="2" charset="2"/>
              <a:buChar char="§"/>
            </a:pPr>
            <a:r>
              <a:rPr lang="en-US" dirty="0" smtClean="0">
                <a:latin typeface="Corbel" panose="020B0503020204020204" pitchFamily="34" charset="0"/>
              </a:rPr>
              <a:t>Medically Assisted Treatment options for opioids</a:t>
            </a:r>
          </a:p>
          <a:p>
            <a:pPr lvl="1"/>
            <a:r>
              <a:rPr lang="en-US" dirty="0" smtClean="0">
                <a:latin typeface="Corbel" panose="020B0503020204020204" pitchFamily="34" charset="0"/>
              </a:rPr>
              <a:t>Naltrexone (implant, oral, or injectable therapy, low abuse potential) </a:t>
            </a:r>
          </a:p>
          <a:p>
            <a:pPr lvl="1"/>
            <a:r>
              <a:rPr lang="en-US" dirty="0" smtClean="0">
                <a:latin typeface="Corbel" panose="020B0503020204020204" pitchFamily="34" charset="0"/>
              </a:rPr>
              <a:t>Buprenorphine (oral or injectable replacement therapy, usually + naloxone, abuse potential but not deadly)</a:t>
            </a:r>
          </a:p>
          <a:p>
            <a:pPr lvl="1"/>
            <a:r>
              <a:rPr lang="en-US" dirty="0" smtClean="0">
                <a:latin typeface="Corbel" panose="020B0503020204020204" pitchFamily="34" charset="0"/>
              </a:rPr>
              <a:t>Methadone (replacement therapy, highly regulated, abuse potential)</a:t>
            </a:r>
          </a:p>
          <a:p>
            <a:pPr lvl="1"/>
            <a:endParaRPr lang="en-US" dirty="0">
              <a:latin typeface="Corbel" panose="020B0503020204020204" pitchFamily="34" charset="0"/>
            </a:endParaRPr>
          </a:p>
          <a:p>
            <a:pPr>
              <a:buFont typeface="Wingdings" panose="05000000000000000000" pitchFamily="2" charset="2"/>
              <a:buChar char="§"/>
            </a:pPr>
            <a:r>
              <a:rPr lang="en-US" dirty="0" smtClean="0">
                <a:latin typeface="Corbel" panose="020B0503020204020204" pitchFamily="34" charset="0"/>
              </a:rPr>
              <a:t>Replacement therapy is just that. </a:t>
            </a:r>
            <a:r>
              <a:rPr lang="en-US" i="1" dirty="0" smtClean="0">
                <a:latin typeface="Corbel" panose="020B0503020204020204" pitchFamily="34" charset="0"/>
              </a:rPr>
              <a:t>It IS replacing one drug for another</a:t>
            </a:r>
            <a:r>
              <a:rPr lang="en-US" dirty="0" smtClean="0">
                <a:latin typeface="Corbel" panose="020B0503020204020204" pitchFamily="34" charset="0"/>
              </a:rPr>
              <a:t>. </a:t>
            </a:r>
          </a:p>
          <a:p>
            <a:pPr lvl="1"/>
            <a:r>
              <a:rPr lang="en-US" dirty="0" smtClean="0">
                <a:latin typeface="Corbel" panose="020B0503020204020204" pitchFamily="34" charset="0"/>
              </a:rPr>
              <a:t>Stigmatized in both recovery and professional settings</a:t>
            </a:r>
          </a:p>
          <a:p>
            <a:pPr lvl="1"/>
            <a:r>
              <a:rPr lang="en-US" dirty="0" smtClean="0">
                <a:latin typeface="Corbel" panose="020B0503020204020204" pitchFamily="34" charset="0"/>
              </a:rPr>
              <a:t>Defining behaviors of SUD</a:t>
            </a:r>
          </a:p>
          <a:p>
            <a:pPr lvl="1"/>
            <a:r>
              <a:rPr lang="en-US" dirty="0" smtClean="0">
                <a:latin typeface="Corbel" panose="020B0503020204020204" pitchFamily="34" charset="0"/>
              </a:rPr>
              <a:t>Biologically necessary</a:t>
            </a:r>
          </a:p>
          <a:p>
            <a:pPr lvl="1"/>
            <a:endParaRPr lang="en-US" dirty="0" smtClean="0"/>
          </a:p>
          <a:p>
            <a:pPr marL="0" indent="0">
              <a:buNone/>
            </a:pPr>
            <a:endParaRPr lang="en-US" dirty="0" smtClean="0"/>
          </a:p>
        </p:txBody>
      </p:sp>
      <p:sp>
        <p:nvSpPr>
          <p:cNvPr id="2" name="Footer Placeholder 1"/>
          <p:cNvSpPr>
            <a:spLocks noGrp="1"/>
          </p:cNvSpPr>
          <p:nvPr>
            <p:ph type="ftr" sz="quarter" idx="11"/>
          </p:nvPr>
        </p:nvSpPr>
        <p:spPr/>
        <p:txBody>
          <a:bodyPr/>
          <a:lstStyle/>
          <a:p>
            <a:r>
              <a:rPr lang="en-US" smtClean="0"/>
              <a:t>Office of the Secretary of Health and Human Resources</a:t>
            </a:r>
            <a:endParaRPr lang="en-US"/>
          </a:p>
        </p:txBody>
      </p:sp>
      <p:sp>
        <p:nvSpPr>
          <p:cNvPr id="3" name="Slide Number Placeholder 2"/>
          <p:cNvSpPr>
            <a:spLocks noGrp="1"/>
          </p:cNvSpPr>
          <p:nvPr>
            <p:ph type="sldNum" sz="quarter" idx="12"/>
          </p:nvPr>
        </p:nvSpPr>
        <p:spPr/>
        <p:txBody>
          <a:bodyPr/>
          <a:lstStyle/>
          <a:p>
            <a:fld id="{7FCEEFD8-6095-4F2B-91B5-249AF6EE5C32}" type="slidenum">
              <a:rPr lang="en-US" smtClean="0"/>
              <a:t>16</a:t>
            </a:fld>
            <a:endParaRPr lang="en-US"/>
          </a:p>
        </p:txBody>
      </p:sp>
    </p:spTree>
    <p:extLst>
      <p:ext uri="{BB962C8B-B14F-4D97-AF65-F5344CB8AC3E}">
        <p14:creationId xmlns:p14="http://schemas.microsoft.com/office/powerpoint/2010/main" val="1779973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u="sng" dirty="0" smtClean="0">
                <a:solidFill>
                  <a:schemeClr val="accent6"/>
                </a:solidFill>
                <a:latin typeface="Corbel" panose="020B0503020204020204" pitchFamily="34" charset="0"/>
                <a:cs typeface="Arial" panose="020B0604020202020204" pitchFamily="34" charset="0"/>
              </a:rPr>
              <a:t>Responding to the Federal Response</a:t>
            </a:r>
            <a:endParaRPr lang="en-US" sz="3600" u="sng" dirty="0">
              <a:solidFill>
                <a:schemeClr val="accent6"/>
              </a:solidFill>
              <a:latin typeface="Corbel" panose="020B0503020204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4407935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Office of the Secretary of Health and Human Resources</a:t>
            </a:r>
            <a:endParaRPr lang="en-US"/>
          </a:p>
        </p:txBody>
      </p:sp>
      <p:sp>
        <p:nvSpPr>
          <p:cNvPr id="5" name="Slide Number Placeholder 4"/>
          <p:cNvSpPr>
            <a:spLocks noGrp="1"/>
          </p:cNvSpPr>
          <p:nvPr>
            <p:ph type="sldNum" sz="quarter" idx="12"/>
          </p:nvPr>
        </p:nvSpPr>
        <p:spPr/>
        <p:txBody>
          <a:bodyPr/>
          <a:lstStyle/>
          <a:p>
            <a:fld id="{7FCEEFD8-6095-4F2B-91B5-249AF6EE5C32}" type="slidenum">
              <a:rPr lang="en-US" smtClean="0"/>
              <a:t>17</a:t>
            </a:fld>
            <a:endParaRPr lang="en-US"/>
          </a:p>
        </p:txBody>
      </p:sp>
    </p:spTree>
    <p:extLst>
      <p:ext uri="{BB962C8B-B14F-4D97-AF65-F5344CB8AC3E}">
        <p14:creationId xmlns:p14="http://schemas.microsoft.com/office/powerpoint/2010/main" val="33352383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solidFill>
                  <a:schemeClr val="accent6"/>
                </a:solidFill>
                <a:latin typeface="Corbel" panose="020B0503020204020204" pitchFamily="34" charset="0"/>
              </a:rPr>
              <a:t>Allocating SAMHSA funds</a:t>
            </a:r>
            <a:endParaRPr lang="en-US" u="sng" dirty="0">
              <a:solidFill>
                <a:schemeClr val="accent6"/>
              </a:solidFill>
              <a:latin typeface="Corbel" panose="020B0503020204020204" pitchFamily="34" charset="0"/>
            </a:endParaRPr>
          </a:p>
        </p:txBody>
      </p:sp>
      <p:sp>
        <p:nvSpPr>
          <p:cNvPr id="3" name="Content Placeholder 2"/>
          <p:cNvSpPr>
            <a:spLocks noGrp="1"/>
          </p:cNvSpPr>
          <p:nvPr>
            <p:ph idx="1"/>
          </p:nvPr>
        </p:nvSpPr>
        <p:spPr/>
        <p:txBody>
          <a:bodyPr/>
          <a:lstStyle/>
          <a:p>
            <a:r>
              <a:rPr lang="en-US" b="1" dirty="0" smtClean="0">
                <a:latin typeface="Corbel" panose="020B0503020204020204" pitchFamily="34" charset="0"/>
              </a:rPr>
              <a:t>State Targeted Response (STR) Grant</a:t>
            </a:r>
            <a:r>
              <a:rPr lang="en-US" dirty="0" smtClean="0">
                <a:latin typeface="Corbel" panose="020B0503020204020204" pitchFamily="34" charset="0"/>
              </a:rPr>
              <a:t>, 2017-18, $9 M</a:t>
            </a:r>
          </a:p>
          <a:p>
            <a:pPr lvl="1"/>
            <a:r>
              <a:rPr lang="en-US" dirty="0" smtClean="0">
                <a:latin typeface="Corbel" panose="020B0503020204020204" pitchFamily="34" charset="0"/>
              </a:rPr>
              <a:t>Nearly </a:t>
            </a:r>
            <a:r>
              <a:rPr lang="en-US" dirty="0">
                <a:latin typeface="Corbel" panose="020B0503020204020204" pitchFamily="34" charset="0"/>
              </a:rPr>
              <a:t>entirely allocated to CSBs for prevention, treatment, and recovery </a:t>
            </a:r>
            <a:r>
              <a:rPr lang="en-US" dirty="0" smtClean="0">
                <a:latin typeface="Corbel" panose="020B0503020204020204" pitchFamily="34" charset="0"/>
              </a:rPr>
              <a:t>services</a:t>
            </a:r>
          </a:p>
          <a:p>
            <a:r>
              <a:rPr lang="en-US" b="1" dirty="0" smtClean="0">
                <a:latin typeface="Corbel" panose="020B0503020204020204" pitchFamily="34" charset="0"/>
              </a:rPr>
              <a:t>State Opioid Response (SOR) Grant</a:t>
            </a:r>
            <a:r>
              <a:rPr lang="en-US" dirty="0" smtClean="0">
                <a:latin typeface="Corbel" panose="020B0503020204020204" pitchFamily="34" charset="0"/>
              </a:rPr>
              <a:t>, 2018, $16 M</a:t>
            </a:r>
          </a:p>
          <a:p>
            <a:pPr lvl="1"/>
            <a:r>
              <a:rPr lang="en-US" dirty="0" smtClean="0">
                <a:latin typeface="Corbel" panose="020B0503020204020204" pitchFamily="34" charset="0"/>
              </a:rPr>
              <a:t>Significant allocations to CSBs for prevention, treatment, and recovery services </a:t>
            </a:r>
          </a:p>
          <a:p>
            <a:pPr lvl="1"/>
            <a:r>
              <a:rPr lang="en-US" dirty="0" smtClean="0">
                <a:latin typeface="Corbel" panose="020B0503020204020204" pitchFamily="34" charset="0"/>
              </a:rPr>
              <a:t>Other major projects supported (not exhaustive):</a:t>
            </a:r>
          </a:p>
          <a:p>
            <a:pPr lvl="2"/>
            <a:r>
              <a:rPr lang="en-US" dirty="0">
                <a:latin typeface="Corbel" panose="020B0503020204020204" pitchFamily="34" charset="0"/>
              </a:rPr>
              <a:t>U</a:t>
            </a:r>
            <a:r>
              <a:rPr lang="en-US" dirty="0" smtClean="0">
                <a:latin typeface="Corbel" panose="020B0503020204020204" pitchFamily="34" charset="0"/>
              </a:rPr>
              <a:t>niversity research-led evaluation</a:t>
            </a:r>
          </a:p>
          <a:p>
            <a:pPr lvl="2"/>
            <a:r>
              <a:rPr lang="en-US" dirty="0" smtClean="0">
                <a:latin typeface="Corbel" panose="020B0503020204020204" pitchFamily="34" charset="0"/>
              </a:rPr>
              <a:t>Peer supports (professional development and peer placement)</a:t>
            </a:r>
          </a:p>
          <a:p>
            <a:pPr lvl="2"/>
            <a:r>
              <a:rPr lang="en-US" dirty="0" smtClean="0">
                <a:latin typeface="Corbel" panose="020B0503020204020204" pitchFamily="34" charset="0"/>
              </a:rPr>
              <a:t>Naloxone purchasing</a:t>
            </a:r>
          </a:p>
          <a:p>
            <a:pPr lvl="2"/>
            <a:r>
              <a:rPr lang="en-US" dirty="0" smtClean="0">
                <a:latin typeface="Corbel" panose="020B0503020204020204" pitchFamily="34" charset="0"/>
              </a:rPr>
              <a:t>Harm reduction supports</a:t>
            </a:r>
          </a:p>
          <a:p>
            <a:pPr lvl="2"/>
            <a:r>
              <a:rPr lang="en-US" dirty="0" smtClean="0">
                <a:latin typeface="Corbel" panose="020B0503020204020204" pitchFamily="34" charset="0"/>
              </a:rPr>
              <a:t>University recovery program development</a:t>
            </a:r>
          </a:p>
          <a:p>
            <a:pPr lvl="2"/>
            <a:r>
              <a:rPr lang="en-US" dirty="0" smtClean="0">
                <a:latin typeface="Corbel" panose="020B0503020204020204" pitchFamily="34" charset="0"/>
              </a:rPr>
              <a:t>Media awareness campaign</a:t>
            </a:r>
          </a:p>
          <a:p>
            <a:pPr lvl="2"/>
            <a:r>
              <a:rPr lang="en-US" dirty="0" smtClean="0">
                <a:latin typeface="Corbel" panose="020B0503020204020204" pitchFamily="34" charset="0"/>
              </a:rPr>
              <a:t>Supports for </a:t>
            </a:r>
            <a:r>
              <a:rPr lang="en-US" dirty="0" err="1" smtClean="0">
                <a:latin typeface="Corbel" panose="020B0503020204020204" pitchFamily="34" charset="0"/>
              </a:rPr>
              <a:t>Tx</a:t>
            </a:r>
            <a:r>
              <a:rPr lang="en-US" dirty="0" smtClean="0">
                <a:latin typeface="Corbel" panose="020B0503020204020204" pitchFamily="34" charset="0"/>
              </a:rPr>
              <a:t> at FQHCs</a:t>
            </a:r>
            <a:endParaRPr lang="en-US" dirty="0">
              <a:latin typeface="Corbel" panose="020B0503020204020204" pitchFamily="34" charset="0"/>
            </a:endParaRPr>
          </a:p>
        </p:txBody>
      </p:sp>
      <p:sp>
        <p:nvSpPr>
          <p:cNvPr id="4" name="Footer Placeholder 3"/>
          <p:cNvSpPr>
            <a:spLocks noGrp="1"/>
          </p:cNvSpPr>
          <p:nvPr>
            <p:ph type="ftr" sz="quarter" idx="11"/>
          </p:nvPr>
        </p:nvSpPr>
        <p:spPr/>
        <p:txBody>
          <a:bodyPr/>
          <a:lstStyle/>
          <a:p>
            <a:r>
              <a:rPr lang="en-US" smtClean="0"/>
              <a:t>Office of the Secretary of Health and Human Resources</a:t>
            </a:r>
            <a:endParaRPr lang="en-US"/>
          </a:p>
        </p:txBody>
      </p:sp>
      <p:sp>
        <p:nvSpPr>
          <p:cNvPr id="5" name="Slide Number Placeholder 4"/>
          <p:cNvSpPr>
            <a:spLocks noGrp="1"/>
          </p:cNvSpPr>
          <p:nvPr>
            <p:ph type="sldNum" sz="quarter" idx="12"/>
          </p:nvPr>
        </p:nvSpPr>
        <p:spPr/>
        <p:txBody>
          <a:bodyPr/>
          <a:lstStyle/>
          <a:p>
            <a:fld id="{7FCEEFD8-6095-4F2B-91B5-249AF6EE5C32}" type="slidenum">
              <a:rPr lang="en-US" smtClean="0"/>
              <a:t>18</a:t>
            </a:fld>
            <a:endParaRPr lang="en-US"/>
          </a:p>
        </p:txBody>
      </p:sp>
    </p:spTree>
    <p:extLst>
      <p:ext uri="{BB962C8B-B14F-4D97-AF65-F5344CB8AC3E}">
        <p14:creationId xmlns:p14="http://schemas.microsoft.com/office/powerpoint/2010/main" val="236742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solidFill>
                  <a:schemeClr val="accent6"/>
                </a:solidFill>
                <a:latin typeface="Corbel" panose="020B0503020204020204" pitchFamily="34" charset="0"/>
              </a:rPr>
              <a:t>Allocating CDC Funds</a:t>
            </a:r>
            <a:endParaRPr lang="en-US" u="sng" dirty="0">
              <a:solidFill>
                <a:schemeClr val="accent6"/>
              </a:solidFill>
              <a:latin typeface="Corbel" panose="020B0503020204020204" pitchFamily="34" charset="0"/>
            </a:endParaRPr>
          </a:p>
        </p:txBody>
      </p:sp>
      <p:sp>
        <p:nvSpPr>
          <p:cNvPr id="3" name="Content Placeholder 2"/>
          <p:cNvSpPr>
            <a:spLocks noGrp="1"/>
          </p:cNvSpPr>
          <p:nvPr>
            <p:ph idx="1"/>
          </p:nvPr>
        </p:nvSpPr>
        <p:spPr>
          <a:xfrm>
            <a:off x="602673" y="1728096"/>
            <a:ext cx="7886700" cy="4351338"/>
          </a:xfrm>
        </p:spPr>
        <p:txBody>
          <a:bodyPr>
            <a:normAutofit/>
          </a:bodyPr>
          <a:lstStyle/>
          <a:p>
            <a:r>
              <a:rPr lang="en-US" altLang="en-US" b="1" dirty="0">
                <a:latin typeface="Corbel" panose="020B0503020204020204" pitchFamily="34" charset="0"/>
              </a:rPr>
              <a:t>Cooperative Agreement for Emergency Response: Public Health Crisis </a:t>
            </a:r>
            <a:r>
              <a:rPr lang="en-US" altLang="en-US" b="1" dirty="0" smtClean="0">
                <a:latin typeface="Corbel" panose="020B0503020204020204" pitchFamily="34" charset="0"/>
              </a:rPr>
              <a:t>Response</a:t>
            </a:r>
            <a:r>
              <a:rPr lang="en-US" altLang="en-US" dirty="0" smtClean="0">
                <a:latin typeface="Corbel" panose="020B0503020204020204" pitchFamily="34" charset="0"/>
              </a:rPr>
              <a:t>, 2018, ~$5</a:t>
            </a:r>
          </a:p>
          <a:p>
            <a:r>
              <a:rPr lang="en-US" altLang="en-US" dirty="0">
                <a:latin typeface="Corbel" panose="020B0503020204020204" pitchFamily="34" charset="0"/>
              </a:rPr>
              <a:t>Project Period: </a:t>
            </a:r>
            <a:r>
              <a:rPr lang="en-US" altLang="en-US" dirty="0" smtClean="0">
                <a:latin typeface="Corbel" panose="020B0503020204020204" pitchFamily="34" charset="0"/>
              </a:rPr>
              <a:t>September </a:t>
            </a:r>
            <a:r>
              <a:rPr lang="en-US" altLang="en-US" dirty="0">
                <a:latin typeface="Corbel" panose="020B0503020204020204" pitchFamily="34" charset="0"/>
              </a:rPr>
              <a:t>1, 2018 </a:t>
            </a:r>
            <a:r>
              <a:rPr lang="en-US" altLang="en-US" dirty="0" smtClean="0">
                <a:latin typeface="Corbel" panose="020B0503020204020204" pitchFamily="34" charset="0"/>
              </a:rPr>
              <a:t>–August </a:t>
            </a:r>
            <a:r>
              <a:rPr lang="en-US" altLang="en-US" dirty="0">
                <a:latin typeface="Corbel" panose="020B0503020204020204" pitchFamily="34" charset="0"/>
              </a:rPr>
              <a:t>31, </a:t>
            </a:r>
            <a:r>
              <a:rPr lang="en-US" altLang="en-US" dirty="0" smtClean="0">
                <a:latin typeface="Corbel" panose="020B0503020204020204" pitchFamily="34" charset="0"/>
              </a:rPr>
              <a:t>2019</a:t>
            </a:r>
          </a:p>
          <a:p>
            <a:endParaRPr lang="en-US" altLang="en-US" dirty="0">
              <a:latin typeface="Corbel" panose="020B0503020204020204" pitchFamily="34" charset="0"/>
            </a:endParaRPr>
          </a:p>
          <a:p>
            <a:pPr marL="0" indent="0">
              <a:buNone/>
            </a:pPr>
            <a:endParaRPr lang="en-US" dirty="0">
              <a:latin typeface="Corbel" panose="020B0503020204020204" pitchFamily="34" charset="0"/>
            </a:endParaRPr>
          </a:p>
          <a:p>
            <a:pPr marL="0" indent="0">
              <a:buNone/>
            </a:pPr>
            <a:endParaRPr lang="en-US" dirty="0" smtClean="0">
              <a:latin typeface="Corbel" panose="020B0503020204020204" pitchFamily="34" charset="0"/>
            </a:endParaRPr>
          </a:p>
        </p:txBody>
      </p:sp>
      <p:sp>
        <p:nvSpPr>
          <p:cNvPr id="4" name="Footer Placeholder 3"/>
          <p:cNvSpPr>
            <a:spLocks noGrp="1"/>
          </p:cNvSpPr>
          <p:nvPr>
            <p:ph type="ftr" sz="quarter" idx="11"/>
          </p:nvPr>
        </p:nvSpPr>
        <p:spPr/>
        <p:txBody>
          <a:bodyPr/>
          <a:lstStyle/>
          <a:p>
            <a:r>
              <a:rPr lang="en-US" smtClean="0"/>
              <a:t>Office of the Secretary of Health and Human Resources</a:t>
            </a:r>
            <a:endParaRPr lang="en-US"/>
          </a:p>
        </p:txBody>
      </p:sp>
      <p:sp>
        <p:nvSpPr>
          <p:cNvPr id="5" name="Slide Number Placeholder 4"/>
          <p:cNvSpPr>
            <a:spLocks noGrp="1"/>
          </p:cNvSpPr>
          <p:nvPr>
            <p:ph type="sldNum" sz="quarter" idx="12"/>
          </p:nvPr>
        </p:nvSpPr>
        <p:spPr/>
        <p:txBody>
          <a:bodyPr/>
          <a:lstStyle/>
          <a:p>
            <a:fld id="{7FCEEFD8-6095-4F2B-91B5-249AF6EE5C32}" type="slidenum">
              <a:rPr lang="en-US" smtClean="0"/>
              <a:t>19</a:t>
            </a:fld>
            <a:endParaRPr lang="en-US"/>
          </a:p>
        </p:txBody>
      </p:sp>
      <p:graphicFrame>
        <p:nvGraphicFramePr>
          <p:cNvPr id="7" name="Content Placeholder 5"/>
          <p:cNvGraphicFramePr>
            <a:graphicFrameLocks/>
          </p:cNvGraphicFramePr>
          <p:nvPr>
            <p:extLst>
              <p:ext uri="{D42A27DB-BD31-4B8C-83A1-F6EECF244321}">
                <p14:modId xmlns:p14="http://schemas.microsoft.com/office/powerpoint/2010/main" val="2209663053"/>
              </p:ext>
            </p:extLst>
          </p:nvPr>
        </p:nvGraphicFramePr>
        <p:xfrm>
          <a:off x="1752600" y="3012731"/>
          <a:ext cx="5619750" cy="2778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0456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609600"/>
          </a:xfrm>
        </p:spPr>
        <p:txBody>
          <a:bodyPr/>
          <a:lstStyle/>
          <a:p>
            <a:pPr algn="ctr" eaLnBrk="1" hangingPunct="1">
              <a:defRPr/>
            </a:pPr>
            <a:r>
              <a:rPr lang="en-US" sz="2800" u="sng" cap="all" dirty="0" smtClean="0">
                <a:solidFill>
                  <a:schemeClr val="accent6"/>
                </a:solidFill>
                <a:latin typeface="Corbel" panose="020B0503020204020204" pitchFamily="34" charset="0"/>
              </a:rPr>
              <a:t>All drugs</a:t>
            </a:r>
          </a:p>
        </p:txBody>
      </p:sp>
      <p:graphicFrame>
        <p:nvGraphicFramePr>
          <p:cNvPr id="3" name="Content Placeholder 3"/>
          <p:cNvGraphicFramePr>
            <a:graphicFrameLocks noGrp="1"/>
          </p:cNvGraphicFramePr>
          <p:nvPr>
            <p:ph idx="1"/>
            <p:extLst/>
          </p:nvPr>
        </p:nvGraphicFramePr>
        <p:xfrm>
          <a:off x="419100" y="1777663"/>
          <a:ext cx="8305800" cy="431833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04800" y="762000"/>
            <a:ext cx="8534400" cy="1015663"/>
          </a:xfrm>
          <a:prstGeom prst="rect">
            <a:avLst/>
          </a:prstGeom>
          <a:solidFill>
            <a:schemeClr val="accent6">
              <a:lumMod val="75000"/>
            </a:schemeClr>
          </a:solidFill>
          <a:ln>
            <a:solidFill>
              <a:schemeClr val="tx1"/>
            </a:solidFill>
          </a:ln>
        </p:spPr>
        <p:txBody>
          <a:bodyPr>
            <a:spAutoFit/>
          </a:bodyPr>
          <a:lstStyle/>
          <a:p>
            <a:pPr algn="just">
              <a:defRPr/>
            </a:pPr>
            <a:r>
              <a:rPr lang="en-US" sz="1200" dirty="0">
                <a:solidFill>
                  <a:schemeClr val="bg1"/>
                </a:solidFill>
              </a:rPr>
              <a:t>The total number of fatal drug overdoses statewide </a:t>
            </a:r>
            <a:r>
              <a:rPr lang="en-US" sz="1200" dirty="0" smtClean="0">
                <a:solidFill>
                  <a:schemeClr val="bg1"/>
                </a:solidFill>
              </a:rPr>
              <a:t>has increased </a:t>
            </a:r>
            <a:r>
              <a:rPr lang="en-US" sz="1200" dirty="0">
                <a:solidFill>
                  <a:schemeClr val="bg1"/>
                </a:solidFill>
              </a:rPr>
              <a:t>each year. In 2013, fatal drug overdose became the number one method of unnatural death in the Commonwealth, surpassing both motor vehicle-related fatalities and gun-related </a:t>
            </a:r>
            <a:r>
              <a:rPr lang="en-US" sz="1200" dirty="0" smtClean="0">
                <a:solidFill>
                  <a:schemeClr val="bg1"/>
                </a:solidFill>
              </a:rPr>
              <a:t>fatalities. In 2014, fatal drug overdose became the leading cause of accidental death in Virginia. The number of all fatal overdoses in 2016 compared to 2015 increased by 38.9%---a record setting statistic. In 2017 compared to 2016, fatal overdoses increased 7.4%.</a:t>
            </a:r>
            <a:endParaRPr lang="en-US" sz="1200" dirty="0">
              <a:solidFill>
                <a:schemeClr val="bg1"/>
              </a:solidFill>
            </a:endParaRPr>
          </a:p>
        </p:txBody>
      </p:sp>
    </p:spTree>
    <p:extLst>
      <p:ext uri="{BB962C8B-B14F-4D97-AF65-F5344CB8AC3E}">
        <p14:creationId xmlns:p14="http://schemas.microsoft.com/office/powerpoint/2010/main" val="20496060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solidFill>
                  <a:schemeClr val="accent6"/>
                </a:solidFill>
                <a:latin typeface="Corbel" panose="020B0503020204020204" pitchFamily="34" charset="0"/>
              </a:rPr>
              <a:t>Leveraging Opioid Data</a:t>
            </a:r>
            <a:endParaRPr lang="en-US" u="sng" dirty="0">
              <a:solidFill>
                <a:schemeClr val="accent6"/>
              </a:solidFill>
              <a:latin typeface="Corbel" panose="020B0503020204020204" pitchFamily="34" charset="0"/>
            </a:endParaRPr>
          </a:p>
        </p:txBody>
      </p:sp>
      <p:sp>
        <p:nvSpPr>
          <p:cNvPr id="3" name="Content Placeholder 2"/>
          <p:cNvSpPr>
            <a:spLocks noGrp="1"/>
          </p:cNvSpPr>
          <p:nvPr>
            <p:ph idx="1"/>
          </p:nvPr>
        </p:nvSpPr>
        <p:spPr/>
        <p:txBody>
          <a:bodyPr/>
          <a:lstStyle/>
          <a:p>
            <a:pPr marL="0" indent="0" algn="ctr">
              <a:buNone/>
            </a:pPr>
            <a:r>
              <a:rPr lang="en-US" i="1" dirty="0" smtClean="0">
                <a:latin typeface="Corbel" panose="020B0503020204020204" pitchFamily="34" charset="0"/>
              </a:rPr>
              <a:t>Data sharing barriers exist at local, state, and federal levels and across professional arenas</a:t>
            </a:r>
          </a:p>
          <a:p>
            <a:pPr marL="0" indent="0" algn="ctr">
              <a:buNone/>
            </a:pPr>
            <a:endParaRPr lang="en-US" i="1" dirty="0" smtClean="0">
              <a:latin typeface="Corbel" panose="020B0503020204020204" pitchFamily="34" charset="0"/>
            </a:endParaRPr>
          </a:p>
          <a:p>
            <a:r>
              <a:rPr lang="en-US" dirty="0" smtClean="0">
                <a:latin typeface="Corbel" panose="020B0503020204020204" pitchFamily="34" charset="0"/>
              </a:rPr>
              <a:t>In 2018, GA created a Chief Data Officer position </a:t>
            </a:r>
          </a:p>
          <a:p>
            <a:r>
              <a:rPr lang="en-US" dirty="0" smtClean="0">
                <a:latin typeface="Corbel" panose="020B0503020204020204" pitchFamily="34" charset="0"/>
              </a:rPr>
              <a:t>~$400,000 federal Bureau of Justice Assistance grant (DCJS) </a:t>
            </a:r>
          </a:p>
          <a:p>
            <a:pPr lvl="1"/>
            <a:r>
              <a:rPr lang="en-US" dirty="0" err="1" smtClean="0">
                <a:latin typeface="Corbel" panose="020B0503020204020204" pitchFamily="34" charset="0"/>
              </a:rPr>
              <a:t>Qlarion</a:t>
            </a:r>
            <a:r>
              <a:rPr lang="en-US" dirty="0" smtClean="0">
                <a:latin typeface="Corbel" panose="020B0503020204020204" pitchFamily="34" charset="0"/>
              </a:rPr>
              <a:t> (vendor) piloting a criminal justice and health/behavioral health data sharing platform in Winchester, Virginia</a:t>
            </a:r>
          </a:p>
          <a:p>
            <a:pPr lvl="1"/>
            <a:r>
              <a:rPr lang="en-US" dirty="0" smtClean="0">
                <a:latin typeface="Corbel" panose="020B0503020204020204" pitchFamily="34" charset="0"/>
              </a:rPr>
              <a:t>Provides a model for data sharing across systems</a:t>
            </a:r>
          </a:p>
          <a:p>
            <a:r>
              <a:rPr lang="en-US" dirty="0" smtClean="0">
                <a:latin typeface="Corbel" panose="020B0503020204020204" pitchFamily="34" charset="0"/>
              </a:rPr>
              <a:t>2019 Governor’s budget amendment ($1.3 M) to support data sharing and data governance</a:t>
            </a:r>
            <a:endParaRPr lang="en-US" dirty="0">
              <a:latin typeface="Corbel" panose="020B0503020204020204" pitchFamily="34" charset="0"/>
            </a:endParaRPr>
          </a:p>
        </p:txBody>
      </p:sp>
      <p:sp>
        <p:nvSpPr>
          <p:cNvPr id="4" name="Footer Placeholder 3"/>
          <p:cNvSpPr>
            <a:spLocks noGrp="1"/>
          </p:cNvSpPr>
          <p:nvPr>
            <p:ph type="ftr" sz="quarter" idx="11"/>
          </p:nvPr>
        </p:nvSpPr>
        <p:spPr/>
        <p:txBody>
          <a:bodyPr/>
          <a:lstStyle/>
          <a:p>
            <a:r>
              <a:rPr lang="en-US" smtClean="0"/>
              <a:t>Office of the Secretary of Health and Human Resources</a:t>
            </a:r>
            <a:endParaRPr lang="en-US"/>
          </a:p>
        </p:txBody>
      </p:sp>
      <p:sp>
        <p:nvSpPr>
          <p:cNvPr id="5" name="Slide Number Placeholder 4"/>
          <p:cNvSpPr>
            <a:spLocks noGrp="1"/>
          </p:cNvSpPr>
          <p:nvPr>
            <p:ph type="sldNum" sz="quarter" idx="12"/>
          </p:nvPr>
        </p:nvSpPr>
        <p:spPr/>
        <p:txBody>
          <a:bodyPr/>
          <a:lstStyle/>
          <a:p>
            <a:fld id="{7FCEEFD8-6095-4F2B-91B5-249AF6EE5C32}" type="slidenum">
              <a:rPr lang="en-US" smtClean="0"/>
              <a:t>20</a:t>
            </a:fld>
            <a:endParaRPr lang="en-US"/>
          </a:p>
        </p:txBody>
      </p:sp>
    </p:spTree>
    <p:extLst>
      <p:ext uri="{BB962C8B-B14F-4D97-AF65-F5344CB8AC3E}">
        <p14:creationId xmlns:p14="http://schemas.microsoft.com/office/powerpoint/2010/main" val="2789429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orbel" panose="020B0503020204020204" pitchFamily="34" charset="0"/>
              </a:rPr>
              <a:t>2019 Opioid-Related </a:t>
            </a:r>
            <a:br>
              <a:rPr lang="en-US" dirty="0" smtClean="0">
                <a:latin typeface="Corbel" panose="020B0503020204020204" pitchFamily="34" charset="0"/>
              </a:rPr>
            </a:br>
            <a:r>
              <a:rPr lang="en-US" u="sng" dirty="0" smtClean="0">
                <a:latin typeface="Corbel" panose="020B0503020204020204" pitchFamily="34" charset="0"/>
              </a:rPr>
              <a:t>(Currently live) Legislation</a:t>
            </a:r>
            <a:endParaRPr lang="en-US" u="sng" dirty="0">
              <a:latin typeface="Corbel" panose="020B0503020204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42046544"/>
              </p:ext>
            </p:extLst>
          </p:nvPr>
        </p:nvGraphicFramePr>
        <p:xfrm>
          <a:off x="628650" y="1825625"/>
          <a:ext cx="7886700" cy="3495040"/>
        </p:xfrm>
        <a:graphic>
          <a:graphicData uri="http://schemas.openxmlformats.org/drawingml/2006/table">
            <a:tbl>
              <a:tblPr firstRow="1" bandRow="1">
                <a:tableStyleId>{7DF18680-E054-41AD-8BC1-D1AEF772440D}</a:tableStyleId>
              </a:tblPr>
              <a:tblGrid>
                <a:gridCol w="3943350">
                  <a:extLst>
                    <a:ext uri="{9D8B030D-6E8A-4147-A177-3AD203B41FA5}">
                      <a16:colId xmlns:a16="http://schemas.microsoft.com/office/drawing/2014/main" val="3210230894"/>
                    </a:ext>
                  </a:extLst>
                </a:gridCol>
                <a:gridCol w="3943350">
                  <a:extLst>
                    <a:ext uri="{9D8B030D-6E8A-4147-A177-3AD203B41FA5}">
                      <a16:colId xmlns:a16="http://schemas.microsoft.com/office/drawing/2014/main" val="2729507357"/>
                    </a:ext>
                  </a:extLst>
                </a:gridCol>
              </a:tblGrid>
              <a:tr h="370840">
                <a:tc>
                  <a:txBody>
                    <a:bodyPr/>
                    <a:lstStyle/>
                    <a:p>
                      <a:pPr algn="ctr"/>
                      <a:r>
                        <a:rPr lang="en-US" dirty="0" smtClean="0">
                          <a:latin typeface="Corbel" panose="020B0503020204020204" pitchFamily="34" charset="0"/>
                        </a:rPr>
                        <a:t>Bill Number (Patron)</a:t>
                      </a:r>
                      <a:r>
                        <a:rPr lang="en-US" baseline="0" dirty="0" smtClean="0">
                          <a:latin typeface="Corbel" panose="020B0503020204020204" pitchFamily="34" charset="0"/>
                        </a:rPr>
                        <a:t> </a:t>
                      </a:r>
                      <a:endParaRPr lang="en-US" dirty="0">
                        <a:latin typeface="Corbel" panose="020B0503020204020204" pitchFamily="34" charset="0"/>
                      </a:endParaRPr>
                    </a:p>
                  </a:txBody>
                  <a:tcPr/>
                </a:tc>
                <a:tc>
                  <a:txBody>
                    <a:bodyPr/>
                    <a:lstStyle/>
                    <a:p>
                      <a:pPr algn="ctr"/>
                      <a:r>
                        <a:rPr lang="en-US" dirty="0" smtClean="0">
                          <a:latin typeface="Corbel" panose="020B0503020204020204" pitchFamily="34" charset="0"/>
                        </a:rPr>
                        <a:t>Bill content</a:t>
                      </a:r>
                      <a:endParaRPr lang="en-US" dirty="0">
                        <a:latin typeface="Corbel" panose="020B0503020204020204" pitchFamily="34" charset="0"/>
                      </a:endParaRPr>
                    </a:p>
                  </a:txBody>
                  <a:tcPr/>
                </a:tc>
                <a:extLst>
                  <a:ext uri="{0D108BD9-81ED-4DB2-BD59-A6C34878D82A}">
                    <a16:rowId xmlns:a16="http://schemas.microsoft.com/office/drawing/2014/main" val="2817371953"/>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smtClean="0">
                          <a:latin typeface="Corbel" panose="020B0503020204020204" pitchFamily="34" charset="0"/>
                        </a:rPr>
                        <a:t>HB1743 (</a:t>
                      </a:r>
                      <a:r>
                        <a:rPr lang="en-US" dirty="0" err="1" smtClean="0">
                          <a:latin typeface="Corbel" panose="020B0503020204020204" pitchFamily="34" charset="0"/>
                        </a:rPr>
                        <a:t>Bulova</a:t>
                      </a:r>
                      <a:r>
                        <a:rPr lang="en-US" dirty="0" smtClean="0">
                          <a:latin typeface="Corbel" panose="020B0503020204020204" pitchFamily="34" charset="0"/>
                        </a:rPr>
                        <a:t>)</a:t>
                      </a:r>
                      <a:endParaRPr lang="en-US" dirty="0">
                        <a:latin typeface="Corbel" panose="020B0503020204020204" pitchFamily="34" charset="0"/>
                      </a:endParaRPr>
                    </a:p>
                  </a:txBody>
                  <a:tcPr/>
                </a:tc>
                <a:tc>
                  <a:txBody>
                    <a:bodyPr/>
                    <a:lstStyle/>
                    <a:p>
                      <a:r>
                        <a:rPr lang="en-US" dirty="0" smtClean="0">
                          <a:latin typeface="Corbel" panose="020B0503020204020204" pitchFamily="34" charset="0"/>
                        </a:rPr>
                        <a:t>Adds proper disposal to counseling done by</a:t>
                      </a:r>
                      <a:r>
                        <a:rPr lang="en-US" baseline="0" dirty="0" smtClean="0">
                          <a:latin typeface="Corbel" panose="020B0503020204020204" pitchFamily="34" charset="0"/>
                        </a:rPr>
                        <a:t> pharmacists</a:t>
                      </a:r>
                      <a:endParaRPr lang="en-US" dirty="0">
                        <a:latin typeface="Corbel" panose="020B0503020204020204" pitchFamily="34" charset="0"/>
                      </a:endParaRPr>
                    </a:p>
                  </a:txBody>
                  <a:tcPr/>
                </a:tc>
                <a:extLst>
                  <a:ext uri="{0D108BD9-81ED-4DB2-BD59-A6C34878D82A}">
                    <a16:rowId xmlns:a16="http://schemas.microsoft.com/office/drawing/2014/main" val="797806657"/>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smtClean="0">
                          <a:latin typeface="Corbel" panose="020B0503020204020204" pitchFamily="34" charset="0"/>
                        </a:rPr>
                        <a:t>HB1878 (Garrett) </a:t>
                      </a:r>
                      <a:endParaRPr lang="en-US" dirty="0">
                        <a:latin typeface="Corbel" panose="020B0503020204020204" pitchFamily="34" charset="0"/>
                      </a:endParaRPr>
                    </a:p>
                  </a:txBody>
                  <a:tcPr/>
                </a:tc>
                <a:tc>
                  <a:txBody>
                    <a:bodyPr/>
                    <a:lstStyle/>
                    <a:p>
                      <a:r>
                        <a:rPr lang="en-US" sz="1350" b="0" i="0" kern="1200" dirty="0" smtClean="0">
                          <a:solidFill>
                            <a:schemeClr val="dk1"/>
                          </a:solidFill>
                          <a:effectLst/>
                          <a:latin typeface="Corbel" panose="020B0503020204020204" pitchFamily="34" charset="0"/>
                          <a:ea typeface="+mn-ea"/>
                          <a:cs typeface="+mn-cs"/>
                        </a:rPr>
                        <a:t>Authorizes regional jail</a:t>
                      </a:r>
                      <a:r>
                        <a:rPr lang="en-US" sz="1350" b="0" i="0" kern="1200" baseline="0" dirty="0" smtClean="0">
                          <a:solidFill>
                            <a:schemeClr val="dk1"/>
                          </a:solidFill>
                          <a:effectLst/>
                          <a:latin typeface="Corbel" panose="020B0503020204020204" pitchFamily="34" charset="0"/>
                          <a:ea typeface="+mn-ea"/>
                          <a:cs typeface="+mn-cs"/>
                        </a:rPr>
                        <a:t> employees to </a:t>
                      </a:r>
                      <a:r>
                        <a:rPr lang="en-US" sz="1350" b="0" i="0" kern="1200" dirty="0" smtClean="0">
                          <a:solidFill>
                            <a:schemeClr val="dk1"/>
                          </a:solidFill>
                          <a:effectLst/>
                          <a:latin typeface="Corbel" panose="020B0503020204020204" pitchFamily="34" charset="0"/>
                          <a:ea typeface="+mn-ea"/>
                          <a:cs typeface="+mn-cs"/>
                        </a:rPr>
                        <a:t>possess and administer naloxone</a:t>
                      </a:r>
                      <a:endParaRPr lang="en-US" dirty="0">
                        <a:latin typeface="Corbel" panose="020B0503020204020204" pitchFamily="34" charset="0"/>
                      </a:endParaRPr>
                    </a:p>
                  </a:txBody>
                  <a:tcPr/>
                </a:tc>
                <a:extLst>
                  <a:ext uri="{0D108BD9-81ED-4DB2-BD59-A6C34878D82A}">
                    <a16:rowId xmlns:a16="http://schemas.microsoft.com/office/drawing/2014/main" val="2269587501"/>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smtClean="0">
                          <a:latin typeface="Corbel" panose="020B0503020204020204" pitchFamily="34" charset="0"/>
                        </a:rPr>
                        <a:t>HB2045 (Hurst) </a:t>
                      </a:r>
                      <a:endParaRPr lang="en-US" dirty="0">
                        <a:latin typeface="Corbel" panose="020B0503020204020204" pitchFamily="34" charset="0"/>
                      </a:endParaRPr>
                    </a:p>
                  </a:txBody>
                  <a:tcPr/>
                </a:tc>
                <a:tc>
                  <a:txBody>
                    <a:bodyPr/>
                    <a:lstStyle/>
                    <a:p>
                      <a:r>
                        <a:rPr lang="en-US" dirty="0" smtClean="0">
                          <a:latin typeface="Corbel" panose="020B0503020204020204" pitchFamily="34" charset="0"/>
                        </a:rPr>
                        <a:t>Creates a certification</a:t>
                      </a:r>
                      <a:r>
                        <a:rPr lang="en-US" baseline="0" dirty="0" smtClean="0">
                          <a:latin typeface="Corbel" panose="020B0503020204020204" pitchFamily="34" charset="0"/>
                        </a:rPr>
                        <a:t> for recovery housing</a:t>
                      </a:r>
                      <a:endParaRPr lang="en-US" dirty="0">
                        <a:latin typeface="Corbel" panose="020B0503020204020204" pitchFamily="34" charset="0"/>
                      </a:endParaRPr>
                    </a:p>
                  </a:txBody>
                  <a:tcPr/>
                </a:tc>
                <a:extLst>
                  <a:ext uri="{0D108BD9-81ED-4DB2-BD59-A6C34878D82A}">
                    <a16:rowId xmlns:a16="http://schemas.microsoft.com/office/drawing/2014/main" val="2747188132"/>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smtClean="0">
                          <a:latin typeface="Corbel" panose="020B0503020204020204" pitchFamily="34" charset="0"/>
                        </a:rPr>
                        <a:t>HB2559 (Pillion) </a:t>
                      </a:r>
                      <a:endParaRPr lang="en-US" dirty="0">
                        <a:latin typeface="Corbel" panose="020B0503020204020204" pitchFamily="34" charset="0"/>
                      </a:endParaRPr>
                    </a:p>
                  </a:txBody>
                  <a:tcPr/>
                </a:tc>
                <a:tc>
                  <a:txBody>
                    <a:bodyPr/>
                    <a:lstStyle/>
                    <a:p>
                      <a:r>
                        <a:rPr lang="en-US" dirty="0" smtClean="0">
                          <a:latin typeface="Corbel" panose="020B0503020204020204" pitchFamily="34" charset="0"/>
                        </a:rPr>
                        <a:t>Lays out exceptions for e-prescribing mandate</a:t>
                      </a:r>
                      <a:endParaRPr lang="en-US" dirty="0">
                        <a:latin typeface="Corbel" panose="020B0503020204020204" pitchFamily="34" charset="0"/>
                      </a:endParaRPr>
                    </a:p>
                  </a:txBody>
                  <a:tcPr/>
                </a:tc>
                <a:extLst>
                  <a:ext uri="{0D108BD9-81ED-4DB2-BD59-A6C34878D82A}">
                    <a16:rowId xmlns:a16="http://schemas.microsoft.com/office/drawing/2014/main" val="1562087775"/>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smtClean="0">
                          <a:latin typeface="Corbel" panose="020B0503020204020204" pitchFamily="34" charset="0"/>
                        </a:rPr>
                        <a:t>HB2318 (McGuire)</a:t>
                      </a:r>
                      <a:endParaRPr lang="en-US" dirty="0">
                        <a:latin typeface="Corbel" panose="020B0503020204020204" pitchFamily="34" charset="0"/>
                      </a:endParaRPr>
                    </a:p>
                  </a:txBody>
                  <a:tcPr/>
                </a:tc>
                <a:tc>
                  <a:txBody>
                    <a:bodyPr/>
                    <a:lstStyle/>
                    <a:p>
                      <a:r>
                        <a:rPr lang="en-US" dirty="0" smtClean="0">
                          <a:latin typeface="Corbel" panose="020B0503020204020204" pitchFamily="34" charset="0"/>
                        </a:rPr>
                        <a:t>Authorizes school nurses to possess and administer naloxone</a:t>
                      </a:r>
                      <a:endParaRPr lang="en-US" dirty="0">
                        <a:latin typeface="Corbel" panose="020B0503020204020204" pitchFamily="34" charset="0"/>
                      </a:endParaRPr>
                    </a:p>
                  </a:txBody>
                  <a:tcPr/>
                </a:tc>
                <a:extLst>
                  <a:ext uri="{0D108BD9-81ED-4DB2-BD59-A6C34878D82A}">
                    <a16:rowId xmlns:a16="http://schemas.microsoft.com/office/drawing/2014/main" val="34681937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smtClean="0">
                          <a:latin typeface="Corbel" panose="020B0503020204020204" pitchFamily="34" charset="0"/>
                        </a:rPr>
                        <a:t>HB2158 (Plum)</a:t>
                      </a:r>
                      <a:endParaRPr lang="en-US" dirty="0">
                        <a:latin typeface="Corbel" panose="020B0503020204020204" pitchFamily="34" charset="0"/>
                      </a:endParaRPr>
                    </a:p>
                  </a:txBody>
                  <a:tcPr/>
                </a:tc>
                <a:tc>
                  <a:txBody>
                    <a:bodyPr/>
                    <a:lstStyle/>
                    <a:p>
                      <a:r>
                        <a:rPr lang="en-US" dirty="0" smtClean="0">
                          <a:latin typeface="Corbel" panose="020B0503020204020204" pitchFamily="34" charset="0"/>
                        </a:rPr>
                        <a:t>Expands</a:t>
                      </a:r>
                      <a:r>
                        <a:rPr lang="en-US" baseline="0" dirty="0" smtClean="0">
                          <a:latin typeface="Corbel" panose="020B0503020204020204" pitchFamily="34" charset="0"/>
                        </a:rPr>
                        <a:t> authorization to dispense naloxone</a:t>
                      </a:r>
                      <a:endParaRPr lang="en-US" dirty="0">
                        <a:latin typeface="Corbel" panose="020B0503020204020204" pitchFamily="34" charset="0"/>
                      </a:endParaRPr>
                    </a:p>
                  </a:txBody>
                  <a:tcPr/>
                </a:tc>
                <a:extLst>
                  <a:ext uri="{0D108BD9-81ED-4DB2-BD59-A6C34878D82A}">
                    <a16:rowId xmlns:a16="http://schemas.microsoft.com/office/drawing/2014/main" val="3640317407"/>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smtClean="0">
                          <a:latin typeface="Corbel" panose="020B0503020204020204" pitchFamily="34" charset="0"/>
                        </a:rPr>
                        <a:t>HB</a:t>
                      </a:r>
                      <a:r>
                        <a:rPr lang="en-US" baseline="0" dirty="0" smtClean="0">
                          <a:latin typeface="Corbel" panose="020B0503020204020204" pitchFamily="34" charset="0"/>
                        </a:rPr>
                        <a:t>2558(Pillion)</a:t>
                      </a:r>
                      <a:r>
                        <a:rPr lang="en-US" dirty="0" smtClean="0">
                          <a:latin typeface="Corbel" panose="020B0503020204020204" pitchFamily="34" charset="0"/>
                        </a:rPr>
                        <a:t>/SB1167(</a:t>
                      </a:r>
                      <a:r>
                        <a:rPr lang="en-US" dirty="0" err="1" smtClean="0">
                          <a:latin typeface="Corbel" panose="020B0503020204020204" pitchFamily="34" charset="0"/>
                        </a:rPr>
                        <a:t>Chafin</a:t>
                      </a:r>
                      <a:r>
                        <a:rPr lang="en-US" dirty="0" smtClean="0">
                          <a:latin typeface="Corbel" panose="020B0503020204020204" pitchFamily="34" charset="0"/>
                        </a:rPr>
                        <a:t>)</a:t>
                      </a:r>
                      <a:endParaRPr lang="en-US" dirty="0">
                        <a:latin typeface="Corbel" panose="020B0503020204020204" pitchFamily="34" charset="0"/>
                      </a:endParaRPr>
                    </a:p>
                  </a:txBody>
                  <a:tcPr/>
                </a:tc>
                <a:tc>
                  <a:txBody>
                    <a:bodyPr/>
                    <a:lstStyle/>
                    <a:p>
                      <a:r>
                        <a:rPr lang="en-US" dirty="0" smtClean="0">
                          <a:latin typeface="Corbel" panose="020B0503020204020204" pitchFamily="34" charset="0"/>
                        </a:rPr>
                        <a:t>Prohibits</a:t>
                      </a:r>
                      <a:r>
                        <a:rPr lang="en-US" baseline="0" dirty="0" smtClean="0">
                          <a:latin typeface="Corbel" panose="020B0503020204020204" pitchFamily="34" charset="0"/>
                        </a:rPr>
                        <a:t> providers from insisting on cash payment for SUD treatment services from Medicaid members</a:t>
                      </a:r>
                      <a:endParaRPr lang="en-US" dirty="0">
                        <a:latin typeface="Corbel" panose="020B0503020204020204" pitchFamily="34" charset="0"/>
                      </a:endParaRPr>
                    </a:p>
                  </a:txBody>
                  <a:tcPr/>
                </a:tc>
                <a:extLst>
                  <a:ext uri="{0D108BD9-81ED-4DB2-BD59-A6C34878D82A}">
                    <a16:rowId xmlns:a16="http://schemas.microsoft.com/office/drawing/2014/main" val="800441632"/>
                  </a:ext>
                </a:extLst>
              </a:tr>
            </a:tbl>
          </a:graphicData>
        </a:graphic>
      </p:graphicFrame>
      <p:sp>
        <p:nvSpPr>
          <p:cNvPr id="4" name="Footer Placeholder 3"/>
          <p:cNvSpPr>
            <a:spLocks noGrp="1"/>
          </p:cNvSpPr>
          <p:nvPr>
            <p:ph type="ftr" sz="quarter" idx="11"/>
          </p:nvPr>
        </p:nvSpPr>
        <p:spPr/>
        <p:txBody>
          <a:bodyPr/>
          <a:lstStyle/>
          <a:p>
            <a:r>
              <a:rPr lang="en-US" smtClean="0"/>
              <a:t>Office of the Secretary of Health and Human Resources</a:t>
            </a:r>
            <a:endParaRPr lang="en-US"/>
          </a:p>
        </p:txBody>
      </p:sp>
      <p:sp>
        <p:nvSpPr>
          <p:cNvPr id="5" name="Slide Number Placeholder 4"/>
          <p:cNvSpPr>
            <a:spLocks noGrp="1"/>
          </p:cNvSpPr>
          <p:nvPr>
            <p:ph type="sldNum" sz="quarter" idx="12"/>
          </p:nvPr>
        </p:nvSpPr>
        <p:spPr/>
        <p:txBody>
          <a:bodyPr/>
          <a:lstStyle/>
          <a:p>
            <a:fld id="{7FCEEFD8-6095-4F2B-91B5-249AF6EE5C32}" type="slidenum">
              <a:rPr lang="en-US" smtClean="0"/>
              <a:t>21</a:t>
            </a:fld>
            <a:endParaRPr lang="en-US"/>
          </a:p>
        </p:txBody>
      </p:sp>
    </p:spTree>
    <p:extLst>
      <p:ext uri="{BB962C8B-B14F-4D97-AF65-F5344CB8AC3E}">
        <p14:creationId xmlns:p14="http://schemas.microsoft.com/office/powerpoint/2010/main" val="1478570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solidFill>
                  <a:schemeClr val="accent6"/>
                </a:solidFill>
                <a:latin typeface="Corbel" panose="020B0503020204020204" pitchFamily="34" charset="0"/>
              </a:rPr>
              <a:t>2019 Budget Amendments</a:t>
            </a:r>
            <a:endParaRPr lang="en-US" u="sng" dirty="0">
              <a:solidFill>
                <a:schemeClr val="accent6"/>
              </a:solidFill>
              <a:latin typeface="Corbel" panose="020B0503020204020204" pitchFamily="34" charset="0"/>
            </a:endParaRPr>
          </a:p>
        </p:txBody>
      </p:sp>
      <p:sp>
        <p:nvSpPr>
          <p:cNvPr id="3" name="Content Placeholder 2"/>
          <p:cNvSpPr>
            <a:spLocks noGrp="1"/>
          </p:cNvSpPr>
          <p:nvPr>
            <p:ph idx="1"/>
          </p:nvPr>
        </p:nvSpPr>
        <p:spPr/>
        <p:txBody>
          <a:bodyPr/>
          <a:lstStyle/>
          <a:p>
            <a:r>
              <a:rPr lang="en-US" dirty="0">
                <a:latin typeface="Corbel" panose="020B0503020204020204" pitchFamily="34" charset="0"/>
              </a:rPr>
              <a:t>Governor’s budget amendments:</a:t>
            </a:r>
          </a:p>
          <a:p>
            <a:pPr lvl="1"/>
            <a:r>
              <a:rPr lang="en-US" dirty="0">
                <a:latin typeface="Corbel" panose="020B0503020204020204" pitchFamily="34" charset="0"/>
              </a:rPr>
              <a:t>$3.2 M ($1.6 in both years) for naloxone</a:t>
            </a:r>
          </a:p>
          <a:p>
            <a:pPr lvl="1"/>
            <a:r>
              <a:rPr lang="en-US" dirty="0">
                <a:latin typeface="Corbel" panose="020B0503020204020204" pitchFamily="34" charset="0"/>
              </a:rPr>
              <a:t>$1.3 (FY20) for data sharing and governance</a:t>
            </a:r>
          </a:p>
          <a:p>
            <a:pPr lvl="2"/>
            <a:r>
              <a:rPr lang="en-US" dirty="0">
                <a:latin typeface="Corbel" panose="020B0503020204020204" pitchFamily="34" charset="0"/>
              </a:rPr>
              <a:t>Specifically, ~$800,000 for a data dictionary and catalog that builds on pilot</a:t>
            </a:r>
          </a:p>
          <a:p>
            <a:pPr lvl="1"/>
            <a:r>
              <a:rPr lang="en-US" dirty="0">
                <a:latin typeface="Corbel" panose="020B0503020204020204" pitchFamily="34" charset="0"/>
              </a:rPr>
              <a:t>$3.3 M (FY20) for the Department of Forensic Services additional controlled substances positions</a:t>
            </a:r>
          </a:p>
          <a:p>
            <a:pPr lvl="1"/>
            <a:r>
              <a:rPr lang="en-US" dirty="0">
                <a:latin typeface="Corbel" panose="020B0503020204020204" pitchFamily="34" charset="0"/>
              </a:rPr>
              <a:t>$1.1 M (FY20) for treatment programs in Community Corrections Alternative Programs (CCAP</a:t>
            </a:r>
            <a:r>
              <a:rPr lang="en-US" dirty="0" smtClean="0">
                <a:latin typeface="Corbel" panose="020B0503020204020204" pitchFamily="34" charset="0"/>
              </a:rPr>
              <a:t>)</a:t>
            </a:r>
          </a:p>
          <a:p>
            <a:pPr lvl="1"/>
            <a:endParaRPr lang="en-US" dirty="0">
              <a:latin typeface="Corbel" panose="020B0503020204020204" pitchFamily="34" charset="0"/>
            </a:endParaRPr>
          </a:p>
          <a:p>
            <a:pPr lvl="1"/>
            <a:endParaRPr lang="en-US" dirty="0" smtClean="0">
              <a:latin typeface="Corbel" panose="020B0503020204020204" pitchFamily="34" charset="0"/>
            </a:endParaRPr>
          </a:p>
          <a:p>
            <a:r>
              <a:rPr lang="en-US" dirty="0" smtClean="0">
                <a:latin typeface="Corbel" panose="020B0503020204020204" pitchFamily="34" charset="0"/>
              </a:rPr>
              <a:t>Legislative committee reports forthcoming...</a:t>
            </a:r>
            <a:endParaRPr lang="en-US" dirty="0">
              <a:latin typeface="Corbel" panose="020B0503020204020204" pitchFamily="34" charset="0"/>
            </a:endParaRPr>
          </a:p>
          <a:p>
            <a:endParaRPr lang="en-US" dirty="0"/>
          </a:p>
        </p:txBody>
      </p:sp>
      <p:sp>
        <p:nvSpPr>
          <p:cNvPr id="4" name="Footer Placeholder 3"/>
          <p:cNvSpPr>
            <a:spLocks noGrp="1"/>
          </p:cNvSpPr>
          <p:nvPr>
            <p:ph type="ftr" sz="quarter" idx="11"/>
          </p:nvPr>
        </p:nvSpPr>
        <p:spPr/>
        <p:txBody>
          <a:bodyPr/>
          <a:lstStyle/>
          <a:p>
            <a:r>
              <a:rPr lang="en-US" smtClean="0"/>
              <a:t>Office of the Secretary of Health and Human Resources</a:t>
            </a:r>
            <a:endParaRPr lang="en-US"/>
          </a:p>
        </p:txBody>
      </p:sp>
      <p:sp>
        <p:nvSpPr>
          <p:cNvPr id="5" name="Slide Number Placeholder 4"/>
          <p:cNvSpPr>
            <a:spLocks noGrp="1"/>
          </p:cNvSpPr>
          <p:nvPr>
            <p:ph type="sldNum" sz="quarter" idx="12"/>
          </p:nvPr>
        </p:nvSpPr>
        <p:spPr/>
        <p:txBody>
          <a:bodyPr/>
          <a:lstStyle/>
          <a:p>
            <a:fld id="{7FCEEFD8-6095-4F2B-91B5-249AF6EE5C32}" type="slidenum">
              <a:rPr lang="en-US" smtClean="0"/>
              <a:t>22</a:t>
            </a:fld>
            <a:endParaRPr lang="en-US"/>
          </a:p>
        </p:txBody>
      </p:sp>
    </p:spTree>
    <p:extLst>
      <p:ext uri="{BB962C8B-B14F-4D97-AF65-F5344CB8AC3E}">
        <p14:creationId xmlns:p14="http://schemas.microsoft.com/office/powerpoint/2010/main" val="2171342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0" y="2514600"/>
            <a:ext cx="7886700" cy="1325563"/>
          </a:xfrm>
        </p:spPr>
        <p:txBody>
          <a:bodyPr/>
          <a:lstStyle/>
          <a:p>
            <a:pPr algn="ctr"/>
            <a:r>
              <a:rPr lang="en-US" i="1" dirty="0" smtClean="0">
                <a:solidFill>
                  <a:schemeClr val="accent6"/>
                </a:solidFill>
                <a:latin typeface="Corbel" panose="020B0503020204020204" pitchFamily="34" charset="0"/>
              </a:rPr>
              <a:t>Addiction will always find another drug. </a:t>
            </a:r>
            <a:endParaRPr lang="en-US" i="1" dirty="0">
              <a:solidFill>
                <a:schemeClr val="accent6"/>
              </a:solidFill>
              <a:latin typeface="Corbel" panose="020B0503020204020204" pitchFamily="34" charset="0"/>
            </a:endParaRPr>
          </a:p>
        </p:txBody>
      </p:sp>
      <p:sp>
        <p:nvSpPr>
          <p:cNvPr id="4" name="Footer Placeholder 3"/>
          <p:cNvSpPr>
            <a:spLocks noGrp="1"/>
          </p:cNvSpPr>
          <p:nvPr>
            <p:ph type="ftr" sz="quarter" idx="11"/>
          </p:nvPr>
        </p:nvSpPr>
        <p:spPr/>
        <p:txBody>
          <a:bodyPr/>
          <a:lstStyle/>
          <a:p>
            <a:r>
              <a:rPr lang="en-US" smtClean="0"/>
              <a:t>Office of the Secretary of Health and Human Resources</a:t>
            </a:r>
            <a:endParaRPr lang="en-US"/>
          </a:p>
        </p:txBody>
      </p:sp>
      <p:sp>
        <p:nvSpPr>
          <p:cNvPr id="5" name="Slide Number Placeholder 4"/>
          <p:cNvSpPr>
            <a:spLocks noGrp="1"/>
          </p:cNvSpPr>
          <p:nvPr>
            <p:ph type="sldNum" sz="quarter" idx="12"/>
          </p:nvPr>
        </p:nvSpPr>
        <p:spPr/>
        <p:txBody>
          <a:bodyPr/>
          <a:lstStyle/>
          <a:p>
            <a:fld id="{7FCEEFD8-6095-4F2B-91B5-249AF6EE5C32}" type="slidenum">
              <a:rPr lang="en-US" smtClean="0"/>
              <a:t>23</a:t>
            </a:fld>
            <a:endParaRPr lang="en-US"/>
          </a:p>
        </p:txBody>
      </p:sp>
    </p:spTree>
    <p:extLst>
      <p:ext uri="{BB962C8B-B14F-4D97-AF65-F5344CB8AC3E}">
        <p14:creationId xmlns:p14="http://schemas.microsoft.com/office/powerpoint/2010/main" val="3736712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0694" y="2462865"/>
            <a:ext cx="6462612" cy="3298569"/>
          </a:xfrm>
          <a:prstGeom prst="rect">
            <a:avLst/>
          </a:prstGeom>
        </p:spPr>
      </p:pic>
      <p:sp>
        <p:nvSpPr>
          <p:cNvPr id="4" name="Title 3"/>
          <p:cNvSpPr>
            <a:spLocks noGrp="1"/>
          </p:cNvSpPr>
          <p:nvPr>
            <p:ph type="title"/>
          </p:nvPr>
        </p:nvSpPr>
        <p:spPr/>
        <p:txBody>
          <a:bodyPr>
            <a:normAutofit/>
          </a:bodyPr>
          <a:lstStyle/>
          <a:p>
            <a:pPr algn="ctr"/>
            <a:r>
              <a:rPr lang="en-US" sz="3200" u="sng" dirty="0">
                <a:solidFill>
                  <a:schemeClr val="accent6"/>
                </a:solidFill>
                <a:latin typeface="Corbel" panose="020B0503020204020204" pitchFamily="34" charset="0"/>
                <a:cs typeface="Arial" panose="020B0604020202020204" pitchFamily="34" charset="0"/>
              </a:rPr>
              <a:t>Methamphetamine Overdose Deaths</a:t>
            </a:r>
          </a:p>
        </p:txBody>
      </p:sp>
      <p:sp>
        <p:nvSpPr>
          <p:cNvPr id="3" name="Slide Number Placeholder 2"/>
          <p:cNvSpPr>
            <a:spLocks noGrp="1"/>
          </p:cNvSpPr>
          <p:nvPr>
            <p:ph type="sldNum" sz="quarter" idx="12"/>
          </p:nvPr>
        </p:nvSpPr>
        <p:spPr/>
        <p:txBody>
          <a:bodyPr/>
          <a:lstStyle/>
          <a:p>
            <a:fld id="{6750503C-4FC6-4A50-9997-0FF8592E2B95}" type="slidenum">
              <a:rPr lang="en-US" smtClean="0"/>
              <a:t>24</a:t>
            </a:fld>
            <a:endParaRPr lang="en-US"/>
          </a:p>
        </p:txBody>
      </p:sp>
    </p:spTree>
    <p:extLst>
      <p:ext uri="{BB962C8B-B14F-4D97-AF65-F5344CB8AC3E}">
        <p14:creationId xmlns:p14="http://schemas.microsoft.com/office/powerpoint/2010/main" val="15982444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723" y="2125266"/>
            <a:ext cx="6646554"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normAutofit/>
          </a:bodyPr>
          <a:lstStyle/>
          <a:p>
            <a:pPr algn="ctr"/>
            <a:r>
              <a:rPr lang="en-US" sz="3600" u="sng" dirty="0">
                <a:solidFill>
                  <a:schemeClr val="accent6"/>
                </a:solidFill>
                <a:latin typeface="Corbel" panose="020B0503020204020204" pitchFamily="34" charset="0"/>
                <a:cs typeface="Arial" panose="020B0604020202020204" pitchFamily="34" charset="0"/>
              </a:rPr>
              <a:t>Cocaine Overdose Deaths</a:t>
            </a:r>
          </a:p>
        </p:txBody>
      </p:sp>
      <p:sp>
        <p:nvSpPr>
          <p:cNvPr id="2" name="Slide Number Placeholder 1"/>
          <p:cNvSpPr>
            <a:spLocks noGrp="1"/>
          </p:cNvSpPr>
          <p:nvPr>
            <p:ph type="sldNum" sz="quarter" idx="12"/>
          </p:nvPr>
        </p:nvSpPr>
        <p:spPr/>
        <p:txBody>
          <a:bodyPr/>
          <a:lstStyle/>
          <a:p>
            <a:fld id="{6750503C-4FC6-4A50-9997-0FF8592E2B95}" type="slidenum">
              <a:rPr lang="en-US" smtClean="0"/>
              <a:t>25</a:t>
            </a:fld>
            <a:endParaRPr lang="en-US"/>
          </a:p>
        </p:txBody>
      </p:sp>
    </p:spTree>
    <p:extLst>
      <p:ext uri="{BB962C8B-B14F-4D97-AF65-F5344CB8AC3E}">
        <p14:creationId xmlns:p14="http://schemas.microsoft.com/office/powerpoint/2010/main" val="10181056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u="sng" dirty="0" smtClean="0">
                <a:solidFill>
                  <a:schemeClr val="accent6"/>
                </a:solidFill>
                <a:latin typeface="Corbel" panose="020B0503020204020204" pitchFamily="34" charset="0"/>
                <a:cs typeface="Arial" panose="020B0604020202020204" pitchFamily="34" charset="0"/>
              </a:rPr>
              <a:t>Questions &amp; Contact Info</a:t>
            </a:r>
            <a:endParaRPr lang="en-US" sz="3600" u="sng" dirty="0">
              <a:solidFill>
                <a:schemeClr val="accent6"/>
              </a:solidFill>
              <a:latin typeface="Corbel" panose="020B0503020204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pPr marL="0" indent="0" algn="ctr">
              <a:buNone/>
            </a:pPr>
            <a:endParaRPr lang="en-US" dirty="0" smtClean="0">
              <a:latin typeface="Arial" panose="020B0604020202020204" pitchFamily="34" charset="0"/>
              <a:cs typeface="Arial" panose="020B0604020202020204" pitchFamily="34" charset="0"/>
            </a:endParaRPr>
          </a:p>
          <a:p>
            <a:pPr marL="0" indent="0" algn="ctr">
              <a:buNone/>
            </a:pPr>
            <a:r>
              <a:rPr lang="en-US" sz="3000" dirty="0" smtClean="0">
                <a:latin typeface="Corbel" panose="020B0503020204020204" pitchFamily="34" charset="0"/>
                <a:cs typeface="Arial" panose="020B0604020202020204" pitchFamily="34" charset="0"/>
              </a:rPr>
              <a:t>Jodi Manz</a:t>
            </a:r>
          </a:p>
          <a:p>
            <a:pPr marL="0" indent="0" algn="ctr">
              <a:buNone/>
            </a:pPr>
            <a:r>
              <a:rPr lang="en-US" sz="3000" dirty="0" smtClean="0">
                <a:latin typeface="Corbel" panose="020B0503020204020204" pitchFamily="34" charset="0"/>
                <a:cs typeface="Arial" panose="020B0604020202020204" pitchFamily="34" charset="0"/>
                <a:hlinkClick r:id="rId2"/>
              </a:rPr>
              <a:t>Jodi.Manz@governor.virginia.gov</a:t>
            </a:r>
            <a:endParaRPr lang="en-US" sz="3000" dirty="0" smtClean="0">
              <a:latin typeface="Corbel" panose="020B0503020204020204" pitchFamily="34" charset="0"/>
              <a:cs typeface="Arial" panose="020B0604020202020204" pitchFamily="34" charset="0"/>
            </a:endParaRPr>
          </a:p>
          <a:p>
            <a:pPr marL="0" indent="0" algn="ctr">
              <a:buNone/>
            </a:pPr>
            <a:r>
              <a:rPr lang="en-US" sz="3000" dirty="0" smtClean="0">
                <a:latin typeface="Corbel" panose="020B0503020204020204" pitchFamily="34" charset="0"/>
                <a:cs typeface="Arial" panose="020B0604020202020204" pitchFamily="34" charset="0"/>
              </a:rPr>
              <a:t>(804) 663-7447</a:t>
            </a:r>
          </a:p>
          <a:p>
            <a:pPr marL="0" indent="0" algn="ctr">
              <a:buNone/>
            </a:pPr>
            <a:endParaRPr lang="en-US" sz="3000" dirty="0" smtClean="0">
              <a:latin typeface="Corbel" panose="020B0503020204020204" pitchFamily="34" charset="0"/>
              <a:cs typeface="Arial" panose="020B0604020202020204" pitchFamily="34" charset="0"/>
            </a:endParaRPr>
          </a:p>
          <a:p>
            <a:pPr marL="0" indent="0" algn="ctr">
              <a:buNone/>
            </a:pPr>
            <a:r>
              <a:rPr lang="en-US" sz="3000" dirty="0" smtClean="0">
                <a:latin typeface="Corbel" panose="020B0503020204020204" pitchFamily="34" charset="0"/>
                <a:cs typeface="Arial" panose="020B0604020202020204" pitchFamily="34" charset="0"/>
              </a:rPr>
              <a:t>Task Force Website </a:t>
            </a:r>
            <a:r>
              <a:rPr lang="en-US" sz="3000" dirty="0" smtClean="0">
                <a:latin typeface="Corbel" panose="020B0503020204020204" pitchFamily="34" charset="0"/>
                <a:cs typeface="Arial" panose="020B0604020202020204" pitchFamily="34" charset="0"/>
                <a:hlinkClick r:id="rId3"/>
              </a:rPr>
              <a:t>http://www.dhp.virginia.gov/taskforce/default.htm</a:t>
            </a:r>
            <a:r>
              <a:rPr lang="en-US" sz="3000" dirty="0" smtClean="0">
                <a:latin typeface="Corbel" panose="020B0503020204020204" pitchFamily="34" charset="0"/>
                <a:cs typeface="Arial" panose="020B0604020202020204" pitchFamily="34" charset="0"/>
              </a:rPr>
              <a:t> </a:t>
            </a:r>
          </a:p>
          <a:p>
            <a:pPr marL="0" indent="0" algn="ctr">
              <a:buNone/>
            </a:pPr>
            <a:endParaRPr lang="en-US" sz="3000" dirty="0">
              <a:latin typeface="Corbel" panose="020B0503020204020204" pitchFamily="34" charset="0"/>
              <a:cs typeface="Arial" panose="020B0604020202020204" pitchFamily="34" charset="0"/>
            </a:endParaRPr>
          </a:p>
          <a:p>
            <a:pPr marL="0" indent="0" algn="ctr">
              <a:buNone/>
            </a:pPr>
            <a:r>
              <a:rPr lang="en-US" sz="3000" dirty="0" smtClean="0">
                <a:latin typeface="Corbel" panose="020B0503020204020204" pitchFamily="34" charset="0"/>
                <a:cs typeface="Arial" panose="020B0604020202020204" pitchFamily="34" charset="0"/>
              </a:rPr>
              <a:t>State Opioid and Heroin Resource Website</a:t>
            </a:r>
          </a:p>
          <a:p>
            <a:pPr marL="0" indent="0" algn="ctr">
              <a:buNone/>
            </a:pPr>
            <a:r>
              <a:rPr lang="en-US" sz="3000" dirty="0" smtClean="0">
                <a:latin typeface="Corbel" panose="020B0503020204020204" pitchFamily="34" charset="0"/>
                <a:cs typeface="Arial" panose="020B0604020202020204" pitchFamily="34" charset="0"/>
                <a:hlinkClick r:id="rId4"/>
              </a:rPr>
              <a:t>Curbthecrisis.com</a:t>
            </a:r>
            <a:r>
              <a:rPr lang="en-US" sz="3000" dirty="0" smtClean="0">
                <a:latin typeface="Corbel" panose="020B0503020204020204" pitchFamily="34" charset="0"/>
                <a:cs typeface="Arial" panose="020B0604020202020204" pitchFamily="34" charset="0"/>
              </a:rPr>
              <a:t> </a:t>
            </a:r>
            <a:endParaRPr lang="en-US" sz="3000" dirty="0">
              <a:latin typeface="Corbel" panose="020B0503020204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US" smtClean="0"/>
              <a:t>Office of the Secretary of Health and Human Resources</a:t>
            </a:r>
            <a:endParaRPr lang="en-US"/>
          </a:p>
        </p:txBody>
      </p:sp>
      <p:sp>
        <p:nvSpPr>
          <p:cNvPr id="4" name="Slide Number Placeholder 3"/>
          <p:cNvSpPr>
            <a:spLocks noGrp="1"/>
          </p:cNvSpPr>
          <p:nvPr>
            <p:ph type="sldNum" sz="quarter" idx="12"/>
          </p:nvPr>
        </p:nvSpPr>
        <p:spPr/>
        <p:txBody>
          <a:bodyPr/>
          <a:lstStyle/>
          <a:p>
            <a:fld id="{FBABC4D9-CDEA-451D-B08F-334FA2649D2D}" type="slidenum">
              <a:rPr lang="en-US" smtClean="0"/>
              <a:t>26</a:t>
            </a:fld>
            <a:endParaRPr lang="en-US"/>
          </a:p>
        </p:txBody>
      </p:sp>
    </p:spTree>
    <p:extLst>
      <p:ext uri="{BB962C8B-B14F-4D97-AF65-F5344CB8AC3E}">
        <p14:creationId xmlns:p14="http://schemas.microsoft.com/office/powerpoint/2010/main" val="3867533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u="sng" dirty="0" smtClean="0">
                <a:solidFill>
                  <a:schemeClr val="accent6"/>
                </a:solidFill>
                <a:effectLst/>
                <a:latin typeface="Corbel" panose="020B0503020204020204" pitchFamily="34" charset="0"/>
                <a:cs typeface="Arial" panose="020B0604020202020204" pitchFamily="34" charset="0"/>
              </a:rPr>
              <a:t>Opiate Versus </a:t>
            </a:r>
            <a:r>
              <a:rPr lang="en-US" sz="3200" u="sng" dirty="0" err="1" smtClean="0">
                <a:solidFill>
                  <a:schemeClr val="accent6"/>
                </a:solidFill>
                <a:effectLst/>
                <a:latin typeface="Corbel" panose="020B0503020204020204" pitchFamily="34" charset="0"/>
                <a:cs typeface="Arial" panose="020B0604020202020204" pitchFamily="34" charset="0"/>
              </a:rPr>
              <a:t>Opioid</a:t>
            </a:r>
            <a:endParaRPr lang="en-US" sz="3200" u="sng" dirty="0">
              <a:solidFill>
                <a:schemeClr val="accent6"/>
              </a:solidFill>
              <a:effectLst/>
              <a:latin typeface="Corbel" panose="020B0503020204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nvPr>
        </p:nvGraphicFramePr>
        <p:xfrm>
          <a:off x="609600" y="1981204"/>
          <a:ext cx="8077200" cy="3624936"/>
        </p:xfrm>
        <a:graphic>
          <a:graphicData uri="http://schemas.openxmlformats.org/drawingml/2006/table">
            <a:tbl>
              <a:tblPr firstRow="1">
                <a:tableStyleId>{9D7B26C5-4107-4FEC-AEDC-1716B250A1EF}</a:tableStyleId>
              </a:tblPr>
              <a:tblGrid>
                <a:gridCol w="2692400">
                  <a:extLst>
                    <a:ext uri="{9D8B030D-6E8A-4147-A177-3AD203B41FA5}">
                      <a16:colId xmlns:a16="http://schemas.microsoft.com/office/drawing/2014/main" val="20000"/>
                    </a:ext>
                  </a:extLst>
                </a:gridCol>
                <a:gridCol w="2692400">
                  <a:extLst>
                    <a:ext uri="{9D8B030D-6E8A-4147-A177-3AD203B41FA5}">
                      <a16:colId xmlns:a16="http://schemas.microsoft.com/office/drawing/2014/main" val="20001"/>
                    </a:ext>
                  </a:extLst>
                </a:gridCol>
                <a:gridCol w="2692400">
                  <a:extLst>
                    <a:ext uri="{9D8B030D-6E8A-4147-A177-3AD203B41FA5}">
                      <a16:colId xmlns:a16="http://schemas.microsoft.com/office/drawing/2014/main" val="20002"/>
                    </a:ext>
                  </a:extLst>
                </a:gridCol>
              </a:tblGrid>
              <a:tr h="511628">
                <a:tc>
                  <a:txBody>
                    <a:bodyPr/>
                    <a:lstStyle/>
                    <a:p>
                      <a:pPr algn="ctr" fontAlgn="b"/>
                      <a:r>
                        <a:rPr lang="en-US" sz="2000" u="none" strike="noStrike" baseline="0" dirty="0">
                          <a:latin typeface="Arial" panose="020B0604020202020204" pitchFamily="34" charset="0"/>
                        </a:rPr>
                        <a:t>Natural</a:t>
                      </a:r>
                      <a:endParaRPr lang="en-US" sz="2000" b="1" i="0" u="none" strike="noStrike" baseline="0" dirty="0">
                        <a:solidFill>
                          <a:srgbClr val="000000"/>
                        </a:solidFill>
                        <a:latin typeface="Arial" panose="020B0604020202020204" pitchFamily="34" charset="0"/>
                      </a:endParaRPr>
                    </a:p>
                  </a:txBody>
                  <a:tcPr marL="9525" marR="9525" marT="9525" marB="0" anchor="b"/>
                </a:tc>
                <a:tc>
                  <a:txBody>
                    <a:bodyPr/>
                    <a:lstStyle/>
                    <a:p>
                      <a:pPr algn="ctr" fontAlgn="b"/>
                      <a:r>
                        <a:rPr lang="en-US" sz="2000" u="none" strike="noStrike" baseline="0" dirty="0">
                          <a:latin typeface="Arial" panose="020B0604020202020204" pitchFamily="34" charset="0"/>
                        </a:rPr>
                        <a:t>Semi-synthetic</a:t>
                      </a:r>
                      <a:endParaRPr lang="en-US" sz="2000" b="1" i="0" u="none" strike="noStrike" baseline="0" dirty="0">
                        <a:solidFill>
                          <a:srgbClr val="000000"/>
                        </a:solidFill>
                        <a:latin typeface="Arial" panose="020B0604020202020204" pitchFamily="34" charset="0"/>
                      </a:endParaRPr>
                    </a:p>
                  </a:txBody>
                  <a:tcPr marL="9525" marR="9525" marT="9525" marB="0" anchor="b"/>
                </a:tc>
                <a:tc>
                  <a:txBody>
                    <a:bodyPr/>
                    <a:lstStyle/>
                    <a:p>
                      <a:pPr algn="ctr" fontAlgn="b"/>
                      <a:r>
                        <a:rPr lang="en-US" sz="2000" u="none" strike="noStrike" baseline="0" dirty="0">
                          <a:latin typeface="Arial" panose="020B0604020202020204" pitchFamily="34" charset="0"/>
                        </a:rPr>
                        <a:t>Synthetic</a:t>
                      </a:r>
                      <a:endParaRPr lang="en-US" sz="2000" b="1" i="0" u="none" strike="noStrike" baseline="0" dirty="0">
                        <a:solidFill>
                          <a:srgbClr val="000000"/>
                        </a:solidFill>
                        <a:latin typeface="Arial" panose="020B0604020202020204" pitchFamily="34" charset="0"/>
                      </a:endParaRPr>
                    </a:p>
                  </a:txBody>
                  <a:tcPr marL="9525" marR="9525" marT="9525" marB="0" anchor="b"/>
                </a:tc>
                <a:extLst>
                  <a:ext uri="{0D108BD9-81ED-4DB2-BD59-A6C34878D82A}">
                    <a16:rowId xmlns:a16="http://schemas.microsoft.com/office/drawing/2014/main" val="10000"/>
                  </a:ext>
                </a:extLst>
              </a:tr>
              <a:tr h="555168">
                <a:tc>
                  <a:txBody>
                    <a:bodyPr/>
                    <a:lstStyle/>
                    <a:p>
                      <a:pPr algn="ctr" fontAlgn="b"/>
                      <a:r>
                        <a:rPr lang="en-US" sz="2000" u="none" strike="noStrike" baseline="0" dirty="0">
                          <a:latin typeface="Arial" panose="020B0604020202020204" pitchFamily="34" charset="0"/>
                        </a:rPr>
                        <a:t>codeine</a:t>
                      </a:r>
                      <a:endParaRPr lang="en-US" sz="2000" b="0" i="0" u="none" strike="noStrike" baseline="0" dirty="0">
                        <a:solidFill>
                          <a:srgbClr val="000000"/>
                        </a:solidFill>
                        <a:latin typeface="Arial" panose="020B0604020202020204" pitchFamily="34" charset="0"/>
                      </a:endParaRPr>
                    </a:p>
                  </a:txBody>
                  <a:tcPr marL="9525" marR="9525" marT="9525" marB="0" anchor="b"/>
                </a:tc>
                <a:tc>
                  <a:txBody>
                    <a:bodyPr/>
                    <a:lstStyle/>
                    <a:p>
                      <a:pPr algn="ctr" fontAlgn="b"/>
                      <a:r>
                        <a:rPr lang="en-US" sz="2000" u="none" strike="noStrike" baseline="0" dirty="0">
                          <a:latin typeface="Arial" panose="020B0604020202020204" pitchFamily="34" charset="0"/>
                          <a:cs typeface="Arial" panose="020B0604020202020204" pitchFamily="34" charset="0"/>
                        </a:rPr>
                        <a:t>hydrocodone</a:t>
                      </a:r>
                      <a:endParaRPr lang="en-US" sz="2000" b="0" i="0" u="none" strike="noStrike" baseline="0" dirty="0">
                        <a:solidFill>
                          <a:srgbClr val="000000"/>
                        </a:solidFill>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2000" u="none" strike="noStrike" baseline="0">
                          <a:latin typeface="Arial" panose="020B0604020202020204" pitchFamily="34" charset="0"/>
                        </a:rPr>
                        <a:t>methadone</a:t>
                      </a:r>
                      <a:endParaRPr lang="en-US" sz="2000" b="0" i="0" u="none" strike="noStrike" baseline="0">
                        <a:solidFill>
                          <a:srgbClr val="000000"/>
                        </a:solidFill>
                        <a:latin typeface="Arial" panose="020B0604020202020204" pitchFamily="34" charset="0"/>
                      </a:endParaRPr>
                    </a:p>
                  </a:txBody>
                  <a:tcPr marL="9525" marR="9525" marT="9525" marB="0" anchor="b"/>
                </a:tc>
                <a:extLst>
                  <a:ext uri="{0D108BD9-81ED-4DB2-BD59-A6C34878D82A}">
                    <a16:rowId xmlns:a16="http://schemas.microsoft.com/office/drawing/2014/main" val="10001"/>
                  </a:ext>
                </a:extLst>
              </a:tr>
              <a:tr h="511628">
                <a:tc>
                  <a:txBody>
                    <a:bodyPr/>
                    <a:lstStyle/>
                    <a:p>
                      <a:pPr algn="ctr" fontAlgn="b"/>
                      <a:r>
                        <a:rPr lang="en-US" sz="2000" u="none" strike="noStrike" baseline="0">
                          <a:latin typeface="Arial" panose="020B0604020202020204" pitchFamily="34" charset="0"/>
                        </a:rPr>
                        <a:t>morphine</a:t>
                      </a:r>
                      <a:endParaRPr lang="en-US" sz="2000" b="0" i="0" u="none" strike="noStrike" baseline="0">
                        <a:solidFill>
                          <a:srgbClr val="000000"/>
                        </a:solidFill>
                        <a:latin typeface="Arial" panose="020B0604020202020204" pitchFamily="34" charset="0"/>
                      </a:endParaRPr>
                    </a:p>
                  </a:txBody>
                  <a:tcPr marL="9525" marR="9525" marT="9525" marB="0" anchor="b"/>
                </a:tc>
                <a:tc>
                  <a:txBody>
                    <a:bodyPr/>
                    <a:lstStyle/>
                    <a:p>
                      <a:pPr algn="ctr" fontAlgn="b"/>
                      <a:r>
                        <a:rPr lang="en-US" sz="2000" u="none" strike="noStrike" baseline="0" dirty="0">
                          <a:latin typeface="Arial" panose="020B0604020202020204" pitchFamily="34" charset="0"/>
                        </a:rPr>
                        <a:t>oxycodone</a:t>
                      </a:r>
                      <a:endParaRPr lang="en-US" sz="2000" b="0" i="0" u="none" strike="noStrike" baseline="0" dirty="0">
                        <a:solidFill>
                          <a:srgbClr val="000000"/>
                        </a:solidFill>
                        <a:latin typeface="Arial" panose="020B0604020202020204" pitchFamily="34" charset="0"/>
                      </a:endParaRPr>
                    </a:p>
                  </a:txBody>
                  <a:tcPr marL="9525" marR="9525" marT="9525" marB="0" anchor="b"/>
                </a:tc>
                <a:tc>
                  <a:txBody>
                    <a:bodyPr/>
                    <a:lstStyle/>
                    <a:p>
                      <a:pPr algn="ctr" fontAlgn="b"/>
                      <a:r>
                        <a:rPr lang="en-US" sz="2000" u="none" strike="noStrike" baseline="0" dirty="0">
                          <a:latin typeface="Arial" panose="020B0604020202020204" pitchFamily="34" charset="0"/>
                        </a:rPr>
                        <a:t>fentanyl</a:t>
                      </a:r>
                      <a:endParaRPr lang="en-US" sz="2000" b="0" i="0" u="none" strike="noStrike" baseline="0" dirty="0">
                        <a:solidFill>
                          <a:srgbClr val="000000"/>
                        </a:solidFill>
                        <a:latin typeface="Arial" panose="020B0604020202020204" pitchFamily="34" charset="0"/>
                      </a:endParaRPr>
                    </a:p>
                  </a:txBody>
                  <a:tcPr marL="9525" marR="9525" marT="9525" marB="0" anchor="b"/>
                </a:tc>
                <a:extLst>
                  <a:ext uri="{0D108BD9-81ED-4DB2-BD59-A6C34878D82A}">
                    <a16:rowId xmlns:a16="http://schemas.microsoft.com/office/drawing/2014/main" val="10002"/>
                  </a:ext>
                </a:extLst>
              </a:tr>
              <a:tr h="511628">
                <a:tc>
                  <a:txBody>
                    <a:bodyPr/>
                    <a:lstStyle/>
                    <a:p>
                      <a:pPr algn="ctr" fontAlgn="b"/>
                      <a:r>
                        <a:rPr lang="en-US" sz="2000" u="none" strike="noStrike" baseline="0">
                          <a:latin typeface="Arial" panose="020B0604020202020204" pitchFamily="34" charset="0"/>
                        </a:rPr>
                        <a:t>*heroin</a:t>
                      </a:r>
                      <a:endParaRPr lang="en-US" sz="2000" b="0" i="0" u="none" strike="noStrike" baseline="0">
                        <a:solidFill>
                          <a:srgbClr val="000000"/>
                        </a:solidFill>
                        <a:latin typeface="Arial" panose="020B0604020202020204" pitchFamily="34" charset="0"/>
                      </a:endParaRPr>
                    </a:p>
                  </a:txBody>
                  <a:tcPr marL="9525" marR="9525" marT="9525" marB="0" anchor="b"/>
                </a:tc>
                <a:tc>
                  <a:txBody>
                    <a:bodyPr/>
                    <a:lstStyle/>
                    <a:p>
                      <a:pPr algn="ctr" fontAlgn="b"/>
                      <a:r>
                        <a:rPr lang="en-US" sz="2000" u="none" strike="noStrike" baseline="0" dirty="0" err="1">
                          <a:latin typeface="Arial" panose="020B0604020202020204" pitchFamily="34" charset="0"/>
                        </a:rPr>
                        <a:t>meperidine</a:t>
                      </a:r>
                      <a:endParaRPr lang="en-US" sz="2000" b="0" i="0" u="none" strike="noStrike" baseline="0" dirty="0">
                        <a:solidFill>
                          <a:srgbClr val="000000"/>
                        </a:solidFill>
                        <a:latin typeface="Arial" panose="020B0604020202020204" pitchFamily="34" charset="0"/>
                      </a:endParaRPr>
                    </a:p>
                  </a:txBody>
                  <a:tcPr marL="9525" marR="9525" marT="9525" marB="0" anchor="b"/>
                </a:tc>
                <a:tc>
                  <a:txBody>
                    <a:bodyPr/>
                    <a:lstStyle/>
                    <a:p>
                      <a:pPr algn="ctr" fontAlgn="b"/>
                      <a:r>
                        <a:rPr lang="en-US" sz="2000" u="none" strike="noStrike" baseline="0" dirty="0">
                          <a:latin typeface="Arial" panose="020B0604020202020204" pitchFamily="34" charset="0"/>
                        </a:rPr>
                        <a:t>tramadol</a:t>
                      </a:r>
                      <a:endParaRPr lang="en-US" sz="2000" b="0" i="0" u="none" strike="noStrike" baseline="0" dirty="0">
                        <a:solidFill>
                          <a:srgbClr val="000000"/>
                        </a:solidFill>
                        <a:latin typeface="Arial" panose="020B0604020202020204" pitchFamily="34" charset="0"/>
                      </a:endParaRPr>
                    </a:p>
                  </a:txBody>
                  <a:tcPr marL="9525" marR="9525" marT="9525" marB="0" anchor="b"/>
                </a:tc>
                <a:extLst>
                  <a:ext uri="{0D108BD9-81ED-4DB2-BD59-A6C34878D82A}">
                    <a16:rowId xmlns:a16="http://schemas.microsoft.com/office/drawing/2014/main" val="10003"/>
                  </a:ext>
                </a:extLst>
              </a:tr>
              <a:tr h="511628">
                <a:tc>
                  <a:txBody>
                    <a:bodyPr/>
                    <a:lstStyle/>
                    <a:p>
                      <a:pPr algn="ctr" fontAlgn="b"/>
                      <a:endParaRPr lang="en-US" sz="2000" b="0" i="0" u="none" strike="noStrike" baseline="0" dirty="0">
                        <a:solidFill>
                          <a:srgbClr val="000000"/>
                        </a:solidFill>
                        <a:latin typeface="Arial" panose="020B0604020202020204" pitchFamily="34" charset="0"/>
                      </a:endParaRPr>
                    </a:p>
                  </a:txBody>
                  <a:tcPr marL="9525" marR="9525" marT="9525" marB="0" anchor="b"/>
                </a:tc>
                <a:tc>
                  <a:txBody>
                    <a:bodyPr/>
                    <a:lstStyle/>
                    <a:p>
                      <a:pPr algn="ctr" fontAlgn="b"/>
                      <a:r>
                        <a:rPr lang="en-US" sz="2000" u="none" strike="noStrike" baseline="0">
                          <a:latin typeface="Arial" panose="020B0604020202020204" pitchFamily="34" charset="0"/>
                        </a:rPr>
                        <a:t>hydromorphone</a:t>
                      </a:r>
                      <a:endParaRPr lang="en-US" sz="2000" b="0" i="0" u="none" strike="noStrike" baseline="0">
                        <a:solidFill>
                          <a:srgbClr val="000000"/>
                        </a:solidFill>
                        <a:latin typeface="Arial" panose="020B0604020202020204" pitchFamily="34" charset="0"/>
                      </a:endParaRPr>
                    </a:p>
                  </a:txBody>
                  <a:tcPr marL="9525" marR="9525" marT="9525" marB="0" anchor="b"/>
                </a:tc>
                <a:tc>
                  <a:txBody>
                    <a:bodyPr/>
                    <a:lstStyle/>
                    <a:p>
                      <a:pPr algn="ctr" fontAlgn="b"/>
                      <a:endParaRPr lang="en-US" sz="2000" b="0" i="0" u="none" strike="noStrike" baseline="0" dirty="0">
                        <a:solidFill>
                          <a:srgbClr val="000000"/>
                        </a:solidFill>
                        <a:latin typeface="Arial" panose="020B0604020202020204" pitchFamily="34" charset="0"/>
                      </a:endParaRPr>
                    </a:p>
                  </a:txBody>
                  <a:tcPr marL="9525" marR="9525" marT="9525" marB="0" anchor="b"/>
                </a:tc>
                <a:extLst>
                  <a:ext uri="{0D108BD9-81ED-4DB2-BD59-A6C34878D82A}">
                    <a16:rowId xmlns:a16="http://schemas.microsoft.com/office/drawing/2014/main" val="10004"/>
                  </a:ext>
                </a:extLst>
              </a:tr>
              <a:tr h="511628">
                <a:tc>
                  <a:txBody>
                    <a:bodyPr/>
                    <a:lstStyle/>
                    <a:p>
                      <a:pPr algn="ctr" fontAlgn="b"/>
                      <a:endParaRPr lang="en-US" sz="2000" b="0" i="0" u="none" strike="noStrike" baseline="0" dirty="0">
                        <a:solidFill>
                          <a:srgbClr val="000000"/>
                        </a:solidFill>
                        <a:latin typeface="Arial" panose="020B0604020202020204" pitchFamily="34" charset="0"/>
                      </a:endParaRPr>
                    </a:p>
                  </a:txBody>
                  <a:tcPr marL="9525" marR="9525" marT="9525" marB="0" anchor="b"/>
                </a:tc>
                <a:tc>
                  <a:txBody>
                    <a:bodyPr/>
                    <a:lstStyle/>
                    <a:p>
                      <a:pPr algn="ctr" fontAlgn="b"/>
                      <a:r>
                        <a:rPr lang="en-US" sz="2000" u="none" strike="noStrike" baseline="0" dirty="0" err="1">
                          <a:latin typeface="Arial" panose="020B0604020202020204" pitchFamily="34" charset="0"/>
                        </a:rPr>
                        <a:t>oxymorphone</a:t>
                      </a:r>
                      <a:endParaRPr lang="en-US" sz="2000" b="0" i="0" u="none" strike="noStrike" baseline="0" dirty="0">
                        <a:solidFill>
                          <a:srgbClr val="000000"/>
                        </a:solidFill>
                        <a:latin typeface="Arial" panose="020B0604020202020204" pitchFamily="34" charset="0"/>
                      </a:endParaRPr>
                    </a:p>
                  </a:txBody>
                  <a:tcPr marL="9525" marR="9525" marT="9525" marB="0" anchor="b"/>
                </a:tc>
                <a:tc>
                  <a:txBody>
                    <a:bodyPr/>
                    <a:lstStyle/>
                    <a:p>
                      <a:pPr algn="ctr" fontAlgn="b"/>
                      <a:endParaRPr lang="en-US" sz="2000" b="0" i="0" u="none" strike="noStrike" baseline="0" dirty="0">
                        <a:solidFill>
                          <a:srgbClr val="000000"/>
                        </a:solidFill>
                        <a:latin typeface="Arial" panose="020B0604020202020204" pitchFamily="34" charset="0"/>
                      </a:endParaRPr>
                    </a:p>
                  </a:txBody>
                  <a:tcPr marL="9525" marR="9525" marT="9525" marB="0" anchor="b"/>
                </a:tc>
                <a:extLst>
                  <a:ext uri="{0D108BD9-81ED-4DB2-BD59-A6C34878D82A}">
                    <a16:rowId xmlns:a16="http://schemas.microsoft.com/office/drawing/2014/main" val="10005"/>
                  </a:ext>
                </a:extLst>
              </a:tr>
              <a:tr h="511628">
                <a:tc>
                  <a:txBody>
                    <a:bodyPr/>
                    <a:lstStyle/>
                    <a:p>
                      <a:pPr algn="ctr" fontAlgn="b"/>
                      <a:endParaRPr lang="en-US" sz="2000" b="0" i="0" u="none" strike="noStrike" baseline="0" dirty="0">
                        <a:solidFill>
                          <a:srgbClr val="000000"/>
                        </a:solidFill>
                        <a:latin typeface="Arial" panose="020B0604020202020204" pitchFamily="34" charset="0"/>
                      </a:endParaRPr>
                    </a:p>
                  </a:txBody>
                  <a:tcPr marL="9525" marR="9525" marT="9525" marB="0" anchor="b"/>
                </a:tc>
                <a:tc>
                  <a:txBody>
                    <a:bodyPr/>
                    <a:lstStyle/>
                    <a:p>
                      <a:pPr algn="ctr" fontAlgn="b"/>
                      <a:r>
                        <a:rPr lang="en-US" sz="2000" u="none" strike="noStrike" baseline="0" dirty="0">
                          <a:latin typeface="Arial" panose="020B0604020202020204" pitchFamily="34" charset="0"/>
                        </a:rPr>
                        <a:t>buprenorphine</a:t>
                      </a:r>
                      <a:endParaRPr lang="en-US" sz="2000" b="0" i="0" u="none" strike="noStrike" baseline="0" dirty="0">
                        <a:solidFill>
                          <a:srgbClr val="000000"/>
                        </a:solidFill>
                        <a:latin typeface="Arial" panose="020B0604020202020204" pitchFamily="34" charset="0"/>
                      </a:endParaRPr>
                    </a:p>
                  </a:txBody>
                  <a:tcPr marL="9525" marR="9525" marT="9525" marB="0" anchor="b"/>
                </a:tc>
                <a:tc>
                  <a:txBody>
                    <a:bodyPr/>
                    <a:lstStyle/>
                    <a:p>
                      <a:pPr algn="ctr" fontAlgn="b"/>
                      <a:endParaRPr lang="en-US" sz="2000" b="0" i="0" u="none" strike="noStrike" baseline="0" dirty="0">
                        <a:solidFill>
                          <a:srgbClr val="000000"/>
                        </a:solidFill>
                        <a:latin typeface="Arial" panose="020B0604020202020204" pitchFamily="34" charset="0"/>
                      </a:endParaRPr>
                    </a:p>
                  </a:txBody>
                  <a:tcPr marL="9525" marR="9525" marT="9525" marB="0" anchor="b"/>
                </a:tc>
                <a:extLst>
                  <a:ext uri="{0D108BD9-81ED-4DB2-BD59-A6C34878D82A}">
                    <a16:rowId xmlns:a16="http://schemas.microsoft.com/office/drawing/2014/main" val="10006"/>
                  </a:ext>
                </a:extLst>
              </a:tr>
            </a:tbl>
          </a:graphicData>
        </a:graphic>
      </p:graphicFrame>
      <p:sp>
        <p:nvSpPr>
          <p:cNvPr id="6" name="Slide Number Placeholder 5"/>
          <p:cNvSpPr>
            <a:spLocks noGrp="1"/>
          </p:cNvSpPr>
          <p:nvPr>
            <p:ph type="sldNum" sz="quarter" idx="12"/>
          </p:nvPr>
        </p:nvSpPr>
        <p:spPr/>
        <p:txBody>
          <a:bodyPr/>
          <a:lstStyle/>
          <a:p>
            <a:fld id="{FBABC4D9-CDEA-451D-B08F-334FA2649D2D}" type="slidenum">
              <a:rPr lang="en-US" smtClean="0"/>
              <a:t>3</a:t>
            </a:fld>
            <a:endParaRPr lang="en-US"/>
          </a:p>
        </p:txBody>
      </p:sp>
      <p:sp>
        <p:nvSpPr>
          <p:cNvPr id="5" name="TextBox 4"/>
          <p:cNvSpPr txBox="1"/>
          <p:nvPr/>
        </p:nvSpPr>
        <p:spPr>
          <a:xfrm>
            <a:off x="381000" y="5862935"/>
            <a:ext cx="8229600" cy="830997"/>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Your body makes its own opioids, which are called “endorphins.”</a:t>
            </a:r>
            <a:endParaRPr lang="en-US" sz="2400" dirty="0">
              <a:latin typeface="Arial" panose="020B0604020202020204" pitchFamily="34" charset="0"/>
              <a:cs typeface="Arial" panose="020B0604020202020204" pitchFamily="34" charset="0"/>
            </a:endParaRPr>
          </a:p>
        </p:txBody>
      </p:sp>
      <p:sp>
        <p:nvSpPr>
          <p:cNvPr id="6147" name="AutoShape 3" descr="data:image/jpeg;base64,/9j/4AAQSkZJRgABAQAAAQABAAD/2wCEAAkGBxQTEhUUExQWFhQXGBgYGBgXGBccGRcYGB0cGhwaHBccHigiGholHxcYITEhJSkrLi4uHh8zODMsNygtLisBCgoKDg0OFxAQFywcHBwsLCwsLCwsLCwsLCwsLCwsLCwsLCwsLCwsLCwsLCwsLCwsLCwsLCwsLCwsLCwsLCwsLP/AABEIALcBEwMBIgACEQEDEQH/xAAcAAAABwEBAAAAAAAAAAAAAAAAAQIDBAUGBwj/xAA/EAABAgQEBAQDBwMDAgcAAAABAhEAAyExBBJBUQUGYXETIoGRMqHwBxRCscHR4SNS8TNygmJzFRYkQ2OSwv/EABgBAQEBAQEAAAAAAAAAAAAAAAABAgQD/8QAHxEBAQEAAgIDAQEAAAAAAAAAAAERAiEDMRJBcVEi/9oADAMBAAIRAxEAPwDi6oAgQGgBCtISoQIAoEGYDQAaA0CDEQACAYMmCgBBhMKlIJIABJJYAVJJsw1jbcE+z2atOfEzPAli/lzKrozgBXSvygMRlg0x2HD/AGX4JavDE3EFQbzhUoBQIuAUWBp6Ho9Dxr7LJ8tK5mHWJyU/hZpjelDRjpE2K5/MQH/aGFRIMsglxbf9fWErQGfc0fpFQxAhZhBgCgjBmCgCMFBmCgBABgQoCKFQgwowkwBPBwQhQgCgxCYVAHBgwTwIA4MQUAQBwIECAM7CDAhAMKaAImBAEGIgDQYgQTwAIgQYgEQBCH8Ng1zFJRLSVrWQlKU3JOjfrYaxHMdF5Q4YMLIGIV/rzpeZH/xSv7u6m9mGsKLHk7hcnCLKFJ8TEEBKlpchCllgiWWs4IKhrsIteP8ALONIJVipYlrmLKUEEJLWGY61Pl6dIn/ZSmaudNmmW2GWAhBI82eXdRoxBYgl7htzHScbg0TWRMSFoBCmIoCKg93jKua8glWGmqTi3cAkFnzZjcFq1EdFQZS0GbJUDmZy7v0I07UinPCAZ68xTMlsyQwzIH9hOocv6xR4jhMyVOzy5mRLuRZKU6h6m3Qv0iDG/avymEvjJSQASBNSmwP9wHXX0jmCgTS+waPSigMVhyACJcxJCswqxG0ec+IYXw1TJZDlCykmr+UtXTT+Y1CoJRDajEh6ddIQlI6mu9x+8VCZaHrp7egMBSReo6HT1a0SkzDQk6MOnrpeHZcoGn4jQGtC4owqbdflAVq5bUP17w3FmvDAocFlXdy5SaW2pcnSIk7DsxFi7b01NYCMIU8GZf13gBMAYhJg4OAIJMBoWp4KASYDQbQHigoOCg4AQIKDgBAgQUA6hEAwpIpWCIiBMEYUYSRAGDBgQQg4A2gwkm30dvlBJ+cTBISmpYkByLgV9jpSt4CdyhwH73ipcpRyy/jmHaWiqq6E2frGu43xJE/EBAPhkzUy1lnTLQBk+CxbMQNvmJHIvD1S+H4zFZT4i/6SGvlT5lMBQJKiLdYj8i8JScak+czEE5EtmykZQFLagSxIIOqhtGasdw4Dw5MmXkQAEAABIsG29XPcxJKy4yVr5ujaGC4asZQxF2LWcaDtaDwU9KlLZT+YhtiNIodMkFQPT3jmf2hGfNChIQoLC8ga6iLin4crmveOohNun5RiOaFrwonTpbAAEksNf+q4qYzyILC4kjDIcpBKWJ0RRrd/1jivPmHbG4nL8JUF+kwBQPz+cb3hXM6ZhkpMtKFKlUU4dJUS6iC7/CCDeMPzxinxs3NcCWnWhCE+t4shWVWhV29qW6CHzhydDo19odC5eQnzCYDRk+VtXVmcEvQAd4aMx3omnTW+pv2jSArCroNKdK/vEkcOmgOz7EKD1rRlWd4RIxyEoWCk5/LlYDKP7syWr0OlbwcvEk0CEF9MiW2udT1gJkzArs3lAYeZFSC7HzMQATXeGjwpQtlJDvVJu/WrCvrCvFVqhFnYBFj0ez/nCFYwlhlQ9CKMzdDSrCIIONwqgWV8sp/W0RhKoQbg3FaNYh2brFnMx7BKSlBArRIq41p/iI+JnvfKNhlFGAsX7nvFEDw7nb39oIJfb1P7w4V7dK7PBoUXoQ9av+8A3re/eFhAa/yglTj/AJgeORTrAAMDWsFPmAmgYQhUwm8JJig4OABDgEA3AhzL1hJRAJgQbQIBwmAVPASIJ4gNI3gjBtAI2gH+H4dMxYSqYmUCCylhWXMBQKy1SDbMxaJHEeCTpACpiPIr4ZiSFylf7ZqXSezv0iAG+t4m8O4nOw5JlTFICviAIKFizLll0qF6KBgIoDe9+kHLVe1gHOnUdYufveFnD+tJOHmH/wB3DfA9nVhlFgP+2pPaEz+XphSVSVIxMsXVIcqQk6zJJAmI1qpLdYg3fGp33Xh+DwqGCzKC5gpQzPPUdc/00XH2QYgBeIDAKORQLMohIIILUvWm96xV87LCpiwk2WQ4/CGCGG4YaWfvFj9kEiXNmzlfCUJZIuGJBdy9aexPWIrq+AkZQBbVupasNYmaiS5N1Kp1NNrQ9gpinZaSDW7VbUNFTx/g/jKlrEwoCSQa0U7a70b1hfQnYtRXLSuXMyjXUH1iDxHDpxKFiZSUQApB1UklyTqLd4scqEIEsMABQdtIyvFceFTGC2DZFSgHSVC+Y9Khrd4lViOM8PTMxpEkDI8uWgsRlAABHoQS43MYXjeOTNxmImMDLXMmFI6OyezBvaN39yTgxi8QqgEsGW5qla0kMx1Br0jk6a979ovFKmY7DZUoU4yrsKuPp4EvAlQCgkkVzNfoQSIlcI4KqcUmuUqyuHJfYDfpHQOEcpqTLUpSsgSWSlflJTZyx8rCrdY1qOd/+XFmRNxAbwZakArJuVkgAUbd9qXeHpPL01UuSsSFlM5WSWUsoKLmjsAaAl30VZo3UjgsjFJIlzF+ClYM0pcSysO+VP4laOAL1jf8FwWFRKQJKAmWzA1cAkuCTUebQ6xNGP5N+zhMkqVjZUqakgFKVKUSlQOoHlIIJpVmF3pVcx/Z6uZOVNw4EqXMBUEEUCw/lAQlkoOhNuunU+KySpCvDASsIYL0cVFNwR+cV/KuNUUHx/KqqgCR8N6HX9Imq4zzRyhMwi0JSF4jPLMxRQkkAjyrYAVCSoMqnYPFXxLhkzDZU4iWqUuZLMxAJTVC6B8tjQ0NWI2jvpxKcWpKUIPhA+eaXSoCoAlq1UTdrd2BwXN/2fomYrMMTMEsJSP6qlzikBqBa1O1SWelO0WI5Qkhj5XFTWwCgwBY6O46+0CYijgUDD5a3YwuchMtSkhpgcAKTVB1DN+LsdxWJiJhSnw80wSVKTnSCRmNalJDZkspntpcmKKlRr7aWbSAT6RZYXCJJWVIXkSxUQQAEknKSWKQTRncPSI6EAkjRmcsA73JNG0gIx9+3SCSP5iQlI1Pa+n5mn5QjKCS/wBGKEJ/zCkphZCdLgehg/EsKEHe0Ajw9YTMSReJAWGZq7i4H7D9YbnLep/Rv5iBlukHBK6QIodJ2hswsfOErS0QAGDUafVISmDgDRaFFBbpuOvX0gJD6019IVJmZa7vW3+YA0hwaObVu4q49oTKmLSQtBUlaQ6VJJCgeihaJQUkgAj2BA1YZRQnsR2iKZKhW4Gu3fb1aA7Hx6dmQZ3gpmyp0tKnSckwBaErYLAIWakAKBszxqeXpSJWElysHPSqWkZgSBnJVUnN8Kr20Zo5ryZjPvOHGEUp5koKMoZiDMlElS0Bj5iklRAuxpaNnyigSJaZU5KShYzZkKcVFClViSA5S76w4ZL2x5JbOqtzz4uUtp0g5QPiBYkXdiAAOjkxZYTmfDYuWuXLm5VEEAKDGuoBvFWqYUkCegLkktmaj6BQNux+cQuKcu4WaolKvD1ZLMw6fs0a5SOfj5ec+9/UqYyEKzTVEBkoUpTOxqWN7l1RD4ZPl5STNQtRJNDQOSwHQDKLVaKDjPA5ng5kuoqAYKJJIJZKXL01NqesYCfNmSlsXSa1qHahPYGOXly7yO7xz5cdvS8+1HmMLWMPLqAcy2/uFAKXAb3eKblLk6djSVghEkGqnLA6JqL1/eHeHLQZiVmWlarqulxbzEMR6bR2DgfNeEWgS1I8Gzgh5dAwZQDAUFwIs8vH19tXxcvao5dwuH4YSpBUtTtmq1WcgEkAmtekVfN65+NmK+7y5i3LUADA0FSwvq+nSNfzBw7yJmYYywAcyiQlSVA2Io1Iq+FcTnJXlmEK86SyXLA0dho1egjcrGL7lvk6UnCiUpBSkuVIEwkBRLllipsIZ4lypJw5VMCpiUlXiTCVqyvStOoHrGswGKCmYghtIXxHDCbKmS1BwsEM7X66RpGQ4riZasO0tagpdQoF3elXva1I55heVcVPmzx96VnQQopBIKqFiKttf1ifxngmK4cRmWJkl2BBIId9PS43i45V4wF+IySlQRnUWfO1AX9PSHYr8RjMSiTJly2T92AJzukzJjXFD5XUTlUQCWq0Yji3E8ZjFjCy5S9lgO/xEKUosyHVmBJv2YR1Xl7j6MZh5s1coypaVZMxBoA1czXBJfb0i7wMuQhH9MBYAqoEMQkEuoi+tT0io55wf7M1S0mZNmZliUXQlBISFMAhAJSNVByWN2eMxwzkjGYmepCEBOTOSqYkiWklbZQC7quaOLXvGuPHuKLQfuslYClEpWtSCJiSXZaWORnYMpPWriJXDJuLw8wTE4OcqbNTmmhOQICk1eX52YgAEEu51oIqMyr7PZyZs6SJ6fClhKlq8+WZldRSlIopSWFDY6axScz8uHBBCZ0tSVKkgpyTAtClBL5syhmo/mSA3mDEZa7zi/OeMSoSpuAmhRYsCSSQzKGUVSFEWPeHRw+fipsmbjcDJksRKzTpqicpYsmUksFUoKX9w5hwTlqbiEghSUpT5lKWSkJSLgBmJPs6akRHx8gyStATUqSxIOcM5bZquaO6RaOyYTg+GmonKRKnS0y1mWiVJSkKJ8zqNHIJ6hxd3Ec/xvJOOmBUyfKEsJDklTkOzjKAtZ+KgGxrrFNZXEcPKRVaApgyQQTs7CzUO9bQ5h8BmKqsQlTOoXDg11q1r21i04tyhicPkK0MhYSfFI+EECqi5yDpQ6atFLiJCpS8imLEgG42t33gpibhVAOz3cN5ktcqTcC/oIaMyjaiLEYEzZcyaZspIl3C1ATFlT5QlIqtywewcGgipgFKVAhMCAde20G28OJHZoLEoyljqxuDft+UQMgwfaEw4ghjp+vRoAgK1hRDFn2+mgyl/wCPr5QQRt9ekAhV6Q9LmEMRp3cW12+mhUqWglQUrKAFEFicxAOVLXGYgB9HeG5T/EPen1prAP8A3lilaFFExKgoKDAghmIILAhukbrhPOhmkeIPCxKcxK0gBE0XKsthMpVr11jnai9vpv0i14LPMoGYQDQgO1qgtsSWDjR94hZsb/iHM68nhnzgh3HUXAs9TWKoc25SlOUhDhJKluWOwYV9Yb5al/eVITPmJkiaooQbFQTQhPUkZQ+r3oD1DhPKGEAzeChSEmnlcnq5rE+XfTzni2f6UWO5rlheUggAAbs31pEWajD4gN5VJ8rszMC7dBEzm3lJM6YV4RBykAliMhJ/tJIYNpWMKvhU/DTPOlSCD8Qt7ikct42O3jZWiXyQSR4JqWPQqUWJI0SlLUcv6CFTuFTJKcqk+TzeY0/py6LmKOiSbUq4O7XXJnGVFRExiwFbH9j8o3+eTPdKgC7OLFknMB1D6WvvE4T5e/a+S5cjk/CeDTChSkTlSHr4YNGU7FaTR1Mf8xNwvj4deaajMktmUgOCAGqm+nXWN9j+WEl1S2JdczKaZ5pYS8xH4EAMzaJN01o8TgJ8ryJJUSfDllYfOsjPMnKF8iaskMKEapb2+Njx1M4Xi5X+pIUkktmDtQaFJqDF/wD+KICQTR9/eMJh8BIITlzJWrMpMx/OtKWeaVCySSG0Yp0LBPEZWIyIOcTUJIWlTgLb/cAygRuPWLOWJi35lx6J+SnkqFpfzWoQXZ6/OKflblQy5WfxSrM5KUio6VNbmhYRmxxpJLKJQFFkuGB2INo6BwHGJRIT4pKGcea5rS3SNaig4LwzDrEzDiYZRWsmZKJXlUVJrShzEs7MD1hvD8FmYFcwoUpUmbQCqmJNGDu3rtF9x7AYVUxGITnTN8vnlkMctsyTQ7aGIGG4x4izLd0pIqBU1Bfvp9Vupi+4Rj5KkeClgtKbMlJpbygltad4oJXG5yFKmzZvgpl3VMlBSQlZIDMoMSUm5LUiFxPhkxcyauXL8FAZT/jnFPmyhegcWiv5Z5rRiwhC0eYKPioUkZUSwTlKiaFRJFDYh9I0yLjAxeIxKcZgpmcgZfDmkI8UKAcS00cFjdrirxHVzHxCQSpeDmrmkEVmuEywoM0tILXRUkmkanGTE4icUSGRNyEInZC3loFBQHxAXDjMCbRbcAwC5MjwylU2csqMyfM8gJcV1UzGgDuxch4owWAwPEeITVTZqfuqAgqKpYYrykKCD5wSskEZiKAdY6ZhpiZkpSpqctMqRMJCloSArMM13zX0aIUviSJE3DYVEwzPFK8xUmqQHNGAABU4F7xS80cwy5M4JnJlpWUq8JzmAAb8LX6DrWkBrcGpM+XkWjKkpZQemUhwHHRgY5PO+zmYZy52F8MSpSiUInJzpWpLHI1smlbW0jQcK56koeZMxUuYxDJAYBLhJAJNTY1bsImS/tBwKDMT46RKPmShnIKhmLACjk6uOorAcR4tNmGbPzyEoUVHOgIITKUaHKAWTVmOtIrCABW7jYpZi/q7fONtzRxXAzMR4ssFdFZwxGdRJILlJB9rNrbL8Tnyio+GhQSGACsuYaG351rs7Cqr8sCFKW/TtAgLvifClIJKQ6aOLtvQVH/IChEUxtZ/reNXieJiWkggKUSFZjr2ulqbA1I0pm8WkKdSaVNN9m2vq0QR1EU/mECHCPkPrvBbbfzAADt9dfSFFVKW+jCQYU/ygHMLiDLWlaWzJUlYszpIUHHpURK4/wARXiZ65qyCpTUSAAKMEgAAUAiAVXpf3DbQHBDEDvVwz2q1X+QtVwVhJJXMSkXURoCw1LdBWL+VhTOmy5KAwJCUjYbk6sHJrDPBZBTKVMKXKjkTSuUfEQdHOVPoYsRM8GROnv51DwJRt5lh1kUulDi344zb2q5yYfFyFScLImqxSFGXLmg+SXKQWSoqB/ppIcktUqvYDsvLcnLh0AEFksaMH/6RomPP/IuBmmalaFkHylkqIcJYBKincJIL6F2MekuHyxkZmDNDA3Pw4KaUPT9ohYrhmdBoFvcMxHSJsxBSDoEihvEeTxAhSitBSGDKFXe1P0jNk+1ZmTyyJasyAxaqdx2t+UWnDuH5VZnNrGLuSQSC4JOsPloxPHGrytMS55GvvD5nJUGULhvfrEadJeqTDBUoXHtGtsZIx/AZU0HQKyJUzVloc+GNkly+4JGzUGL5dmqVlUMyZhK5rOxQktLkjcNVTULKp54vkYhrFomIxdKj2h1Ryzn3DzCZcsSv6ZcqXkKhmslHlSoy7vnysGA1hvAcInyEBImqUb5FeZI6D9w0dYWiXM2irxnBtU1iZ/Fc3xE+YkZVpUOoqn3Zwdoj8CkTPvGf8Oqrg1o25tG+VgszuKC8Vs/gibpdJ0YtF2mNXwuaFSSdKj1FLRyLiOBVJxMxCE+NJW6yAR5WKmSSCNa7tGxRxDEyUlNFpNHZlD11iDhZqCpakACb5QlC3ysPje7k3pGpyZsWHLePRh5QHgmWpQKgCzEmj3PSLDHTcTNSFy5ZWUsoeYJQnYl7m9G23ilKWUMxJYlhoHLkDpGx4UAaEkODQbEAV60hLtMYJfBcfjTnRNlSBKJOZPmWFh/KAPSpOtKxUyfs3xa1TZisS7vLKpqQsmUs18qgQg1Ni43EdlwSUSUEZUoD0A16+8VuKngJXkACjmPc9X0jWpjkUn7KJKjLSMWVqVnqlDDyEuC5LFmHfSCwn2Z4Yy5avvc1RWW8koNS4+K4pQn3iXxTFLC1oK8ocrSACCCo1T3p2iFzXhMRIkysVJQsS3Scw+FCg3mKczgPqQ1+kaiKXnLlbC4MJ8PETJisykkKyOAKfCm3mCgXNGtURk5y0fgSB0dx86/Q9ZXFOKLxCiuYQ72SCBUkktYO5PdXWK0wUvMfoQISouSTR60AA9AKDsIEBNmTsx8zPUdOlBQAVtDctRJypYO401DGphJDXd31+tv0hIWHL0vYdXpttEDqlJYuTZ00rUj/APPpEY6wH6bwsUq2jeu4fWkA2DCz1+tYWlQDBg1HzB+h9NaQ2pX7bUgFC3v6CHMNhitSUJqpaglID3JYfnDMsWDVOm8a7kLhpJm4lqSk5Uf91dH/AOKSfVQiW5NWJnFCJYloQxTKASk0dTUJLjVQWYqOap7zJOGSH8FLKCQ7zphdbBi5FEi9ouJ00JWqcoAolpzB28xRRIbqvy03jBrzKUSpyVEuTqTUnv5h7xOMK6n9m6ZSVJUlgquZ7iiWDKKi9CwprSO14BQKBlsGA7DrHl3lmefHQDVJWMxNSystUpLALYFlbttHfuC8bBxCpKihAASiVKKwqZRvMpicpdQBerwvsaqbMuBVt7RSzMKVCZmUQilrgCtGrExGPRNzeEoKUlw2mYaH3iBhccDLmJnKCS6kkvvTy73FolU398aYgBP9JQ/1Nm6n/MIkYyacaqUpKvDCQrOxykVo9ntELheJVRKpakpSpMtL3JaqhshhfrGkxE1UuWpWVyCWSm5GldzEgfxqQA4IB/OKHH8ZRJUyzYOa6XrGL4vxabiD4njZE5gEBmSghiSemkRftB49KOBkiXPSub5VkIqVaEFQswJh7HT8DNTiEJWgeUgkGuhaHVSCASaAaj9oxP2XczqxEkS/BWnKAlCiQU5Uga6XpSvvG/nTEoSx81ajvFw1Sz16pLjcQzL4stOriIXM3Bs60qw8wyl9KJUCLHsWoxjLTEY+WQJkvO15krKxrR0E16kbGkZV0mTjZa0eYMTDE7Bf21HzjFcO5slKYKIJFFZfwqFCFJuPaNFhuIpUHQoEd4IVOwj0au0RpXDAhJmrDHQRd8Nxj5nu19hrWIvMGJByoBYAZj3P8V9YuGs1jUqHndwFW2Gw9orMHzhMl4xEpYX4SluJikjY+Rx+F2vsItuJJJSAAd4rBIe4eLxZ5XGi5l5gCVEP5WDaMfow1K4lmKKgu7AbgW9q9oocfw0TkKQuoVd7n1vGf4os4NSZy0FSQSkFLlKXDB03c2fretdYnyW/H0ys+ImLmZQCFAndgPQXrFJI+0Ff3RWHKpapYUJSUrQc02UvOVEssZUpCQKCuYCkR+KcyYeZJWJhEwMAEjMCVJSDloPKklgT6Rz4g/EdwDZ7bel/3jQcxSU3SXDtU1bTy6D1J/OGWgAEv0r2H1T1hLwUtoEJeBAPq1169f3hCnJrCiKdvz+hAUp1EsBqE+Zg9gHLtXUxAJoYhz1p16wFbQSUmtHFu1fr3gZi/X84oBSSWA3t0g0LZunzGr94NSqMzmzvTrTe3z3g1AgC7V7PZx6ACIErYlwKE2FWclkublqPHVxJ+54OXJoFM8w7zV1Ptb0EY/7OuGePjElQ/pyQJq9nR8APdTHsDGs4+vPMDEuFWYCirn53N+tIxy7uNRjeaMTklplg1mK8RXRKSQkN/uzH/iIzgajUO4bbbfrErjGK8WctQfK7Jr+BAZN7FgT6mFcPwiFEOphdiD5j/aAAXG5a0bjK25YkTvvKDLGSYypiWQCAzgtmc6KG4ZxGm47OmYbFZ5ZypSon4QmZQJaY1AoApQCXNXpUiI02aJWFSkz0EEKUUJBSuVlSGzKQCQbHK4+IViq4hxtMxSZplpy0StDrIU6RVT9UA0L+V9IgsOH86z8MFZCEqJLq1OZRmOpwQVkKZ2YBrRb4rnAKwcuYiYlGJTMVMUSxKlMryy01ypclg1jrrz6VMyqKgwPxAKZqaFNXrpT9hh56mUymJNQAB5W816NQX1b0YO08ocyqnoz5zOxkyUfDQEJQg5VzBQufN5CSXCWbaGeYuN4mbghh1y1ysUtMtZlpYqUcxTlBBLOQC5+V45bwHipkTUzEgeVYWxJ+NDf2kXKmeNZjeccWiauYBMCZxSUhQXlEsKKiwyuE1KbqYA65TExdXfDORJ09WfGFMqWrzJwsohlhIAJWvZyCQNzFxxHhvDpSE/eAgJSkpSiwy7du94hy+eB4J8NAK0G5cZZRBV/a+UlLWrptGU5j5m+8AOgpN1MQWVf4Ro41sAHZ4g6EnnfAyEBEvyBnCUoVYC7gM1GiFivtAkpBIRMUWLAJZzb8RFbU6GOPTMUVKIClEmjaMBUFjqw9HpC5ONCKMNAkkjTrShJJ/PeLia0/NPPeKWlCUNJdIqPisXqRQGjU3ipkc2YlilUyjITdlFiCWXU5lAEZrfJouKxaFtmrQg6N2e/WI03CAAFJcG4oC7nfpv1i4aawU8rmB1OvxBlUcyQ5OoTWpIcAWJi9k8yzUEnKCBcpLHV2oxtQGvzipwB8JeZSczFJOztcuakZrOKvF59nfDJWJxkhMz4c6lsQHIljMBnuQVA02e94DqvCJyk4eR4rhc7KoghiApsoUN2IfqYLHTUzFKIILkv0AJDfJoHH/PmUk1zJyHsXcdBv0jjvN3Ma5mJHgTFeSpmJLGYrcEfgGgF6mtImJHQ8RjVpWSk02IcH0ibhsdLX/qJKD/cmqf3Ec44bzvMSAmejxRUZkhlU3DBJ+UbDgvGcNiP9KYnN/YpgoNfympFb1EJEtsaY8PcAoIUk7NFVxTBJWhSFpdKgQUnUGH5MlSS6CR2iWjHqtMSFD2P7RruM9fjh/GuV5+GUopSpcoOy018pDMoCoLX0iiyijEEmjB7va1dLR6STgJUz/TXlV/aqh+veKmRyVJXiRNmSUhUshWYBsytHait61pFalc/xfIIk8PXiJq1pnhGfICMiRfIqjk+tD2c4KOxfa9xYS5PgJNVNm9at7A+4jjoiT00JZYsbwIDwIolzZ5URmchgGewSGSOwhrSCMLUB/O/trAITehrr9a6QYBUaO5MEmWTYGl+ndrXg8xHT9YBQcBnpcag6U0hLfXWFTp5UXJ7DaLLljhJxWKkyAD51BzslPmUf/qPnEHR+SuHjC8NM5dFz/wCp/wABSWn1Dq/5Rk+M43LLmLd1K8qTqM+ncJrG455xeZSMNLDJF2tlR5WbRmPy3jlvMuKZQQKgAk91Ut2HzjHHu61VVLlFVHa77AJFexbe8XnD8YuUklJRlAsRVhUsA9U5tCB8UURVRT62As9NRQUIMLTP8oalbOfMGOne9do2ykzsSpc0qPlUs6bM1rCjO8JlYss1wTrQDYvo1D6axHTOIL0GrMKs7UF6/nAUWoR6D/NDAPZaEhQYAOxAJcsGD1NfQQF0a5c1FOo+h/mG1TSoAGpAbag/M/vElCNsprShbd37paltxAO4GYULdLug5goM4/CS/TMA3eH5mJUWZRSpNQQWF8wqCTQ1HZ9IiM26nDB6sLhn7GEpnuU61Ao9a1uLnNAa/A8bAwxw/hkzVH46k3qgAjzEqGY5rV7RnZoKSXYgEtUUJ8rhQJcCpFNO8ITMOZmSxBSC9NHI39fk8V61HqAGf8WUFjTbURBKmLJUxUzuzksLawwqbegPTev9vt3hgEs5HobWo8LWt002Z/K9KlwKm9CdABpFBrmEu1txalP1ELl4kgtVhd9u2kRlKoOvQjUu0GulT0YGrgi/62gLmdizNId89Go9Dc9akUi85P4sMPjkTZnwOSopIdlJyksb/FmI7xi5ZyqpUMHYnWvv0iXgF5vKbVV2q1TqwAPvBHRububUzU+BhlESq5lqSQVg6BNSE3d2dtr84LPdq9Pyi2XMcKuKFnZ6nsz1119oqyXJy1NqA7EbdgX1MRTcynxPlLnYh9nodPdtiEKSQoEtQg/FdiWYh66UfSHCp03voTWurNYV2uIXikjUC7uGc6XcjaKLDD8245MvKmeejpCldAFFJhs8wYzOD96mFT0Gah7oFGLOx07xXpQRRySDTKWcuLqFD6OYTPYF2D0LEqpsB1pV4GNxwv7QJiQ2Jk50iniSsoU43Q+U62IjqeBx/wD6WUtJJMwBYzAvlUHFDaje8eeJUnMQgApClM4cBjcEVZn1LWtHc+beMy8HKclOYSyJKCQMxHqKAAP8qxKmSOUfaVjAvFFLklIdZdwFqNujAJ94yRNBeHcRNUpalEutSiVHcmp13htSP5+veLJikEwIAECKH62gwBftTeFkvttCG2gDlfF/1OKdXH6weKW6jf1Ln3hADmCywAA94699i3BMsudi1MCt5UstVKU1mKfZ2H/ExyrAYRU2YiVLDzFqCEjdSiw9I9D8UlowHDUykf2iSjckVWr1MY5esWOe8Wn5pk6eKAnKk7JT/ADltI5di5+dalblx20HtG15qxHhyigXyhJ/3Kqr5PGFAi8YUoJ+fWFithVrfttCIWCx0ceo+usaQsTjly/huRVns7WdiQ8Ap2djZ2D+rwSVKAuQC29gXEGUN9fTxAsK8rg+gJ06M2vyhyXiKM7Amwe1NNDQephoAM7O933F2bRiPnCCvrASsxZgDWtm0bfej0t1hNWDaBgAHdzpuHJ3hiUs1DPRiOjvfSsOCaq5PatRmLkgWYuaW9oBQFCw92d+xMMrW/Q/L20pD2YMKUqz3b94aUC+hF77/T+8AgLDh/50hQFWDnYAV7QJMsqLAbn2BJJ7AGEK7H6+jAKb1+fem1DXtvBLLMRtr9bNSAVWf8hqen1SEoW1j2MApX5joPTpp84n8MKRnch2d/m2r2Ft4gLVQfM7m/yr8oXMml9BQgkC/f3Z4CSvFgGgCv8AcPm0NqmUd2YhgBcGtSDTWgiKlZ27/wCdNLQohtaaf4gH5M2hBD+vf+D6dYczmmUvppav00RXqwftSo779O0KlTcpJ6EVY0Zm/nSAkFhWhuNNrsemuhrRoWpTuFFwAWYM5LkG2++8RmOY7vbvakKE6wZiAR1NX8xN9qAaQBK63t+3yiTiZzgFalqVlABNSBZr/DQMLQMMAokt8rHtra0M4yaaCjV2aorpTt7QEdqjb36094NUu9frSsEF3MLWXDBrv1O9tNW9ooYUD1gQ4u+0CA1fOPLasJNIug/CaO0ZpaYECJEhlSt4MQIEVXTPsU4GJmJXiVVTIACLVmzAQD0YOfWNxz9iknEy5JDokIzKG6jX9IKBGL7PpxLm/FFUxu6i+5MUSBu7dIOBGp6CgKQAYECKFBX5fV4B3MCBAEo+kEgUO/5wUCAcMvyBRsXApqL/AJj3g0k1qxb3p+dYECIApFHB7s9H0resEpd9j2pAgQCP594BO7W2v/PWCgRQM300GGPp8/qsCBAAKJ7Vp/EKK6j50f5GBAiBKVfrT694CjVz9ftAgRQB2f61g3goEAvNev1vAB1If6YfvBQICbhCEoro5I0Lb17RDzFR/gd4ECATqwoYUSfiFNKaFj+gMCBADMRR4ECB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9" name="AutoShape 5" descr="data:image/jpeg;base64,/9j/4AAQSkZJRgABAQAAAQABAAD/2wCEAAkGBxQTEhUUExQWFhQXGBgYGBgXGBccGRcYGB0cGhwaHBccHigiGholHxcYITEhJSkrLi4uHh8zODMsNygtLisBCgoKDg0OFxAQFywcHBwsLCwsLCwsLCwsLCwsLCwsLCwsLCwsLCwsLCwsLCwsLCwsLCwsLCwsLCwsLCwsLCwsLP/AABEIALcBEwMBIgACEQEDEQH/xAAcAAAABwEBAAAAAAAAAAAAAAAAAQIDBAUGBwj/xAA/EAABAgQEBAQDBwMDAgcAAAABAhEAAyExBBJBUQUGYXETIoGRMqHwBxRCscHR4SNS8TNygmJzFRYkQ2OSwv/EABgBAQEBAQEAAAAAAAAAAAAAAAABAgQD/8QAHxEBAQEAAgIDAQEAAAAAAAAAAAERAiEDMRJBcVEi/9oADAMBAAIRAxEAPwDi6oAgQGgBCtISoQIAoEGYDQAaA0CDEQACAYMmCgBBhMKlIJIABJJYAVJJsw1jbcE+z2atOfEzPAli/lzKrozgBXSvygMRlg0x2HD/AGX4JavDE3EFQbzhUoBQIuAUWBp6Ho9Dxr7LJ8tK5mHWJyU/hZpjelDRjpE2K5/MQH/aGFRIMsglxbf9fWErQGfc0fpFQxAhZhBgCgjBmCgCMFBmCgBABgQoCKFQgwowkwBPBwQhQgCgxCYVAHBgwTwIA4MQUAQBwIECAM7CDAhAMKaAImBAEGIgDQYgQTwAIgQYgEQBCH8Ng1zFJRLSVrWQlKU3JOjfrYaxHMdF5Q4YMLIGIV/rzpeZH/xSv7u6m9mGsKLHk7hcnCLKFJ8TEEBKlpchCllgiWWs4IKhrsIteP8ALONIJVipYlrmLKUEEJLWGY61Pl6dIn/ZSmaudNmmW2GWAhBI82eXdRoxBYgl7htzHScbg0TWRMSFoBCmIoCKg93jKua8glWGmqTi3cAkFnzZjcFq1EdFQZS0GbJUDmZy7v0I07UinPCAZ68xTMlsyQwzIH9hOocv6xR4jhMyVOzy5mRLuRZKU6h6m3Qv0iDG/avymEvjJSQASBNSmwP9wHXX0jmCgTS+waPSigMVhyACJcxJCswqxG0ec+IYXw1TJZDlCykmr+UtXTT+Y1CoJRDajEh6ddIQlI6mu9x+8VCZaHrp7egMBSReo6HT1a0SkzDQk6MOnrpeHZcoGn4jQGtC4owqbdflAVq5bUP17w3FmvDAocFlXdy5SaW2pcnSIk7DsxFi7b01NYCMIU8GZf13gBMAYhJg4OAIJMBoWp4KASYDQbQHigoOCg4AQIKDgBAgQUA6hEAwpIpWCIiBMEYUYSRAGDBgQQg4A2gwkm30dvlBJ+cTBISmpYkByLgV9jpSt4CdyhwH73ipcpRyy/jmHaWiqq6E2frGu43xJE/EBAPhkzUy1lnTLQBk+CxbMQNvmJHIvD1S+H4zFZT4i/6SGvlT5lMBQJKiLdYj8i8JScak+czEE5EtmykZQFLagSxIIOqhtGasdw4Dw5MmXkQAEAABIsG29XPcxJKy4yVr5ujaGC4asZQxF2LWcaDtaDwU9KlLZT+YhtiNIodMkFQPT3jmf2hGfNChIQoLC8ga6iLin4crmveOohNun5RiOaFrwonTpbAAEksNf+q4qYzyILC4kjDIcpBKWJ0RRrd/1jivPmHbG4nL8JUF+kwBQPz+cb3hXM6ZhkpMtKFKlUU4dJUS6iC7/CCDeMPzxinxs3NcCWnWhCE+t4shWVWhV29qW6CHzhydDo19odC5eQnzCYDRk+VtXVmcEvQAd4aMx3omnTW+pv2jSArCroNKdK/vEkcOmgOz7EKD1rRlWd4RIxyEoWCk5/LlYDKP7syWr0OlbwcvEk0CEF9MiW2udT1gJkzArs3lAYeZFSC7HzMQATXeGjwpQtlJDvVJu/WrCvrCvFVqhFnYBFj0ez/nCFYwlhlQ9CKMzdDSrCIIONwqgWV8sp/W0RhKoQbg3FaNYh2brFnMx7BKSlBArRIq41p/iI+JnvfKNhlFGAsX7nvFEDw7nb39oIJfb1P7w4V7dK7PBoUXoQ9av+8A3re/eFhAa/yglTj/AJgeORTrAAMDWsFPmAmgYQhUwm8JJig4OABDgEA3AhzL1hJRAJgQbQIBwmAVPASIJ4gNI3gjBtAI2gH+H4dMxYSqYmUCCylhWXMBQKy1SDbMxaJHEeCTpACpiPIr4ZiSFylf7ZqXSezv0iAG+t4m8O4nOw5JlTFICviAIKFizLll0qF6KBgIoDe9+kHLVe1gHOnUdYufveFnD+tJOHmH/wB3DfA9nVhlFgP+2pPaEz+XphSVSVIxMsXVIcqQk6zJJAmI1qpLdYg3fGp33Xh+DwqGCzKC5gpQzPPUdc/00XH2QYgBeIDAKORQLMohIIILUvWm96xV87LCpiwk2WQ4/CGCGG4YaWfvFj9kEiXNmzlfCUJZIuGJBdy9aexPWIrq+AkZQBbVupasNYmaiS5N1Kp1NNrQ9gpinZaSDW7VbUNFTx/g/jKlrEwoCSQa0U7a70b1hfQnYtRXLSuXMyjXUH1iDxHDpxKFiZSUQApB1UklyTqLd4scqEIEsMABQdtIyvFceFTGC2DZFSgHSVC+Y9Khrd4lViOM8PTMxpEkDI8uWgsRlAABHoQS43MYXjeOTNxmImMDLXMmFI6OyezBvaN39yTgxi8QqgEsGW5qla0kMx1Br0jk6a979ovFKmY7DZUoU4yrsKuPp4EvAlQCgkkVzNfoQSIlcI4KqcUmuUqyuHJfYDfpHQOEcpqTLUpSsgSWSlflJTZyx8rCrdY1qOd/+XFmRNxAbwZakArJuVkgAUbd9qXeHpPL01UuSsSFlM5WSWUsoKLmjsAaAl30VZo3UjgsjFJIlzF+ClYM0pcSysO+VP4laOAL1jf8FwWFRKQJKAmWzA1cAkuCTUebQ6xNGP5N+zhMkqVjZUqakgFKVKUSlQOoHlIIJpVmF3pVcx/Z6uZOVNw4EqXMBUEEUCw/lAQlkoOhNuunU+KySpCvDASsIYL0cVFNwR+cV/KuNUUHx/KqqgCR8N6HX9Imq4zzRyhMwi0JSF4jPLMxRQkkAjyrYAVCSoMqnYPFXxLhkzDZU4iWqUuZLMxAJTVC6B8tjQ0NWI2jvpxKcWpKUIPhA+eaXSoCoAlq1UTdrd2BwXN/2fomYrMMTMEsJSP6qlzikBqBa1O1SWelO0WI5Qkhj5XFTWwCgwBY6O46+0CYijgUDD5a3YwuchMtSkhpgcAKTVB1DN+LsdxWJiJhSnw80wSVKTnSCRmNalJDZkspntpcmKKlRr7aWbSAT6RZYXCJJWVIXkSxUQQAEknKSWKQTRncPSI6EAkjRmcsA73JNG0gIx9+3SCSP5iQlI1Pa+n5mn5QjKCS/wBGKEJ/zCkphZCdLgehg/EsKEHe0Ajw9YTMSReJAWGZq7i4H7D9YbnLep/Rv5iBlukHBK6QIodJ2hswsfOErS0QAGDUafVISmDgDRaFFBbpuOvX0gJD6019IVJmZa7vW3+YA0hwaObVu4q49oTKmLSQtBUlaQ6VJJCgeihaJQUkgAj2BA1YZRQnsR2iKZKhW4Gu3fb1aA7Hx6dmQZ3gpmyp0tKnSckwBaErYLAIWakAKBszxqeXpSJWElysHPSqWkZgSBnJVUnN8Kr20Zo5ryZjPvOHGEUp5koKMoZiDMlElS0Bj5iklRAuxpaNnyigSJaZU5KShYzZkKcVFClViSA5S76w4ZL2x5JbOqtzz4uUtp0g5QPiBYkXdiAAOjkxZYTmfDYuWuXLm5VEEAKDGuoBvFWqYUkCegLkktmaj6BQNux+cQuKcu4WaolKvD1ZLMw6fs0a5SOfj5ec+9/UqYyEKzTVEBkoUpTOxqWN7l1RD4ZPl5STNQtRJNDQOSwHQDKLVaKDjPA5ng5kuoqAYKJJIJZKXL01NqesYCfNmSlsXSa1qHahPYGOXly7yO7xz5cdvS8+1HmMLWMPLqAcy2/uFAKXAb3eKblLk6djSVghEkGqnLA6JqL1/eHeHLQZiVmWlarqulxbzEMR6bR2DgfNeEWgS1I8Gzgh5dAwZQDAUFwIs8vH19tXxcvao5dwuH4YSpBUtTtmq1WcgEkAmtekVfN65+NmK+7y5i3LUADA0FSwvq+nSNfzBw7yJmYYywAcyiQlSVA2Io1Iq+FcTnJXlmEK86SyXLA0dho1egjcrGL7lvk6UnCiUpBSkuVIEwkBRLllipsIZ4lypJw5VMCpiUlXiTCVqyvStOoHrGswGKCmYghtIXxHDCbKmS1BwsEM7X66RpGQ4riZasO0tagpdQoF3elXva1I55heVcVPmzx96VnQQopBIKqFiKttf1ifxngmK4cRmWJkl2BBIId9PS43i45V4wF+IySlQRnUWfO1AX9PSHYr8RjMSiTJly2T92AJzukzJjXFD5XUTlUQCWq0Yji3E8ZjFjCy5S9lgO/xEKUosyHVmBJv2YR1Xl7j6MZh5s1coypaVZMxBoA1czXBJfb0i7wMuQhH9MBYAqoEMQkEuoi+tT0io55wf7M1S0mZNmZliUXQlBISFMAhAJSNVByWN2eMxwzkjGYmepCEBOTOSqYkiWklbZQC7quaOLXvGuPHuKLQfuslYClEpWtSCJiSXZaWORnYMpPWriJXDJuLw8wTE4OcqbNTmmhOQICk1eX52YgAEEu51oIqMyr7PZyZs6SJ6fClhKlq8+WZldRSlIopSWFDY6axScz8uHBBCZ0tSVKkgpyTAtClBL5syhmo/mSA3mDEZa7zi/OeMSoSpuAmhRYsCSSQzKGUVSFEWPeHRw+fipsmbjcDJksRKzTpqicpYsmUksFUoKX9w5hwTlqbiEghSUpT5lKWSkJSLgBmJPs6akRHx8gyStATUqSxIOcM5bZquaO6RaOyYTg+GmonKRKnS0y1mWiVJSkKJ8zqNHIJ6hxd3Ec/xvJOOmBUyfKEsJDklTkOzjKAtZ+KgGxrrFNZXEcPKRVaApgyQQTs7CzUO9bQ5h8BmKqsQlTOoXDg11q1r21i04tyhicPkK0MhYSfFI+EECqi5yDpQ6atFLiJCpS8imLEgG42t33gpibhVAOz3cN5ktcqTcC/oIaMyjaiLEYEzZcyaZspIl3C1ATFlT5QlIqtywewcGgipgFKVAhMCAde20G28OJHZoLEoyljqxuDft+UQMgwfaEw4ghjp+vRoAgK1hRDFn2+mgyl/wCPr5QQRt9ekAhV6Q9LmEMRp3cW12+mhUqWglQUrKAFEFicxAOVLXGYgB9HeG5T/EPen1prAP8A3lilaFFExKgoKDAghmIILAhukbrhPOhmkeIPCxKcxK0gBE0XKsthMpVr11jnai9vpv0i14LPMoGYQDQgO1qgtsSWDjR94hZsb/iHM68nhnzgh3HUXAs9TWKoc25SlOUhDhJKluWOwYV9Yb5al/eVITPmJkiaooQbFQTQhPUkZQ+r3oD1DhPKGEAzeChSEmnlcnq5rE+XfTzni2f6UWO5rlheUggAAbs31pEWajD4gN5VJ8rszMC7dBEzm3lJM6YV4RBykAliMhJ/tJIYNpWMKvhU/DTPOlSCD8Qt7ikct42O3jZWiXyQSR4JqWPQqUWJI0SlLUcv6CFTuFTJKcqk+TzeY0/py6LmKOiSbUq4O7XXJnGVFRExiwFbH9j8o3+eTPdKgC7OLFknMB1D6WvvE4T5e/a+S5cjk/CeDTChSkTlSHr4YNGU7FaTR1Mf8xNwvj4deaajMktmUgOCAGqm+nXWN9j+WEl1S2JdczKaZ5pYS8xH4EAMzaJN01o8TgJ8ryJJUSfDllYfOsjPMnKF8iaskMKEapb2+Njx1M4Xi5X+pIUkktmDtQaFJqDF/wD+KICQTR9/eMJh8BIITlzJWrMpMx/OtKWeaVCySSG0Yp0LBPEZWIyIOcTUJIWlTgLb/cAygRuPWLOWJi35lx6J+SnkqFpfzWoQXZ6/OKflblQy5WfxSrM5KUio6VNbmhYRmxxpJLKJQFFkuGB2INo6BwHGJRIT4pKGcea5rS3SNaig4LwzDrEzDiYZRWsmZKJXlUVJrShzEs7MD1hvD8FmYFcwoUpUmbQCqmJNGDu3rtF9x7AYVUxGITnTN8vnlkMctsyTQ7aGIGG4x4izLd0pIqBU1Bfvp9Vupi+4Rj5KkeClgtKbMlJpbygltad4oJXG5yFKmzZvgpl3VMlBSQlZIDMoMSUm5LUiFxPhkxcyauXL8FAZT/jnFPmyhegcWiv5Z5rRiwhC0eYKPioUkZUSwTlKiaFRJFDYh9I0yLjAxeIxKcZgpmcgZfDmkI8UKAcS00cFjdrirxHVzHxCQSpeDmrmkEVmuEywoM0tILXRUkmkanGTE4icUSGRNyEInZC3loFBQHxAXDjMCbRbcAwC5MjwylU2csqMyfM8gJcV1UzGgDuxch4owWAwPEeITVTZqfuqAgqKpYYrykKCD5wSskEZiKAdY6ZhpiZkpSpqctMqRMJCloSArMM13zX0aIUviSJE3DYVEwzPFK8xUmqQHNGAABU4F7xS80cwy5M4JnJlpWUq8JzmAAb8LX6DrWkBrcGpM+XkWjKkpZQemUhwHHRgY5PO+zmYZy52F8MSpSiUInJzpWpLHI1smlbW0jQcK56koeZMxUuYxDJAYBLhJAJNTY1bsImS/tBwKDMT46RKPmShnIKhmLACjk6uOorAcR4tNmGbPzyEoUVHOgIITKUaHKAWTVmOtIrCABW7jYpZi/q7fONtzRxXAzMR4ssFdFZwxGdRJILlJB9rNrbL8Tnyio+GhQSGACsuYaG351rs7Cqr8sCFKW/TtAgLvifClIJKQ6aOLtvQVH/IChEUxtZ/reNXieJiWkggKUSFZjr2ulqbA1I0pm8WkKdSaVNN9m2vq0QR1EU/mECHCPkPrvBbbfzAADt9dfSFFVKW+jCQYU/ygHMLiDLWlaWzJUlYszpIUHHpURK4/wARXiZ65qyCpTUSAAKMEgAAUAiAVXpf3DbQHBDEDvVwz2q1X+QtVwVhJJXMSkXURoCw1LdBWL+VhTOmy5KAwJCUjYbk6sHJrDPBZBTKVMKXKjkTSuUfEQdHOVPoYsRM8GROnv51DwJRt5lh1kUulDi344zb2q5yYfFyFScLImqxSFGXLmg+SXKQWSoqB/ppIcktUqvYDsvLcnLh0AEFksaMH/6RomPP/IuBmmalaFkHylkqIcJYBKincJIL6F2MekuHyxkZmDNDA3Pw4KaUPT9ohYrhmdBoFvcMxHSJsxBSDoEihvEeTxAhSitBSGDKFXe1P0jNk+1ZmTyyJasyAxaqdx2t+UWnDuH5VZnNrGLuSQSC4JOsPloxPHGrytMS55GvvD5nJUGULhvfrEadJeqTDBUoXHtGtsZIx/AZU0HQKyJUzVloc+GNkly+4JGzUGL5dmqVlUMyZhK5rOxQktLkjcNVTULKp54vkYhrFomIxdKj2h1Ryzn3DzCZcsSv6ZcqXkKhmslHlSoy7vnysGA1hvAcInyEBImqUb5FeZI6D9w0dYWiXM2irxnBtU1iZ/Fc3xE+YkZVpUOoqn3Zwdoj8CkTPvGf8Oqrg1o25tG+VgszuKC8Vs/gibpdJ0YtF2mNXwuaFSSdKj1FLRyLiOBVJxMxCE+NJW6yAR5WKmSSCNa7tGxRxDEyUlNFpNHZlD11iDhZqCpakACb5QlC3ysPje7k3pGpyZsWHLePRh5QHgmWpQKgCzEmj3PSLDHTcTNSFy5ZWUsoeYJQnYl7m9G23ilKWUMxJYlhoHLkDpGx4UAaEkODQbEAV60hLtMYJfBcfjTnRNlSBKJOZPmWFh/KAPSpOtKxUyfs3xa1TZisS7vLKpqQsmUs18qgQg1Ni43EdlwSUSUEZUoD0A16+8VuKngJXkACjmPc9X0jWpjkUn7KJKjLSMWVqVnqlDDyEuC5LFmHfSCwn2Z4Yy5avvc1RWW8koNS4+K4pQn3iXxTFLC1oK8ocrSACCCo1T3p2iFzXhMRIkysVJQsS3Scw+FCg3mKczgPqQ1+kaiKXnLlbC4MJ8PETJisykkKyOAKfCm3mCgXNGtURk5y0fgSB0dx86/Q9ZXFOKLxCiuYQ72SCBUkktYO5PdXWK0wUvMfoQISouSTR60AA9AKDsIEBNmTsx8zPUdOlBQAVtDctRJypYO401DGphJDXd31+tv0hIWHL0vYdXpttEDqlJYuTZ00rUj/APPpEY6wH6bwsUq2jeu4fWkA2DCz1+tYWlQDBg1HzB+h9NaQ2pX7bUgFC3v6CHMNhitSUJqpaglID3JYfnDMsWDVOm8a7kLhpJm4lqSk5Uf91dH/AOKSfVQiW5NWJnFCJYloQxTKASk0dTUJLjVQWYqOap7zJOGSH8FLKCQ7zphdbBi5FEi9ouJ00JWqcoAolpzB28xRRIbqvy03jBrzKUSpyVEuTqTUnv5h7xOMK6n9m6ZSVJUlgquZ7iiWDKKi9CwprSO14BQKBlsGA7DrHl3lmefHQDVJWMxNSystUpLALYFlbttHfuC8bBxCpKihAASiVKKwqZRvMpicpdQBerwvsaqbMuBVt7RSzMKVCZmUQilrgCtGrExGPRNzeEoKUlw2mYaH3iBhccDLmJnKCS6kkvvTy73FolU398aYgBP9JQ/1Nm6n/MIkYyacaqUpKvDCQrOxykVo9ntELheJVRKpakpSpMtL3JaqhshhfrGkxE1UuWpWVyCWSm5GldzEgfxqQA4IB/OKHH8ZRJUyzYOa6XrGL4vxabiD4njZE5gEBmSghiSemkRftB49KOBkiXPSub5VkIqVaEFQswJh7HT8DNTiEJWgeUgkGuhaHVSCASaAaj9oxP2XczqxEkS/BWnKAlCiQU5Uga6XpSvvG/nTEoSx81ajvFw1Sz16pLjcQzL4stOriIXM3Bs60qw8wyl9KJUCLHsWoxjLTEY+WQJkvO15krKxrR0E16kbGkZV0mTjZa0eYMTDE7Bf21HzjFcO5slKYKIJFFZfwqFCFJuPaNFhuIpUHQoEd4IVOwj0au0RpXDAhJmrDHQRd8Nxj5nu19hrWIvMGJByoBYAZj3P8V9YuGs1jUqHndwFW2Gw9orMHzhMl4xEpYX4SluJikjY+Rx+F2vsItuJJJSAAd4rBIe4eLxZ5XGi5l5gCVEP5WDaMfow1K4lmKKgu7AbgW9q9oocfw0TkKQuoVd7n1vGf4os4NSZy0FSQSkFLlKXDB03c2fretdYnyW/H0ys+ImLmZQCFAndgPQXrFJI+0Ff3RWHKpapYUJSUrQc02UvOVEssZUpCQKCuYCkR+KcyYeZJWJhEwMAEjMCVJSDloPKklgT6Rz4g/EdwDZ7bel/3jQcxSU3SXDtU1bTy6D1J/OGWgAEv0r2H1T1hLwUtoEJeBAPq1169f3hCnJrCiKdvz+hAUp1EsBqE+Zg9gHLtXUxAJoYhz1p16wFbQSUmtHFu1fr3gZi/X84oBSSWA3t0g0LZunzGr94NSqMzmzvTrTe3z3g1AgC7V7PZx6ACIErYlwKE2FWclkublqPHVxJ+54OXJoFM8w7zV1Ptb0EY/7OuGePjElQ/pyQJq9nR8APdTHsDGs4+vPMDEuFWYCirn53N+tIxy7uNRjeaMTklplg1mK8RXRKSQkN/uzH/iIzgajUO4bbbfrErjGK8WctQfK7Jr+BAZN7FgT6mFcPwiFEOphdiD5j/aAAXG5a0bjK25YkTvvKDLGSYypiWQCAzgtmc6KG4ZxGm47OmYbFZ5ZypSon4QmZQJaY1AoApQCXNXpUiI02aJWFSkz0EEKUUJBSuVlSGzKQCQbHK4+IViq4hxtMxSZplpy0StDrIU6RVT9UA0L+V9IgsOH86z8MFZCEqJLq1OZRmOpwQVkKZ2YBrRb4rnAKwcuYiYlGJTMVMUSxKlMryy01ypclg1jrrz6VMyqKgwPxAKZqaFNXrpT9hh56mUymJNQAB5W816NQX1b0YO08ocyqnoz5zOxkyUfDQEJQg5VzBQufN5CSXCWbaGeYuN4mbghh1y1ysUtMtZlpYqUcxTlBBLOQC5+V45bwHipkTUzEgeVYWxJ+NDf2kXKmeNZjeccWiauYBMCZxSUhQXlEsKKiwyuE1KbqYA65TExdXfDORJ09WfGFMqWrzJwsohlhIAJWvZyCQNzFxxHhvDpSE/eAgJSkpSiwy7du94hy+eB4J8NAK0G5cZZRBV/a+UlLWrptGU5j5m+8AOgpN1MQWVf4Ro41sAHZ4g6EnnfAyEBEvyBnCUoVYC7gM1GiFivtAkpBIRMUWLAJZzb8RFbU6GOPTMUVKIClEmjaMBUFjqw9HpC5ONCKMNAkkjTrShJJ/PeLia0/NPPeKWlCUNJdIqPisXqRQGjU3ipkc2YlilUyjITdlFiCWXU5lAEZrfJouKxaFtmrQg6N2e/WI03CAAFJcG4oC7nfpv1i4aawU8rmB1OvxBlUcyQ5OoTWpIcAWJi9k8yzUEnKCBcpLHV2oxtQGvzipwB8JeZSczFJOztcuakZrOKvF59nfDJWJxkhMz4c6lsQHIljMBnuQVA02e94DqvCJyk4eR4rhc7KoghiApsoUN2IfqYLHTUzFKIILkv0AJDfJoHH/PmUk1zJyHsXcdBv0jjvN3Ma5mJHgTFeSpmJLGYrcEfgGgF6mtImJHQ8RjVpWSk02IcH0ibhsdLX/qJKD/cmqf3Ec44bzvMSAmejxRUZkhlU3DBJ+UbDgvGcNiP9KYnN/YpgoNfympFb1EJEtsaY8PcAoIUk7NFVxTBJWhSFpdKgQUnUGH5MlSS6CR2iWjHqtMSFD2P7RruM9fjh/GuV5+GUopSpcoOy018pDMoCoLX0iiyijEEmjB7va1dLR6STgJUz/TXlV/aqh+veKmRyVJXiRNmSUhUshWYBsytHait61pFalc/xfIIk8PXiJq1pnhGfICMiRfIqjk+tD2c4KOxfa9xYS5PgJNVNm9at7A+4jjoiT00JZYsbwIDwIolzZ5URmchgGewSGSOwhrSCMLUB/O/trAITehrr9a6QYBUaO5MEmWTYGl+ndrXg8xHT9YBQcBnpcag6U0hLfXWFTp5UXJ7DaLLljhJxWKkyAD51BzslPmUf/qPnEHR+SuHjC8NM5dFz/wCp/wABSWn1Dq/5Rk+M43LLmLd1K8qTqM+ncJrG455xeZSMNLDJF2tlR5WbRmPy3jlvMuKZQQKgAk91Ut2HzjHHu61VVLlFVHa77AJFexbe8XnD8YuUklJRlAsRVhUsA9U5tCB8UURVRT62As9NRQUIMLTP8oalbOfMGOne9do2ykzsSpc0qPlUs6bM1rCjO8JlYss1wTrQDYvo1D6axHTOIL0GrMKs7UF6/nAUWoR6D/NDAPZaEhQYAOxAJcsGD1NfQQF0a5c1FOo+h/mG1TSoAGpAbag/M/vElCNsprShbd37paltxAO4GYULdLug5goM4/CS/TMA3eH5mJUWZRSpNQQWF8wqCTQ1HZ9IiM26nDB6sLhn7GEpnuU61Ao9a1uLnNAa/A8bAwxw/hkzVH46k3qgAjzEqGY5rV7RnZoKSXYgEtUUJ8rhQJcCpFNO8ITMOZmSxBSC9NHI39fk8V61HqAGf8WUFjTbURBKmLJUxUzuzksLawwqbegPTev9vt3hgEs5HobWo8LWt002Z/K9KlwKm9CdABpFBrmEu1txalP1ELl4kgtVhd9u2kRlKoOvQjUu0GulT0YGrgi/62gLmdizNId89Go9Dc9akUi85P4sMPjkTZnwOSopIdlJyksb/FmI7xi5ZyqpUMHYnWvv0iXgF5vKbVV2q1TqwAPvBHRububUzU+BhlESq5lqSQVg6BNSE3d2dtr84LPdq9Pyi2XMcKuKFnZ6nsz1119oqyXJy1NqA7EbdgX1MRTcynxPlLnYh9nodPdtiEKSQoEtQg/FdiWYh66UfSHCp03voTWurNYV2uIXikjUC7uGc6XcjaKLDD8245MvKmeejpCldAFFJhs8wYzOD96mFT0Gah7oFGLOx07xXpQRRySDTKWcuLqFD6OYTPYF2D0LEqpsB1pV4GNxwv7QJiQ2Jk50iniSsoU43Q+U62IjqeBx/wD6WUtJJMwBYzAvlUHFDaje8eeJUnMQgApClM4cBjcEVZn1LWtHc+beMy8HKclOYSyJKCQMxHqKAAP8qxKmSOUfaVjAvFFLklIdZdwFqNujAJ94yRNBeHcRNUpalEutSiVHcmp13htSP5+veLJikEwIAECKH62gwBftTeFkvttCG2gDlfF/1OKdXH6weKW6jf1Ln3hADmCywAA94699i3BMsudi1MCt5UstVKU1mKfZ2H/ExyrAYRU2YiVLDzFqCEjdSiw9I9D8UlowHDUykf2iSjckVWr1MY5esWOe8Wn5pk6eKAnKk7JT/ADltI5di5+dalblx20HtG15qxHhyigXyhJ/3Kqr5PGFAi8YUoJ+fWFithVrfttCIWCx0ceo+usaQsTjly/huRVns7WdiQ8Ap2djZ2D+rwSVKAuQC29gXEGUN9fTxAsK8rg+gJ06M2vyhyXiKM7Amwe1NNDQephoAM7O933F2bRiPnCCvrASsxZgDWtm0bfej0t1hNWDaBgAHdzpuHJ3hiUs1DPRiOjvfSsOCaq5PatRmLkgWYuaW9oBQFCw92d+xMMrW/Q/L20pD2YMKUqz3b94aUC+hF77/T+8AgLDh/50hQFWDnYAV7QJMsqLAbn2BJJ7AGEK7H6+jAKb1+fem1DXtvBLLMRtr9bNSAVWf8hqen1SEoW1j2MApX5joPTpp84n8MKRnch2d/m2r2Ft4gLVQfM7m/yr8oXMml9BQgkC/f3Z4CSvFgGgCv8AcPm0NqmUd2YhgBcGtSDTWgiKlZ27/wCdNLQohtaaf4gH5M2hBD+vf+D6dYczmmUvppav00RXqwftSo779O0KlTcpJ6EVY0Zm/nSAkFhWhuNNrsemuhrRoWpTuFFwAWYM5LkG2++8RmOY7vbvakKE6wZiAR1NX8xN9qAaQBK63t+3yiTiZzgFalqVlABNSBZr/DQMLQMMAokt8rHtra0M4yaaCjV2aorpTt7QEdqjb36094NUu9frSsEF3MLWXDBrv1O9tNW9ooYUD1gQ4u+0CA1fOPLasJNIug/CaO0ZpaYECJEhlSt4MQIEVXTPsU4GJmJXiVVTIACLVmzAQD0YOfWNxz9iknEy5JDokIzKG6jX9IKBGL7PpxLm/FFUxu6i+5MUSBu7dIOBGp6CgKQAYECKFBX5fV4B3MCBAEo+kEgUO/5wUCAcMvyBRsXApqL/AJj3g0k1qxb3p+dYECIApFHB7s9H0resEpd9j2pAgQCP594BO7W2v/PWCgRQM300GGPp8/qsCBAAKJ7Vp/EKK6j50f5GBAiBKVfrT694CjVz9ftAgRQB2f61g3goEAvNev1vAB1If6YfvBQICbhCEoro5I0Lb17RDzFR/gd4ECATqwoYUSfiFNKaFj+gMCBADMRR4ECB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50" name="Picture 6" descr="C:\Users\esa20932\Desktop\00-Jayne's Current Files\Presentations\heroin summit\heroin.jpg"/>
          <p:cNvPicPr>
            <a:picLocks noChangeAspect="1" noChangeArrowheads="1"/>
          </p:cNvPicPr>
          <p:nvPr/>
        </p:nvPicPr>
        <p:blipFill>
          <a:blip r:embed="rId3" cstate="print"/>
          <a:srcRect/>
          <a:stretch>
            <a:fillRect/>
          </a:stretch>
        </p:blipFill>
        <p:spPr bwMode="auto">
          <a:xfrm>
            <a:off x="228600" y="152400"/>
            <a:ext cx="2286000" cy="1527048"/>
          </a:xfrm>
          <a:prstGeom prst="rect">
            <a:avLst/>
          </a:prstGeom>
          <a:noFill/>
        </p:spPr>
      </p:pic>
      <p:pic>
        <p:nvPicPr>
          <p:cNvPr id="6151" name="Picture 7" descr="C:\Users\esa20932\Desktop\00-Jayne's Current Files\Presentations\heroin summit\pill bottles.JPG"/>
          <p:cNvPicPr>
            <a:picLocks noChangeAspect="1" noChangeArrowheads="1"/>
          </p:cNvPicPr>
          <p:nvPr/>
        </p:nvPicPr>
        <p:blipFill>
          <a:blip r:embed="rId4" cstate="print"/>
          <a:srcRect/>
          <a:stretch>
            <a:fillRect/>
          </a:stretch>
        </p:blipFill>
        <p:spPr bwMode="auto">
          <a:xfrm>
            <a:off x="6705600" y="152400"/>
            <a:ext cx="2167325" cy="1547653"/>
          </a:xfrm>
          <a:prstGeom prst="rect">
            <a:avLst/>
          </a:prstGeom>
          <a:noFill/>
        </p:spPr>
      </p:pic>
      <p:sp>
        <p:nvSpPr>
          <p:cNvPr id="15" name="Frame 14"/>
          <p:cNvSpPr/>
          <p:nvPr/>
        </p:nvSpPr>
        <p:spPr>
          <a:xfrm>
            <a:off x="76200" y="76200"/>
            <a:ext cx="8991600" cy="6705600"/>
          </a:xfrm>
          <a:prstGeom prst="frame">
            <a:avLst>
              <a:gd name="adj1" fmla="val 622"/>
            </a:avLst>
          </a:prstGeom>
          <a:noFill/>
          <a:ln w="22225" cap="sq" cmpd="sng">
            <a:solidFill>
              <a:schemeClr val="tx1"/>
            </a:solidFill>
            <a:beve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41976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srcRect l="50000" r="1282"/>
          <a:stretch>
            <a:fillRect/>
          </a:stretch>
        </p:blipFill>
        <p:spPr bwMode="auto">
          <a:xfrm>
            <a:off x="0" y="3592514"/>
            <a:ext cx="2476501" cy="1954212"/>
          </a:xfrm>
          <a:prstGeom prst="rect">
            <a:avLst/>
          </a:prstGeom>
          <a:noFill/>
          <a:ln w="9525">
            <a:noFill/>
            <a:miter lim="800000"/>
            <a:headEnd/>
            <a:tailEnd/>
          </a:ln>
        </p:spPr>
      </p:pic>
      <p:pic>
        <p:nvPicPr>
          <p:cNvPr id="22531" name="Picture 38" descr="brain.gif"/>
          <p:cNvPicPr>
            <a:picLocks noChangeAspect="1"/>
          </p:cNvPicPr>
          <p:nvPr/>
        </p:nvPicPr>
        <p:blipFill>
          <a:blip r:embed="rId4"/>
          <a:srcRect/>
          <a:stretch>
            <a:fillRect/>
          </a:stretch>
        </p:blipFill>
        <p:spPr bwMode="auto">
          <a:xfrm>
            <a:off x="2430867" y="890589"/>
            <a:ext cx="6694157" cy="5967412"/>
          </a:xfrm>
          <a:prstGeom prst="rect">
            <a:avLst/>
          </a:prstGeom>
          <a:noFill/>
          <a:ln w="9525">
            <a:noFill/>
            <a:miter lim="800000"/>
            <a:headEnd/>
            <a:tailEnd/>
          </a:ln>
        </p:spPr>
      </p:pic>
      <p:pic>
        <p:nvPicPr>
          <p:cNvPr id="22532" name="Picture 2"/>
          <p:cNvPicPr>
            <a:picLocks noChangeAspect="1" noChangeArrowheads="1"/>
          </p:cNvPicPr>
          <p:nvPr/>
        </p:nvPicPr>
        <p:blipFill>
          <a:blip r:embed="rId3"/>
          <a:srcRect r="52563"/>
          <a:stretch>
            <a:fillRect/>
          </a:stretch>
        </p:blipFill>
        <p:spPr bwMode="auto">
          <a:xfrm>
            <a:off x="0" y="1382714"/>
            <a:ext cx="2408241" cy="1954212"/>
          </a:xfrm>
          <a:prstGeom prst="rect">
            <a:avLst/>
          </a:prstGeom>
          <a:noFill/>
          <a:ln w="9525">
            <a:noFill/>
            <a:miter lim="800000"/>
            <a:headEnd/>
            <a:tailEnd/>
          </a:ln>
        </p:spPr>
      </p:pic>
      <p:sp>
        <p:nvSpPr>
          <p:cNvPr id="7" name="TextBox 7"/>
          <p:cNvSpPr txBox="1">
            <a:spLocks noChangeArrowheads="1"/>
          </p:cNvSpPr>
          <p:nvPr/>
        </p:nvSpPr>
        <p:spPr bwMode="auto">
          <a:xfrm>
            <a:off x="-206375" y="169867"/>
            <a:ext cx="9556750" cy="523220"/>
          </a:xfrm>
          <a:prstGeom prst="rect">
            <a:avLst/>
          </a:prstGeom>
          <a:noFill/>
          <a:ln w="9525">
            <a:noFill/>
            <a:miter lim="800000"/>
            <a:headEnd/>
            <a:tailEnd/>
          </a:ln>
        </p:spPr>
        <p:txBody>
          <a:bodyPr>
            <a:spAutoFit/>
          </a:bodyPr>
          <a:lstStyle/>
          <a:p>
            <a:pPr algn="ctr" defTabSz="914400"/>
            <a:r>
              <a:rPr lang="en-US" sz="2800" u="sng" dirty="0">
                <a:solidFill>
                  <a:schemeClr val="accent6"/>
                </a:solidFill>
                <a:latin typeface="Arial" panose="020B0604020202020204" pitchFamily="34" charset="0"/>
                <a:cs typeface="Arial" panose="020B0604020202020204" pitchFamily="34" charset="0"/>
              </a:rPr>
              <a:t>Similarities </a:t>
            </a:r>
            <a:r>
              <a:rPr lang="en-US" sz="2800" u="sng" dirty="0" smtClean="0">
                <a:solidFill>
                  <a:schemeClr val="accent6"/>
                </a:solidFill>
                <a:latin typeface="Arial" panose="020B0604020202020204" pitchFamily="34" charset="0"/>
                <a:cs typeface="Arial" panose="020B0604020202020204" pitchFamily="34" charset="0"/>
              </a:rPr>
              <a:t>between Heroin and Prescription Opioids</a:t>
            </a:r>
            <a:endParaRPr lang="en-US" sz="2800" i="1" u="sng" dirty="0">
              <a:solidFill>
                <a:schemeClr val="accent6"/>
              </a:solidFill>
              <a:latin typeface="Arial" panose="020B0604020202020204" pitchFamily="34" charset="0"/>
              <a:cs typeface="Arial" panose="020B0604020202020204" pitchFamily="34" charset="0"/>
            </a:endParaRPr>
          </a:p>
        </p:txBody>
      </p:sp>
      <p:sp>
        <p:nvSpPr>
          <p:cNvPr id="8" name="Line 63"/>
          <p:cNvSpPr>
            <a:spLocks noChangeShapeType="1"/>
          </p:cNvSpPr>
          <p:nvPr/>
        </p:nvSpPr>
        <p:spPr bwMode="auto">
          <a:xfrm>
            <a:off x="0" y="874713"/>
            <a:ext cx="9144000" cy="0"/>
          </a:xfrm>
          <a:prstGeom prst="line">
            <a:avLst/>
          </a:prstGeom>
          <a:noFill/>
          <a:ln w="57150">
            <a:solidFill>
              <a:srgbClr val="FF0000"/>
            </a:solidFill>
            <a:round/>
            <a:headEnd/>
            <a:tailEnd/>
          </a:ln>
        </p:spPr>
        <p:txBody>
          <a:bodyPr/>
          <a:lstStyle/>
          <a:p>
            <a:endParaRPr lang="en-US">
              <a:solidFill>
                <a:prstClr val="black"/>
              </a:solidFill>
              <a:latin typeface="Corbel" pitchFamily="34" charset="0"/>
            </a:endParaRPr>
          </a:p>
        </p:txBody>
      </p:sp>
      <p:sp>
        <p:nvSpPr>
          <p:cNvPr id="3" name="Slide Number Placeholder 2"/>
          <p:cNvSpPr>
            <a:spLocks noGrp="1"/>
          </p:cNvSpPr>
          <p:nvPr>
            <p:ph type="sldNum" sz="quarter" idx="12"/>
          </p:nvPr>
        </p:nvSpPr>
        <p:spPr/>
        <p:txBody>
          <a:bodyPr/>
          <a:lstStyle/>
          <a:p>
            <a:fld id="{FBABC4D9-CDEA-451D-B08F-334FA2649D2D}" type="slidenum">
              <a:rPr lang="en-US" smtClean="0"/>
              <a:t>4</a:t>
            </a:fld>
            <a:endParaRPr lang="en-US"/>
          </a:p>
        </p:txBody>
      </p:sp>
    </p:spTree>
    <p:extLst>
      <p:ext uri="{BB962C8B-B14F-4D97-AF65-F5344CB8AC3E}">
        <p14:creationId xmlns:p14="http://schemas.microsoft.com/office/powerpoint/2010/main" val="922179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noGrp="1"/>
          </p:cNvGraphicFramePr>
          <p:nvPr>
            <p:ph idx="1"/>
            <p:extLst/>
          </p:nvPr>
        </p:nvGraphicFramePr>
        <p:xfrm>
          <a:off x="152400" y="1962329"/>
          <a:ext cx="8763000" cy="3981272"/>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a:spLocks noGrp="1"/>
          </p:cNvSpPr>
          <p:nvPr>
            <p:ph type="title"/>
          </p:nvPr>
        </p:nvSpPr>
        <p:spPr>
          <a:xfrm>
            <a:off x="304800" y="228600"/>
            <a:ext cx="8229600" cy="609600"/>
          </a:xfrm>
        </p:spPr>
        <p:txBody>
          <a:bodyPr/>
          <a:lstStyle/>
          <a:p>
            <a:pPr algn="ctr" eaLnBrk="1" hangingPunct="1">
              <a:defRPr/>
            </a:pPr>
            <a:r>
              <a:rPr lang="en-US" sz="2800" u="sng" cap="all" dirty="0" smtClean="0">
                <a:solidFill>
                  <a:schemeClr val="accent6"/>
                </a:solidFill>
                <a:latin typeface="Corbel" panose="020B0503020204020204" pitchFamily="34" charset="0"/>
              </a:rPr>
              <a:t>Opioids- A Different Perspective</a:t>
            </a:r>
            <a:endParaRPr lang="en-US" sz="2400" u="sng" cap="all" dirty="0" smtClean="0">
              <a:solidFill>
                <a:schemeClr val="accent6"/>
              </a:solidFill>
              <a:latin typeface="Corbel" panose="020B0503020204020204" pitchFamily="34" charset="0"/>
            </a:endParaRPr>
          </a:p>
        </p:txBody>
      </p:sp>
      <p:sp>
        <p:nvSpPr>
          <p:cNvPr id="5" name="TextBox 4"/>
          <p:cNvSpPr txBox="1"/>
          <p:nvPr/>
        </p:nvSpPr>
        <p:spPr>
          <a:xfrm>
            <a:off x="304800" y="762000"/>
            <a:ext cx="8534400" cy="1200329"/>
          </a:xfrm>
          <a:prstGeom prst="rect">
            <a:avLst/>
          </a:prstGeom>
          <a:solidFill>
            <a:schemeClr val="accent6">
              <a:lumMod val="75000"/>
            </a:schemeClr>
          </a:solidFill>
          <a:ln>
            <a:solidFill>
              <a:schemeClr val="tx1"/>
            </a:solidFill>
          </a:ln>
        </p:spPr>
        <p:txBody>
          <a:bodyPr>
            <a:spAutoFit/>
          </a:bodyPr>
          <a:lstStyle/>
          <a:p>
            <a:pPr algn="just">
              <a:defRPr/>
            </a:pPr>
            <a:r>
              <a:rPr lang="en-US" sz="1200" dirty="0" smtClean="0">
                <a:solidFill>
                  <a:schemeClr val="bg1"/>
                </a:solidFill>
              </a:rPr>
              <a:t>Prescription opioids are a group of drugs that are commercially made by pharmaceutical companies in </a:t>
            </a:r>
            <a:r>
              <a:rPr lang="en-US" sz="1200" dirty="0">
                <a:solidFill>
                  <a:schemeClr val="bg1"/>
                </a:solidFill>
              </a:rPr>
              <a:t>certified laboratories that act upon the opioid receptors in the </a:t>
            </a:r>
            <a:r>
              <a:rPr lang="en-US" sz="1200" dirty="0" smtClean="0">
                <a:solidFill>
                  <a:schemeClr val="bg1"/>
                </a:solidFill>
              </a:rPr>
              <a:t>brain. </a:t>
            </a:r>
            <a:r>
              <a:rPr lang="en-US" sz="1200" dirty="0">
                <a:solidFill>
                  <a:schemeClr val="bg1"/>
                </a:solidFill>
              </a:rPr>
              <a:t>H</a:t>
            </a:r>
            <a:r>
              <a:rPr lang="en-US" sz="1200" dirty="0" smtClean="0">
                <a:solidFill>
                  <a:schemeClr val="bg1"/>
                </a:solidFill>
              </a:rPr>
              <a:t>istorically, fentanyl has been one of these drugs. However, in late 2013, early 2014, illicitly made fentanyl began showing up in Virginia and by 2016, most fatal fentanyl overdoses were of illicit production of the drug. Separating fentanyl from the grouping of prescription opioids for this reason demonstrates a slight decrease in fatal prescription opioid overdoses in 2015 and a dramatic increase in the number of fatal fentanyl and/or heroin overdoses. This has caused the significant rise in all fatal opioid overdoses in the Commonwealth since 2012.</a:t>
            </a:r>
            <a:endParaRPr lang="en-US" sz="1200" dirty="0">
              <a:solidFill>
                <a:schemeClr val="bg1"/>
              </a:solidFill>
            </a:endParaRPr>
          </a:p>
        </p:txBody>
      </p:sp>
      <p:sp>
        <p:nvSpPr>
          <p:cNvPr id="3" name="TextBox 2"/>
          <p:cNvSpPr txBox="1"/>
          <p:nvPr/>
        </p:nvSpPr>
        <p:spPr>
          <a:xfrm>
            <a:off x="304800" y="5638800"/>
            <a:ext cx="7010400" cy="954107"/>
          </a:xfrm>
          <a:prstGeom prst="rect">
            <a:avLst/>
          </a:prstGeom>
          <a:noFill/>
        </p:spPr>
        <p:txBody>
          <a:bodyPr wrap="square" rtlCol="0">
            <a:spAutoFit/>
          </a:bodyPr>
          <a:lstStyle/>
          <a:p>
            <a:r>
              <a:rPr lang="en-US" altLang="en-US" sz="700" baseline="30000" dirty="0"/>
              <a:t>1</a:t>
            </a:r>
            <a:r>
              <a:rPr lang="en-US" altLang="en-US" sz="700" dirty="0"/>
              <a:t> ‘All Opioids’ include </a:t>
            </a:r>
            <a:r>
              <a:rPr lang="en-US" altLang="en-US" sz="700" dirty="0" smtClean="0"/>
              <a:t>all versions of fentanyl, heroin</a:t>
            </a:r>
            <a:r>
              <a:rPr lang="en-US" altLang="en-US" sz="700" dirty="0"/>
              <a:t>, prescription opioids, and opioids </a:t>
            </a:r>
            <a:r>
              <a:rPr lang="en-US" altLang="en-US" sz="700" dirty="0" smtClean="0"/>
              <a:t>unspecified</a:t>
            </a:r>
          </a:p>
          <a:p>
            <a:r>
              <a:rPr lang="en-US" altLang="en-US" sz="700" baseline="30000" dirty="0">
                <a:latin typeface="Arial" panose="020B0604020202020204" pitchFamily="34" charset="0"/>
                <a:cs typeface="Arial" panose="020B0604020202020204" pitchFamily="34" charset="0"/>
              </a:rPr>
              <a:t>2 </a:t>
            </a:r>
            <a:r>
              <a:rPr lang="en-US" altLang="en-US" sz="700" dirty="0">
                <a:latin typeface="Arial" panose="020B0604020202020204" pitchFamily="34" charset="0"/>
                <a:cs typeface="Arial" panose="020B0604020202020204" pitchFamily="34" charset="0"/>
              </a:rPr>
              <a:t>Illicit and pharmaceutically produced fatal fentanyl overdoses are represented in this analysis. This includes all different types of fentanyl analogs  (acetyl fentanyl, </a:t>
            </a:r>
            <a:r>
              <a:rPr lang="en-US" altLang="en-US" sz="700" dirty="0" err="1">
                <a:latin typeface="Arial" panose="020B0604020202020204" pitchFamily="34" charset="0"/>
                <a:cs typeface="Arial" panose="020B0604020202020204" pitchFamily="34" charset="0"/>
              </a:rPr>
              <a:t>furanyl</a:t>
            </a:r>
            <a:r>
              <a:rPr lang="en-US" altLang="en-US" sz="700" dirty="0">
                <a:latin typeface="Arial" panose="020B0604020202020204" pitchFamily="34" charset="0"/>
                <a:cs typeface="Arial" panose="020B0604020202020204" pitchFamily="34" charset="0"/>
              </a:rPr>
              <a:t> fentanyl, etc.)</a:t>
            </a:r>
          </a:p>
          <a:p>
            <a:r>
              <a:rPr lang="en-US" sz="700" baseline="30000" dirty="0" smtClean="0"/>
              <a:t>3</a:t>
            </a:r>
            <a:r>
              <a:rPr lang="en-US" sz="700" dirty="0" smtClean="0"/>
              <a:t> ‘Prescription Opioids (excluding fentanyl)’ calculates all deaths in which one or more prescription opioids caused or contributed to death, but excludes fentanyl from the </a:t>
            </a:r>
            <a:r>
              <a:rPr lang="en-US" sz="700" b="1" u="sng" dirty="0" smtClean="0"/>
              <a:t>required list </a:t>
            </a:r>
            <a:r>
              <a:rPr lang="en-US" sz="700" dirty="0" smtClean="0"/>
              <a:t>of prescription opioid drugs used to calculate the numbers. However, given that some of these deaths have multiple drugs on board, some deaths may have fentanyl in addition to other prescriptions opioids, and are therefore counted in the total number. Analysis must be done this way because by excluding all deaths in which fentanyl caused or contributed to death,  the calculation would also exclude other prescription opioid deaths (oxycodone, methadone, etc.) from the analysis and would thereby undercount the actual number of fatalities due to these true prescription opioids.</a:t>
            </a:r>
          </a:p>
        </p:txBody>
      </p:sp>
    </p:spTree>
    <p:extLst>
      <p:ext uri="{BB962C8B-B14F-4D97-AF65-F5344CB8AC3E}">
        <p14:creationId xmlns:p14="http://schemas.microsoft.com/office/powerpoint/2010/main" val="546462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30491"/>
            <a:ext cx="9144000" cy="4397017"/>
          </a:xfrm>
          <a:prstGeom prst="rect">
            <a:avLst/>
          </a:prstGeom>
        </p:spPr>
      </p:pic>
      <p:sp>
        <p:nvSpPr>
          <p:cNvPr id="3" name="Title 2"/>
          <p:cNvSpPr>
            <a:spLocks noGrp="1"/>
          </p:cNvSpPr>
          <p:nvPr>
            <p:ph type="title"/>
          </p:nvPr>
        </p:nvSpPr>
        <p:spPr/>
        <p:txBody>
          <a:bodyPr>
            <a:normAutofit fontScale="90000"/>
          </a:bodyPr>
          <a:lstStyle/>
          <a:p>
            <a:pPr algn="ctr"/>
            <a:r>
              <a:rPr lang="en-US" dirty="0">
                <a:solidFill>
                  <a:schemeClr val="accent6">
                    <a:lumMod val="75000"/>
                  </a:schemeClr>
                </a:solidFill>
                <a:latin typeface="Corbel" panose="020B0503020204020204" pitchFamily="34" charset="0"/>
              </a:rPr>
              <a:t>Prescription Overdose Deaths: </a:t>
            </a:r>
            <a:r>
              <a:rPr lang="en-US" u="sng" dirty="0">
                <a:solidFill>
                  <a:schemeClr val="accent6">
                    <a:lumMod val="75000"/>
                  </a:schemeClr>
                </a:solidFill>
                <a:latin typeface="Corbel" panose="020B0503020204020204" pitchFamily="34" charset="0"/>
              </a:rPr>
              <a:t/>
            </a:r>
            <a:br>
              <a:rPr lang="en-US" u="sng" dirty="0">
                <a:solidFill>
                  <a:schemeClr val="accent6">
                    <a:lumMod val="75000"/>
                  </a:schemeClr>
                </a:solidFill>
                <a:latin typeface="Corbel" panose="020B0503020204020204" pitchFamily="34" charset="0"/>
              </a:rPr>
            </a:br>
            <a:r>
              <a:rPr lang="en-US" u="sng" dirty="0">
                <a:solidFill>
                  <a:schemeClr val="accent6">
                    <a:lumMod val="75000"/>
                  </a:schemeClr>
                </a:solidFill>
                <a:latin typeface="Corbel" panose="020B0503020204020204" pitchFamily="34" charset="0"/>
              </a:rPr>
              <a:t>Rural Concentration </a:t>
            </a:r>
            <a:r>
              <a:rPr lang="en-US" dirty="0"/>
              <a:t/>
            </a:r>
            <a:br>
              <a:rPr lang="en-US" dirty="0"/>
            </a:br>
            <a:endParaRPr lang="en-US" dirty="0"/>
          </a:p>
        </p:txBody>
      </p:sp>
    </p:spTree>
    <p:extLst>
      <p:ext uri="{BB962C8B-B14F-4D97-AF65-F5344CB8AC3E}">
        <p14:creationId xmlns:p14="http://schemas.microsoft.com/office/powerpoint/2010/main" val="3466383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0767"/>
            <a:ext cx="9144000" cy="4476466"/>
          </a:xfrm>
          <a:prstGeom prst="rect">
            <a:avLst/>
          </a:prstGeom>
        </p:spPr>
      </p:pic>
      <p:sp>
        <p:nvSpPr>
          <p:cNvPr id="4" name="Title 3"/>
          <p:cNvSpPr>
            <a:spLocks noGrp="1"/>
          </p:cNvSpPr>
          <p:nvPr>
            <p:ph type="title"/>
          </p:nvPr>
        </p:nvSpPr>
        <p:spPr/>
        <p:txBody>
          <a:bodyPr>
            <a:normAutofit fontScale="90000"/>
          </a:bodyPr>
          <a:lstStyle/>
          <a:p>
            <a:pPr algn="ctr"/>
            <a:r>
              <a:rPr lang="en-US" dirty="0">
                <a:solidFill>
                  <a:schemeClr val="accent6">
                    <a:lumMod val="75000"/>
                  </a:schemeClr>
                </a:solidFill>
                <a:latin typeface="Corbel" panose="020B0503020204020204" pitchFamily="34" charset="0"/>
              </a:rPr>
              <a:t>Fentanyl and Heroin Overdose Deaths: </a:t>
            </a:r>
            <a:r>
              <a:rPr lang="en-US" u="sng" dirty="0">
                <a:solidFill>
                  <a:schemeClr val="accent6">
                    <a:lumMod val="75000"/>
                  </a:schemeClr>
                </a:solidFill>
                <a:latin typeface="Corbel" panose="020B0503020204020204" pitchFamily="34" charset="0"/>
              </a:rPr>
              <a:t>Urban/Ex-Urban Concentration</a:t>
            </a:r>
            <a:r>
              <a:rPr lang="en-US" dirty="0"/>
              <a:t/>
            </a:r>
            <a:br>
              <a:rPr lang="en-US" dirty="0"/>
            </a:br>
            <a:endParaRPr lang="en-US" dirty="0"/>
          </a:p>
        </p:txBody>
      </p:sp>
    </p:spTree>
    <p:extLst>
      <p:ext uri="{BB962C8B-B14F-4D97-AF65-F5344CB8AC3E}">
        <p14:creationId xmlns:p14="http://schemas.microsoft.com/office/powerpoint/2010/main" val="1319922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solidFill>
                  <a:schemeClr val="accent6">
                    <a:lumMod val="75000"/>
                  </a:schemeClr>
                </a:solidFill>
                <a:latin typeface="Corbel" panose="020B0503020204020204" pitchFamily="34" charset="0"/>
              </a:rPr>
              <a:t>Coordinating a Crisis Response</a:t>
            </a:r>
            <a:endParaRPr lang="en-US" u="sng" dirty="0">
              <a:solidFill>
                <a:schemeClr val="accent6">
                  <a:lumMod val="75000"/>
                </a:schemeClr>
              </a:solidFill>
              <a:latin typeface="Corbel" panose="020B0503020204020204" pitchFamily="34" charset="0"/>
            </a:endParaRPr>
          </a:p>
        </p:txBody>
      </p:sp>
      <p:sp>
        <p:nvSpPr>
          <p:cNvPr id="3" name="Content Placeholder 2"/>
          <p:cNvSpPr>
            <a:spLocks noGrp="1"/>
          </p:cNvSpPr>
          <p:nvPr>
            <p:ph idx="1"/>
          </p:nvPr>
        </p:nvSpPr>
        <p:spPr/>
        <p:txBody>
          <a:bodyPr>
            <a:normAutofit fontScale="92500" lnSpcReduction="20000"/>
          </a:bodyPr>
          <a:lstStyle/>
          <a:p>
            <a:pPr>
              <a:buClr>
                <a:schemeClr val="accent3"/>
              </a:buClr>
              <a:buFont typeface="Wingdings" panose="05000000000000000000" pitchFamily="2" charset="2"/>
              <a:buChar char="§"/>
            </a:pPr>
            <a:r>
              <a:rPr lang="en-US" sz="2400" dirty="0" smtClean="0">
                <a:latin typeface="Corbel" panose="020B0503020204020204" pitchFamily="34" charset="0"/>
              </a:rPr>
              <a:t>Previous Governor’s Task Force on Prescription Drug and Heroin Abuse (2015)</a:t>
            </a:r>
          </a:p>
          <a:p>
            <a:pPr marL="0" indent="0">
              <a:buClr>
                <a:schemeClr val="accent3"/>
              </a:buClr>
              <a:buNone/>
            </a:pPr>
            <a:endParaRPr lang="en-US" sz="2400" dirty="0" smtClean="0">
              <a:latin typeface="Corbel" panose="020B0503020204020204" pitchFamily="34" charset="0"/>
            </a:endParaRPr>
          </a:p>
          <a:p>
            <a:pPr>
              <a:buClr>
                <a:schemeClr val="accent3"/>
              </a:buClr>
              <a:buFont typeface="Wingdings" panose="05000000000000000000" pitchFamily="2" charset="2"/>
              <a:buChar char="§"/>
            </a:pPr>
            <a:r>
              <a:rPr lang="en-US" sz="2400" dirty="0" smtClean="0">
                <a:latin typeface="Corbel" panose="020B0503020204020204" pitchFamily="34" charset="0"/>
              </a:rPr>
              <a:t>Commissioner of Health declared a public health emergency (2016)</a:t>
            </a:r>
          </a:p>
          <a:p>
            <a:pPr>
              <a:buClr>
                <a:schemeClr val="accent3"/>
              </a:buClr>
              <a:buFont typeface="Wingdings" panose="05000000000000000000" pitchFamily="2" charset="2"/>
              <a:buChar char="§"/>
            </a:pPr>
            <a:endParaRPr lang="en-US" sz="2400" dirty="0" smtClean="0">
              <a:latin typeface="Corbel" panose="020B0503020204020204" pitchFamily="34" charset="0"/>
            </a:endParaRPr>
          </a:p>
          <a:p>
            <a:pPr>
              <a:buClr>
                <a:schemeClr val="accent3"/>
              </a:buClr>
              <a:buFont typeface="Wingdings" panose="05000000000000000000" pitchFamily="2" charset="2"/>
              <a:buChar char="§"/>
            </a:pPr>
            <a:r>
              <a:rPr lang="en-US" sz="2400" b="1" dirty="0" smtClean="0">
                <a:latin typeface="Corbel" panose="020B0503020204020204" pitchFamily="34" charset="0"/>
              </a:rPr>
              <a:t>Coordinating body: Governor’s Executive Leadership Team on Opioids and Addiction (2017 – present)</a:t>
            </a:r>
          </a:p>
          <a:p>
            <a:pPr lvl="1">
              <a:buClr>
                <a:schemeClr val="accent3"/>
              </a:buClr>
            </a:pPr>
            <a:r>
              <a:rPr lang="en-US" sz="2000" dirty="0" smtClean="0">
                <a:latin typeface="Corbel" panose="020B0503020204020204" pitchFamily="34" charset="0"/>
              </a:rPr>
              <a:t>Co-chaired by Secretary of Health and Human Resources and Secretary of Public Safety and Homeland Security</a:t>
            </a:r>
          </a:p>
          <a:p>
            <a:pPr lvl="1">
              <a:buClr>
                <a:schemeClr val="accent3"/>
              </a:buClr>
            </a:pPr>
            <a:r>
              <a:rPr lang="en-US" sz="2000" dirty="0" smtClean="0">
                <a:latin typeface="Corbel" panose="020B0503020204020204" pitchFamily="34" charset="0"/>
              </a:rPr>
              <a:t>Led by 5 work groups to facilitate interagency work</a:t>
            </a:r>
          </a:p>
          <a:p>
            <a:pPr lvl="1">
              <a:buClr>
                <a:schemeClr val="accent3"/>
              </a:buClr>
            </a:pPr>
            <a:r>
              <a:rPr lang="en-US" sz="2000" dirty="0" smtClean="0">
                <a:latin typeface="Corbel" panose="020B0503020204020204" pitchFamily="34" charset="0"/>
              </a:rPr>
              <a:t>Integrates existing work and Governor Northam’s Transition Council recommendations</a:t>
            </a:r>
          </a:p>
          <a:p>
            <a:pPr marL="457200" lvl="1" indent="0">
              <a:buClr>
                <a:schemeClr val="accent3"/>
              </a:buClr>
              <a:buNone/>
            </a:pPr>
            <a:endParaRPr lang="en-US" sz="2000" dirty="0" smtClean="0">
              <a:latin typeface="Corbel" panose="020B0503020204020204" pitchFamily="34" charset="0"/>
            </a:endParaRPr>
          </a:p>
          <a:p>
            <a:pPr>
              <a:buClr>
                <a:schemeClr val="accent3"/>
              </a:buClr>
              <a:buFont typeface="Wingdings" panose="05000000000000000000" pitchFamily="2" charset="2"/>
              <a:buChar char="§"/>
            </a:pPr>
            <a:r>
              <a:rPr lang="en-US" sz="2400" dirty="0" smtClean="0">
                <a:latin typeface="Corbel" panose="020B0503020204020204" pitchFamily="34" charset="0"/>
              </a:rPr>
              <a:t>Stakeholder Commission (2018 - present) </a:t>
            </a:r>
          </a:p>
          <a:p>
            <a:endParaRPr lang="en-US" dirty="0" smtClean="0"/>
          </a:p>
        </p:txBody>
      </p:sp>
      <p:sp>
        <p:nvSpPr>
          <p:cNvPr id="4" name="Footer Placeholder 3"/>
          <p:cNvSpPr>
            <a:spLocks noGrp="1"/>
          </p:cNvSpPr>
          <p:nvPr>
            <p:ph type="ftr" sz="quarter" idx="11"/>
          </p:nvPr>
        </p:nvSpPr>
        <p:spPr/>
        <p:txBody>
          <a:bodyPr/>
          <a:lstStyle/>
          <a:p>
            <a:r>
              <a:rPr lang="en-US" smtClean="0"/>
              <a:t>Manz</a:t>
            </a:r>
            <a:endParaRPr lang="en-US"/>
          </a:p>
        </p:txBody>
      </p:sp>
      <p:sp>
        <p:nvSpPr>
          <p:cNvPr id="5" name="Slide Number Placeholder 4"/>
          <p:cNvSpPr>
            <a:spLocks noGrp="1"/>
          </p:cNvSpPr>
          <p:nvPr>
            <p:ph type="sldNum" sz="quarter" idx="12"/>
          </p:nvPr>
        </p:nvSpPr>
        <p:spPr/>
        <p:txBody>
          <a:bodyPr/>
          <a:lstStyle/>
          <a:p>
            <a:fld id="{5DB72D74-4220-4BCD-A409-87AE944DEF75}" type="slidenum">
              <a:rPr lang="en-US" smtClean="0"/>
              <a:t>8</a:t>
            </a:fld>
            <a:endParaRPr lang="en-US"/>
          </a:p>
        </p:txBody>
      </p:sp>
    </p:spTree>
    <p:extLst>
      <p:ext uri="{BB962C8B-B14F-4D97-AF65-F5344CB8AC3E}">
        <p14:creationId xmlns:p14="http://schemas.microsoft.com/office/powerpoint/2010/main" val="1293697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solidFill>
                  <a:schemeClr val="accent6">
                    <a:lumMod val="75000"/>
                  </a:schemeClr>
                </a:solidFill>
                <a:latin typeface="Corbel" panose="020B0503020204020204" pitchFamily="34" charset="0"/>
                <a:cs typeface="Arial" panose="020B0604020202020204" pitchFamily="34" charset="0"/>
              </a:rPr>
              <a:t>Governor’s Executive Leadership Team </a:t>
            </a:r>
            <a:r>
              <a:rPr lang="en-US" sz="3600" u="sng" dirty="0" smtClean="0">
                <a:solidFill>
                  <a:schemeClr val="accent6">
                    <a:lumMod val="75000"/>
                  </a:schemeClr>
                </a:solidFill>
                <a:latin typeface="Corbel" panose="020B0503020204020204" pitchFamily="34" charset="0"/>
                <a:cs typeface="Arial" panose="020B0604020202020204" pitchFamily="34" charset="0"/>
              </a:rPr>
              <a:t>on Opioids and Addiction</a:t>
            </a:r>
            <a:endParaRPr lang="en-US" sz="3600" u="sng" dirty="0">
              <a:solidFill>
                <a:schemeClr val="accent6">
                  <a:lumMod val="75000"/>
                </a:schemeClr>
              </a:solidFill>
              <a:latin typeface="Corbel" panose="020B0503020204020204" pitchFamily="34" charset="0"/>
              <a:cs typeface="Arial" panose="020B060402020202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3112597"/>
              </p:ext>
            </p:extLst>
          </p:nvPr>
        </p:nvGraphicFramePr>
        <p:xfrm>
          <a:off x="628650" y="2566571"/>
          <a:ext cx="7886700" cy="3610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US" smtClean="0"/>
              <a:t>Office of the Governor of Virginia 11.27.18</a:t>
            </a:r>
            <a:endParaRPr lang="en-US"/>
          </a:p>
        </p:txBody>
      </p:sp>
      <p:sp>
        <p:nvSpPr>
          <p:cNvPr id="5" name="Slide Number Placeholder 4"/>
          <p:cNvSpPr>
            <a:spLocks noGrp="1"/>
          </p:cNvSpPr>
          <p:nvPr>
            <p:ph type="sldNum" sz="quarter" idx="12"/>
          </p:nvPr>
        </p:nvSpPr>
        <p:spPr/>
        <p:txBody>
          <a:bodyPr/>
          <a:lstStyle/>
          <a:p>
            <a:fld id="{62D30ED1-401B-4542-BCCD-C74B9B981F8E}" type="slidenum">
              <a:rPr lang="en-US" smtClean="0"/>
              <a:t>9</a:t>
            </a:fld>
            <a:endParaRPr lang="en-US"/>
          </a:p>
        </p:txBody>
      </p:sp>
      <p:sp>
        <p:nvSpPr>
          <p:cNvPr id="8" name="TextBox 7"/>
          <p:cNvSpPr txBox="1"/>
          <p:nvPr/>
        </p:nvSpPr>
        <p:spPr>
          <a:xfrm>
            <a:off x="888274" y="1920240"/>
            <a:ext cx="7158446" cy="646331"/>
          </a:xfrm>
          <a:prstGeom prst="rect">
            <a:avLst/>
          </a:prstGeom>
          <a:noFill/>
        </p:spPr>
        <p:txBody>
          <a:bodyPr wrap="square" rtlCol="0">
            <a:spAutoFit/>
          </a:bodyPr>
          <a:lstStyle/>
          <a:p>
            <a:r>
              <a:rPr lang="en-US" dirty="0" smtClean="0">
                <a:latin typeface="Corbel" panose="020B0503020204020204" pitchFamily="34" charset="0"/>
                <a:cs typeface="Arial" panose="020B0604020202020204" pitchFamily="34" charset="0"/>
              </a:rPr>
              <a:t>Co-chaired by Secretary of Health and Human Resources and Secretary of Public Safety and Homeland Security</a:t>
            </a:r>
            <a:endParaRPr lang="en-US" dirty="0">
              <a:latin typeface="Corbel" panose="020B0503020204020204" pitchFamily="34" charset="0"/>
              <a:cs typeface="Arial" panose="020B0604020202020204" pitchFamily="34" charset="0"/>
            </a:endParaRPr>
          </a:p>
        </p:txBody>
      </p:sp>
    </p:spTree>
    <p:extLst>
      <p:ext uri="{BB962C8B-B14F-4D97-AF65-F5344CB8AC3E}">
        <p14:creationId xmlns:p14="http://schemas.microsoft.com/office/powerpoint/2010/main" val="541127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18293</TotalTime>
  <Words>1983</Words>
  <Application>Microsoft Office PowerPoint</Application>
  <PresentationFormat>On-screen Show (4:3)</PresentationFormat>
  <Paragraphs>279</Paragraphs>
  <Slides>26</Slides>
  <Notes>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5" baseType="lpstr">
      <vt:lpstr>Arial</vt:lpstr>
      <vt:lpstr>Calibri</vt:lpstr>
      <vt:lpstr>Calibri Light</vt:lpstr>
      <vt:lpstr>Corbel</vt:lpstr>
      <vt:lpstr>Trebuchet MS</vt:lpstr>
      <vt:lpstr>Wingdings</vt:lpstr>
      <vt:lpstr>Wingdings 2</vt:lpstr>
      <vt:lpstr>Office Theme</vt:lpstr>
      <vt:lpstr>think-cell Slide</vt:lpstr>
      <vt:lpstr>Virginia’s Opioid Overdose and Addiction Epidemic Response  Virginia Association of Local Health Services Officials  2019 Conference</vt:lpstr>
      <vt:lpstr>All drugs</vt:lpstr>
      <vt:lpstr>Opiate Versus Opioid</vt:lpstr>
      <vt:lpstr>PowerPoint Presentation</vt:lpstr>
      <vt:lpstr>Opioids- A Different Perspective</vt:lpstr>
      <vt:lpstr>Prescription Overdose Deaths:  Rural Concentration  </vt:lpstr>
      <vt:lpstr>Fentanyl and Heroin Overdose Deaths: Urban/Ex-Urban Concentration </vt:lpstr>
      <vt:lpstr>Coordinating a Crisis Response</vt:lpstr>
      <vt:lpstr>Governor’s Executive Leadership Team on Opioids and Addiction</vt:lpstr>
      <vt:lpstr>Harm Reduction</vt:lpstr>
      <vt:lpstr>Abuse Prevention</vt:lpstr>
      <vt:lpstr>Supply Prevention</vt:lpstr>
      <vt:lpstr>Justice – Involved Initiatives</vt:lpstr>
      <vt:lpstr>Treatment and Recovery </vt:lpstr>
      <vt:lpstr>       Medicaid Addiction and Recovery Treatment (ARTS) benefit</vt:lpstr>
      <vt:lpstr>Promoting Medically Assisted  Treatment (MAT)</vt:lpstr>
      <vt:lpstr>Responding to the Federal Response</vt:lpstr>
      <vt:lpstr>Allocating SAMHSA funds</vt:lpstr>
      <vt:lpstr>Allocating CDC Funds</vt:lpstr>
      <vt:lpstr>Leveraging Opioid Data</vt:lpstr>
      <vt:lpstr>2019 Opioid-Related  (Currently live) Legislation</vt:lpstr>
      <vt:lpstr>2019 Budget Amendments</vt:lpstr>
      <vt:lpstr>Addiction will always find another drug. </vt:lpstr>
      <vt:lpstr>Methamphetamine Overdose Deaths</vt:lpstr>
      <vt:lpstr>Cocaine Overdose Deaths</vt:lpstr>
      <vt:lpstr>Questions &amp; Contact Info</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Governor’s Executive Leadership Team on Opioids and Addiction</dc:title>
  <dc:creator>ecz92738</dc:creator>
  <cp:lastModifiedBy>Manz, Jodi (GOV)</cp:lastModifiedBy>
  <cp:revision>125</cp:revision>
  <dcterms:created xsi:type="dcterms:W3CDTF">2017-07-11T14:25:17Z</dcterms:created>
  <dcterms:modified xsi:type="dcterms:W3CDTF">2019-01-30T18:19:24Z</dcterms:modified>
</cp:coreProperties>
</file>