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4"/>
  </p:notesMasterIdLst>
  <p:handoutMasterIdLst>
    <p:handoutMasterId r:id="rId15"/>
  </p:handoutMasterIdLst>
  <p:sldIdLst>
    <p:sldId id="286" r:id="rId3"/>
    <p:sldId id="257" r:id="rId4"/>
    <p:sldId id="259" r:id="rId5"/>
    <p:sldId id="287" r:id="rId6"/>
    <p:sldId id="288" r:id="rId7"/>
    <p:sldId id="293" r:id="rId8"/>
    <p:sldId id="292" r:id="rId9"/>
    <p:sldId id="294" r:id="rId10"/>
    <p:sldId id="289" r:id="rId11"/>
    <p:sldId id="290" r:id="rId12"/>
    <p:sldId id="291" r:id="rId13"/>
  </p:sldIdLst>
  <p:sldSz cx="12188825" cy="6858000"/>
  <p:notesSz cx="6858000" cy="9144000"/>
  <p:defaultTextStyle>
    <a:defPPr>
      <a:defRPr lang="en-US"/>
    </a:defPPr>
    <a:lvl1pPr marL="0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91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782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173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564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955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346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736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129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E63"/>
    <a:srgbClr val="1D4779"/>
    <a:srgbClr val="B6AB20"/>
    <a:srgbClr val="DCD430"/>
    <a:srgbClr val="0F1699"/>
    <a:srgbClr val="2962A7"/>
    <a:srgbClr val="EEF183"/>
    <a:srgbClr val="F4F6AC"/>
    <a:srgbClr val="E7E45B"/>
    <a:srgbClr val="CEC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82059" autoAdjust="0"/>
  </p:normalViewPr>
  <p:slideViewPr>
    <p:cSldViewPr>
      <p:cViewPr varScale="1">
        <p:scale>
          <a:sx n="59" d="100"/>
          <a:sy n="59" d="100"/>
        </p:scale>
        <p:origin x="17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509BF-934E-4482-8A5C-E51664D162A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30C15-1151-44B2-9F56-DC04352F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7BB8-4F99-4893-BD13-9ECE22F64C6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34474-787B-4F89-A53E-030AE292E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91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782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173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564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955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346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736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129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34474-787B-4F89-A53E-030AE292E5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34474-787B-4F89-A53E-030AE292E5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34474-787B-4F89-A53E-030AE292E5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34474-787B-4F89-A53E-030AE292E5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9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589" y="0"/>
            <a:ext cx="12190413" cy="51524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dist="25400" dir="5400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152450"/>
            <a:ext cx="12192000" cy="105350"/>
          </a:xfrm>
          <a:prstGeom prst="rect">
            <a:avLst/>
          </a:prstGeom>
          <a:solidFill>
            <a:srgbClr val="BDA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1588" y="5257800"/>
            <a:ext cx="12192000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4488071"/>
            <a:ext cx="10360501" cy="1375633"/>
          </a:xfrm>
          <a:solidFill>
            <a:schemeClr val="bg1"/>
          </a:solidFill>
          <a:ln w="47625" cmpd="sng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182880" tIns="411480" rIns="182880" bIns="365760">
            <a:spAutoFit/>
          </a:bodyPr>
          <a:lstStyle>
            <a:lvl1pPr algn="ctr">
              <a:lnSpc>
                <a:spcPct val="75000"/>
              </a:lnSpc>
              <a:defRPr>
                <a:latin typeface="Equity Caps" pitchFamily="2" charset="-128"/>
                <a:ea typeface="Equity Caps" pitchFamily="2" charset="-128"/>
                <a:cs typeface="Equity Caps" pitchFamily="2" charset="-128"/>
              </a:defRPr>
            </a:lvl1pPr>
          </a:lstStyle>
          <a:p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1" y="5968092"/>
            <a:ext cx="5029200" cy="5334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D4779"/>
                </a:solidFill>
                <a:latin typeface="Concourse C4" pitchFamily="2" charset="0"/>
              </a:defRPr>
            </a:lvl1pPr>
            <a:lvl2pPr marL="509391" indent="0">
              <a:buNone/>
              <a:defRPr sz="1800">
                <a:latin typeface="Concourse C4" pitchFamily="2" charset="0"/>
              </a:defRPr>
            </a:lvl2pPr>
            <a:lvl3pPr marL="1018781" indent="0">
              <a:buNone/>
              <a:defRPr sz="1800">
                <a:latin typeface="Concourse C4" pitchFamily="2" charset="0"/>
              </a:defRPr>
            </a:lvl3pPr>
            <a:lvl4pPr marL="1528173" indent="0">
              <a:buNone/>
              <a:defRPr sz="1800">
                <a:latin typeface="Concourse C4" pitchFamily="2" charset="0"/>
              </a:defRPr>
            </a:lvl4pPr>
            <a:lvl5pPr marL="2037563" indent="0">
              <a:buNone/>
              <a:defRPr sz="1800">
                <a:latin typeface="Concourse C4" pitchFamily="2" charset="0"/>
              </a:defRPr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065213" y="5968092"/>
            <a:ext cx="5029200" cy="53340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BDAE63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1pPr>
            <a:lvl2pPr marL="509391" indent="0" algn="r">
              <a:buNone/>
              <a:defRPr sz="1800"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2pPr>
            <a:lvl3pPr marL="1018781" indent="0" algn="r">
              <a:buNone/>
              <a:defRPr sz="1800"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3pPr>
            <a:lvl4pPr marL="1528173" indent="0" algn="r">
              <a:buNone/>
              <a:defRPr sz="1800"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4pPr>
            <a:lvl5pPr marL="2037563" indent="0" algn="r">
              <a:buNone/>
              <a:defRPr sz="1800"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5pPr>
          </a:lstStyle>
          <a:p>
            <a:pPr lvl="0"/>
            <a:r>
              <a:rPr lang="en-US" dirty="0" smtClean="0"/>
              <a:t>Click to edit title of presenter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544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095" y="5102227"/>
            <a:ext cx="7313295" cy="56673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1D4779"/>
                </a:solidFill>
              </a:defRPr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914400"/>
            <a:ext cx="7313295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9391" indent="0">
              <a:buNone/>
              <a:defRPr sz="3100"/>
            </a:lvl2pPr>
            <a:lvl3pPr marL="1018782" indent="0">
              <a:buNone/>
              <a:defRPr sz="2700"/>
            </a:lvl3pPr>
            <a:lvl4pPr marL="1528173" indent="0">
              <a:buNone/>
              <a:defRPr sz="2200"/>
            </a:lvl4pPr>
            <a:lvl5pPr marL="2037564" indent="0">
              <a:buNone/>
              <a:defRPr sz="2200"/>
            </a:lvl5pPr>
            <a:lvl6pPr marL="2546955" indent="0">
              <a:buNone/>
              <a:defRPr sz="2200"/>
            </a:lvl6pPr>
            <a:lvl7pPr marL="3056346" indent="0">
              <a:buNone/>
              <a:defRPr sz="2200"/>
            </a:lvl7pPr>
            <a:lvl8pPr marL="3565736" indent="0">
              <a:buNone/>
              <a:defRPr sz="2200"/>
            </a:lvl8pPr>
            <a:lvl9pPr marL="4075129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668965"/>
            <a:ext cx="7313295" cy="6556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7030A0"/>
                </a:solidFill>
                <a:latin typeface="Concourse C4" pitchFamily="2" charset="0"/>
              </a:defRPr>
            </a:lvl1pPr>
            <a:lvl2pPr marL="509391" indent="0">
              <a:buNone/>
              <a:defRPr sz="1300"/>
            </a:lvl2pPr>
            <a:lvl3pPr marL="1018782" indent="0">
              <a:buNone/>
              <a:defRPr sz="1100"/>
            </a:lvl3pPr>
            <a:lvl4pPr marL="1528173" indent="0">
              <a:buNone/>
              <a:defRPr sz="1000"/>
            </a:lvl4pPr>
            <a:lvl5pPr marL="2037564" indent="0">
              <a:buNone/>
              <a:defRPr sz="1000"/>
            </a:lvl5pPr>
            <a:lvl6pPr marL="2546955" indent="0">
              <a:buNone/>
              <a:defRPr sz="1000"/>
            </a:lvl6pPr>
            <a:lvl7pPr marL="3056346" indent="0">
              <a:buNone/>
              <a:defRPr sz="1000"/>
            </a:lvl7pPr>
            <a:lvl8pPr marL="3565736" indent="0">
              <a:buNone/>
              <a:defRPr sz="1000"/>
            </a:lvl8pPr>
            <a:lvl9pPr marL="407512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46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4"/>
            <a:ext cx="10360501" cy="2387600"/>
          </a:xfrm>
        </p:spPr>
        <p:txBody>
          <a:bodyPr anchor="b"/>
          <a:lstStyle>
            <a:lvl1pPr algn="ctr">
              <a:defRPr sz="34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391"/>
            </a:lvl1pPr>
            <a:lvl2pPr marL="264882" indent="0" algn="ctr">
              <a:buNone/>
              <a:defRPr sz="1159"/>
            </a:lvl2pPr>
            <a:lvl3pPr marL="529763" indent="0" algn="ctr">
              <a:buNone/>
              <a:defRPr sz="1043"/>
            </a:lvl3pPr>
            <a:lvl4pPr marL="794645" indent="0" algn="ctr">
              <a:buNone/>
              <a:defRPr sz="927"/>
            </a:lvl4pPr>
            <a:lvl5pPr marL="1059526" indent="0" algn="ctr">
              <a:buNone/>
              <a:defRPr sz="927"/>
            </a:lvl5pPr>
            <a:lvl6pPr marL="1324409" indent="0" algn="ctr">
              <a:buNone/>
              <a:defRPr sz="927"/>
            </a:lvl6pPr>
            <a:lvl7pPr marL="1589290" indent="0" algn="ctr">
              <a:buNone/>
              <a:defRPr sz="927"/>
            </a:lvl7pPr>
            <a:lvl8pPr marL="1854172" indent="0" algn="ctr">
              <a:buNone/>
              <a:defRPr sz="927"/>
            </a:lvl8pPr>
            <a:lvl9pPr marL="2119053" indent="0" algn="ctr">
              <a:buNone/>
              <a:defRPr sz="92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8982"/>
          <a:stretch/>
        </p:blipFill>
        <p:spPr>
          <a:xfrm>
            <a:off x="-664924" y="1433945"/>
            <a:ext cx="17566248" cy="542405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5" y="1709740"/>
            <a:ext cx="10512862" cy="2852737"/>
          </a:xfrm>
        </p:spPr>
        <p:txBody>
          <a:bodyPr anchor="b"/>
          <a:lstStyle>
            <a:lvl1pPr>
              <a:defRPr sz="34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5" y="4589466"/>
            <a:ext cx="10512862" cy="1500187"/>
          </a:xfrm>
        </p:spPr>
        <p:txBody>
          <a:bodyPr/>
          <a:lstStyle>
            <a:lvl1pPr marL="0" indent="0">
              <a:buNone/>
              <a:defRPr sz="1391">
                <a:solidFill>
                  <a:schemeClr val="tx1"/>
                </a:solidFill>
              </a:defRPr>
            </a:lvl1pPr>
            <a:lvl2pPr marL="264882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2pPr>
            <a:lvl3pPr marL="529763" indent="0">
              <a:buNone/>
              <a:defRPr sz="1043">
                <a:solidFill>
                  <a:schemeClr val="tx1">
                    <a:tint val="75000"/>
                  </a:schemeClr>
                </a:solidFill>
              </a:defRPr>
            </a:lvl3pPr>
            <a:lvl4pPr marL="794645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4pPr>
            <a:lvl5pPr marL="1059526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5pPr>
            <a:lvl6pPr marL="1324409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6pPr>
            <a:lvl7pPr marL="1589290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7pPr>
            <a:lvl8pPr marL="1854172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8pPr>
            <a:lvl9pPr marL="2119053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365128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2" y="1681163"/>
            <a:ext cx="5156444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882" indent="0">
              <a:buNone/>
              <a:defRPr sz="1159" b="1"/>
            </a:lvl2pPr>
            <a:lvl3pPr marL="529763" indent="0">
              <a:buNone/>
              <a:defRPr sz="1043" b="1"/>
            </a:lvl3pPr>
            <a:lvl4pPr marL="794645" indent="0">
              <a:buNone/>
              <a:defRPr sz="927" b="1"/>
            </a:lvl4pPr>
            <a:lvl5pPr marL="1059526" indent="0">
              <a:buNone/>
              <a:defRPr sz="927" b="1"/>
            </a:lvl5pPr>
            <a:lvl6pPr marL="1324409" indent="0">
              <a:buNone/>
              <a:defRPr sz="927" b="1"/>
            </a:lvl6pPr>
            <a:lvl7pPr marL="1589290" indent="0">
              <a:buNone/>
              <a:defRPr sz="927" b="1"/>
            </a:lvl7pPr>
            <a:lvl8pPr marL="1854172" indent="0">
              <a:buNone/>
              <a:defRPr sz="927" b="1"/>
            </a:lvl8pPr>
            <a:lvl9pPr marL="2119053" indent="0">
              <a:buNone/>
              <a:defRPr sz="92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882" indent="0">
              <a:buNone/>
              <a:defRPr sz="1159" b="1"/>
            </a:lvl2pPr>
            <a:lvl3pPr marL="529763" indent="0">
              <a:buNone/>
              <a:defRPr sz="1043" b="1"/>
            </a:lvl3pPr>
            <a:lvl4pPr marL="794645" indent="0">
              <a:buNone/>
              <a:defRPr sz="927" b="1"/>
            </a:lvl4pPr>
            <a:lvl5pPr marL="1059526" indent="0">
              <a:buNone/>
              <a:defRPr sz="927" b="1"/>
            </a:lvl5pPr>
            <a:lvl6pPr marL="1324409" indent="0">
              <a:buNone/>
              <a:defRPr sz="927" b="1"/>
            </a:lvl6pPr>
            <a:lvl7pPr marL="1589290" indent="0">
              <a:buNone/>
              <a:defRPr sz="927" b="1"/>
            </a:lvl7pPr>
            <a:lvl8pPr marL="1854172" indent="0">
              <a:buNone/>
              <a:defRPr sz="927" b="1"/>
            </a:lvl8pPr>
            <a:lvl9pPr marL="2119053" indent="0">
              <a:buNone/>
              <a:defRPr sz="92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185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4" cy="4873625"/>
          </a:xfrm>
        </p:spPr>
        <p:txBody>
          <a:bodyPr/>
          <a:lstStyle>
            <a:lvl1pPr>
              <a:defRPr sz="1853"/>
            </a:lvl1pPr>
            <a:lvl2pPr>
              <a:defRPr sz="1623"/>
            </a:lvl2pPr>
            <a:lvl3pPr>
              <a:defRPr sz="1391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3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882" indent="0">
              <a:buNone/>
              <a:defRPr sz="811"/>
            </a:lvl2pPr>
            <a:lvl3pPr marL="529763" indent="0">
              <a:buNone/>
              <a:defRPr sz="695"/>
            </a:lvl3pPr>
            <a:lvl4pPr marL="794645" indent="0">
              <a:buNone/>
              <a:defRPr sz="580"/>
            </a:lvl4pPr>
            <a:lvl5pPr marL="1059526" indent="0">
              <a:buNone/>
              <a:defRPr sz="580"/>
            </a:lvl5pPr>
            <a:lvl6pPr marL="1324409" indent="0">
              <a:buNone/>
              <a:defRPr sz="580"/>
            </a:lvl6pPr>
            <a:lvl7pPr marL="1589290" indent="0">
              <a:buNone/>
              <a:defRPr sz="580"/>
            </a:lvl7pPr>
            <a:lvl8pPr marL="1854172" indent="0">
              <a:buNone/>
              <a:defRPr sz="580"/>
            </a:lvl8pPr>
            <a:lvl9pPr marL="2119053" indent="0">
              <a:buNone/>
              <a:defRPr sz="5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185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4" cy="4873625"/>
          </a:xfrm>
        </p:spPr>
        <p:txBody>
          <a:bodyPr anchor="t"/>
          <a:lstStyle>
            <a:lvl1pPr marL="0" indent="0">
              <a:buNone/>
              <a:defRPr sz="1853"/>
            </a:lvl1pPr>
            <a:lvl2pPr marL="264882" indent="0">
              <a:buNone/>
              <a:defRPr sz="1623"/>
            </a:lvl2pPr>
            <a:lvl3pPr marL="529763" indent="0">
              <a:buNone/>
              <a:defRPr sz="1391"/>
            </a:lvl3pPr>
            <a:lvl4pPr marL="794645" indent="0">
              <a:buNone/>
              <a:defRPr sz="1159"/>
            </a:lvl4pPr>
            <a:lvl5pPr marL="1059526" indent="0">
              <a:buNone/>
              <a:defRPr sz="1159"/>
            </a:lvl5pPr>
            <a:lvl6pPr marL="1324409" indent="0">
              <a:buNone/>
              <a:defRPr sz="1159"/>
            </a:lvl6pPr>
            <a:lvl7pPr marL="1589290" indent="0">
              <a:buNone/>
              <a:defRPr sz="1159"/>
            </a:lvl7pPr>
            <a:lvl8pPr marL="1854172" indent="0">
              <a:buNone/>
              <a:defRPr sz="1159"/>
            </a:lvl8pPr>
            <a:lvl9pPr marL="2119053" indent="0">
              <a:buNone/>
              <a:defRPr sz="115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3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882" indent="0">
              <a:buNone/>
              <a:defRPr sz="811"/>
            </a:lvl2pPr>
            <a:lvl3pPr marL="529763" indent="0">
              <a:buNone/>
              <a:defRPr sz="695"/>
            </a:lvl3pPr>
            <a:lvl4pPr marL="794645" indent="0">
              <a:buNone/>
              <a:defRPr sz="580"/>
            </a:lvl4pPr>
            <a:lvl5pPr marL="1059526" indent="0">
              <a:buNone/>
              <a:defRPr sz="580"/>
            </a:lvl5pPr>
            <a:lvl6pPr marL="1324409" indent="0">
              <a:buNone/>
              <a:defRPr sz="580"/>
            </a:lvl6pPr>
            <a:lvl7pPr marL="1589290" indent="0">
              <a:buNone/>
              <a:defRPr sz="580"/>
            </a:lvl7pPr>
            <a:lvl8pPr marL="1854172" indent="0">
              <a:buNone/>
              <a:defRPr sz="580"/>
            </a:lvl8pPr>
            <a:lvl9pPr marL="2119053" indent="0">
              <a:buNone/>
              <a:defRPr sz="5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33" r="40000" b="81241"/>
          <a:stretch/>
        </p:blipFill>
        <p:spPr>
          <a:xfrm>
            <a:off x="4113212" y="4263736"/>
            <a:ext cx="8153400" cy="25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6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6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8982"/>
          <a:stretch/>
        </p:blipFill>
        <p:spPr>
          <a:xfrm>
            <a:off x="4189412" y="-1066800"/>
            <a:ext cx="11201400" cy="795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5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8982"/>
          <a:stretch/>
        </p:blipFill>
        <p:spPr>
          <a:xfrm>
            <a:off x="4189412" y="-1066800"/>
            <a:ext cx="11201400" cy="795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>
            <a:normAutofit/>
          </a:bodyPr>
          <a:lstStyle>
            <a:lvl1pPr algn="l">
              <a:lnSpc>
                <a:spcPct val="75000"/>
              </a:lnSpc>
              <a:defRPr sz="4900" b="0" cap="all">
                <a:latin typeface="Equity Caps" pitchFamily="2" charset="-128"/>
                <a:ea typeface="Equity Caps" pitchFamily="2" charset="-128"/>
                <a:cs typeface="Equity Caps" pitchFamily="2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7030A0"/>
                </a:solidFill>
                <a:latin typeface="Concourse C4" pitchFamily="2" charset="0"/>
              </a:defRPr>
            </a:lvl1pPr>
            <a:lvl2pPr marL="5093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68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255837"/>
            <a:ext cx="5383398" cy="3992563"/>
          </a:xfrm>
        </p:spPr>
        <p:txBody>
          <a:bodyPr/>
          <a:lstStyle>
            <a:lvl1pPr>
              <a:defRPr sz="31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255837"/>
            <a:ext cx="5383398" cy="3992563"/>
          </a:xfrm>
        </p:spPr>
        <p:txBody>
          <a:bodyPr/>
          <a:lstStyle>
            <a:lvl1pPr>
              <a:defRPr sz="31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4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2190751"/>
            <a:ext cx="5385515" cy="63976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7030A0"/>
                </a:solidFill>
                <a:latin typeface="Concourse C4" pitchFamily="2" charset="0"/>
                <a:ea typeface="+mn-ea"/>
                <a:cs typeface="+mn-cs"/>
              </a:defRPr>
            </a:lvl1pPr>
            <a:lvl2pPr marL="509391" indent="0">
              <a:buNone/>
              <a:defRPr sz="2200" b="1"/>
            </a:lvl2pPr>
            <a:lvl3pPr marL="1018782" indent="0">
              <a:buNone/>
              <a:defRPr sz="2000" b="1"/>
            </a:lvl3pPr>
            <a:lvl4pPr marL="1528173" indent="0">
              <a:buNone/>
              <a:defRPr sz="1800" b="1"/>
            </a:lvl4pPr>
            <a:lvl5pPr marL="2037564" indent="0">
              <a:buNone/>
              <a:defRPr sz="1800" b="1"/>
            </a:lvl5pPr>
            <a:lvl6pPr marL="2546955" indent="0">
              <a:buNone/>
              <a:defRPr sz="1800" b="1"/>
            </a:lvl6pPr>
            <a:lvl7pPr marL="3056346" indent="0">
              <a:buNone/>
              <a:defRPr sz="1800" b="1"/>
            </a:lvl7pPr>
            <a:lvl8pPr marL="3565736" indent="0">
              <a:buNone/>
              <a:defRPr sz="1800" b="1"/>
            </a:lvl8pPr>
            <a:lvl9pPr marL="4075129" indent="0">
              <a:buNone/>
              <a:defRPr sz="1800" b="1"/>
            </a:lvl9pPr>
          </a:lstStyle>
          <a:p>
            <a:pPr marL="0" lvl="0" indent="0" algn="l" defTabSz="1018782" rtl="0" eaLnBrk="1" latinLnBrk="0" hangingPunct="1">
              <a:lnSpc>
                <a:spcPct val="7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830512"/>
            <a:ext cx="5385515" cy="3417888"/>
          </a:xfrm>
        </p:spPr>
        <p:txBody>
          <a:bodyPr/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2190751"/>
            <a:ext cx="5387631" cy="63976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800" b="0">
                <a:solidFill>
                  <a:srgbClr val="7030A0"/>
                </a:solidFill>
                <a:latin typeface="Concourse C4" pitchFamily="2" charset="0"/>
              </a:defRPr>
            </a:lvl1pPr>
            <a:lvl2pPr marL="509391" indent="0">
              <a:buNone/>
              <a:defRPr sz="2200" b="1"/>
            </a:lvl2pPr>
            <a:lvl3pPr marL="1018782" indent="0">
              <a:buNone/>
              <a:defRPr sz="2000" b="1"/>
            </a:lvl3pPr>
            <a:lvl4pPr marL="1528173" indent="0">
              <a:buNone/>
              <a:defRPr sz="1800" b="1"/>
            </a:lvl4pPr>
            <a:lvl5pPr marL="2037564" indent="0">
              <a:buNone/>
              <a:defRPr sz="1800" b="1"/>
            </a:lvl5pPr>
            <a:lvl6pPr marL="2546955" indent="0">
              <a:buNone/>
              <a:defRPr sz="1800" b="1"/>
            </a:lvl6pPr>
            <a:lvl7pPr marL="3056346" indent="0">
              <a:buNone/>
              <a:defRPr sz="1800" b="1"/>
            </a:lvl7pPr>
            <a:lvl8pPr marL="3565736" indent="0">
              <a:buNone/>
              <a:defRPr sz="1800" b="1"/>
            </a:lvl8pPr>
            <a:lvl9pPr marL="4075129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830512"/>
            <a:ext cx="5387631" cy="3417888"/>
          </a:xfrm>
        </p:spPr>
        <p:txBody>
          <a:bodyPr/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4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6" y="928683"/>
            <a:ext cx="4010039" cy="1162051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928687"/>
            <a:ext cx="6813892" cy="5319713"/>
          </a:xfrm>
        </p:spPr>
        <p:txBody>
          <a:bodyPr/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31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2090737"/>
            <a:ext cx="4010039" cy="41576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7030A0"/>
                </a:solidFill>
                <a:latin typeface="Concourse C4" pitchFamily="2" charset="0"/>
              </a:defRPr>
            </a:lvl1pPr>
            <a:lvl2pPr marL="509391" indent="0">
              <a:buNone/>
              <a:defRPr sz="1300"/>
            </a:lvl2pPr>
            <a:lvl3pPr marL="1018782" indent="0">
              <a:buNone/>
              <a:defRPr sz="1100"/>
            </a:lvl3pPr>
            <a:lvl4pPr marL="1528173" indent="0">
              <a:buNone/>
              <a:defRPr sz="1000"/>
            </a:lvl4pPr>
            <a:lvl5pPr marL="2037564" indent="0">
              <a:buNone/>
              <a:defRPr sz="1000"/>
            </a:lvl5pPr>
            <a:lvl6pPr marL="2546955" indent="0">
              <a:buNone/>
              <a:defRPr sz="1000"/>
            </a:lvl6pPr>
            <a:lvl7pPr marL="3056346" indent="0">
              <a:buNone/>
              <a:defRPr sz="1000"/>
            </a:lvl7pPr>
            <a:lvl8pPr marL="3565736" indent="0">
              <a:buNone/>
              <a:defRPr sz="1000"/>
            </a:lvl8pPr>
            <a:lvl9pPr marL="407512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53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930274"/>
            <a:ext cx="10969943" cy="1143000"/>
          </a:xfrm>
          <a:prstGeom prst="rect">
            <a:avLst/>
          </a:prstGeom>
        </p:spPr>
        <p:txBody>
          <a:bodyPr vert="horz" lIns="101878" tIns="50939" rIns="101878" bIns="50939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255837"/>
            <a:ext cx="10969943" cy="4068763"/>
          </a:xfrm>
          <a:prstGeom prst="rect">
            <a:avLst/>
          </a:prstGeom>
        </p:spPr>
        <p:txBody>
          <a:bodyPr vert="horz" lIns="101878" tIns="50939" rIns="101878" bIns="5093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608012" y="6418434"/>
            <a:ext cx="3886200" cy="351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dirty="0">
              <a:solidFill>
                <a:schemeClr val="bg1">
                  <a:lumMod val="50000"/>
                </a:schemeClr>
              </a:solidFill>
              <a:latin typeface="Concourse C4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94853"/>
            <a:ext cx="12192000" cy="95773"/>
          </a:xfrm>
          <a:prstGeom prst="rect">
            <a:avLst/>
          </a:prstGeom>
          <a:solidFill>
            <a:srgbClr val="BDA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dist="25400" dir="5400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76" y="171450"/>
            <a:ext cx="5050848" cy="3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1018782" rtl="0" eaLnBrk="1" latinLnBrk="0" hangingPunct="1">
        <a:lnSpc>
          <a:spcPct val="75000"/>
        </a:lnSpc>
        <a:spcBef>
          <a:spcPct val="0"/>
        </a:spcBef>
        <a:buNone/>
        <a:defRPr sz="4900" kern="1200">
          <a:solidFill>
            <a:srgbClr val="1D4779"/>
          </a:solidFill>
          <a:latin typeface="Equity Caps" pitchFamily="2" charset="-128"/>
          <a:ea typeface="Equity Caps" pitchFamily="2" charset="-128"/>
          <a:cs typeface="Equity Caps" pitchFamily="2" charset="-128"/>
        </a:defRPr>
      </a:lvl1pPr>
    </p:titleStyle>
    <p:bodyStyle>
      <a:lvl1pPr marL="382044" indent="-382044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1pPr>
      <a:lvl2pPr marL="827760" indent="-318369" algn="l" defTabSz="101878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2pPr>
      <a:lvl3pPr marL="1273477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3pPr>
      <a:lvl4pPr marL="1782869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4pPr>
      <a:lvl5pPr marL="2292259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5pPr>
      <a:lvl6pPr marL="2801650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41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432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824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91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82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73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64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55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346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736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129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3" y="365128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3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3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1625"/>
            <a:fld id="{1E0B714F-D5AE-4250-AFB2-6D293CFEA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11625"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50" y="6356353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1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8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1625"/>
            <a:fld id="{EC67F1E3-03F7-48DF-BE92-52B1B1125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11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1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529763" rtl="0" eaLnBrk="1" latinLnBrk="0" hangingPunct="1">
        <a:lnSpc>
          <a:spcPct val="90000"/>
        </a:lnSpc>
        <a:spcBef>
          <a:spcPct val="0"/>
        </a:spcBef>
        <a:buNone/>
        <a:defRPr sz="2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441" indent="-132441" algn="l" defTabSz="529763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1pPr>
      <a:lvl2pPr marL="397323" indent="-132441" algn="l" defTabSz="529763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662204" indent="-132441" algn="l" defTabSz="529763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3pPr>
      <a:lvl4pPr marL="927086" indent="-132441" algn="l" defTabSz="529763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191967" indent="-132441" algn="l" defTabSz="529763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456849" indent="-132441" algn="l" defTabSz="529763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721730" indent="-132441" algn="l" defTabSz="529763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986612" indent="-132441" algn="l" defTabSz="529763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251493" indent="-132441" algn="l" defTabSz="529763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1pPr>
      <a:lvl2pPr marL="264882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2pPr>
      <a:lvl3pPr marL="529763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3pPr>
      <a:lvl4pPr marL="794645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059526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324409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589290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854172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119053" algn="l" defTabSz="529763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9" y="855793"/>
            <a:ext cx="5214537" cy="52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840" y="762000"/>
            <a:ext cx="1112377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Systems of Care – Trauma-Informed Care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841" y="1676400"/>
            <a:ext cx="11657172" cy="518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Work </a:t>
            </a:r>
            <a:r>
              <a:rPr lang="en-US" sz="2800" dirty="0" smtClean="0">
                <a:latin typeface="Garamond" panose="02020404030301010803" pitchFamily="18" charset="0"/>
              </a:rPr>
              <a:t>group </a:t>
            </a:r>
            <a:r>
              <a:rPr lang="en-US" sz="2800" dirty="0" smtClean="0">
                <a:latin typeface="Garamond" panose="02020404030301010803" pitchFamily="18" charset="0"/>
              </a:rPr>
              <a:t>provided four interim recommendations to legislature last month:</a:t>
            </a:r>
          </a:p>
          <a:p>
            <a:pPr marL="966591" lvl="1" indent="-457200">
              <a:buFont typeface="+mj-lt"/>
              <a:buAutoNum type="arabicPeriod"/>
            </a:pPr>
            <a:r>
              <a:rPr lang="en-US" sz="2300" dirty="0" smtClean="0">
                <a:latin typeface="Garamond" panose="02020404030301010803" pitchFamily="18" charset="0"/>
              </a:rPr>
              <a:t>State agencies </a:t>
            </a:r>
            <a:r>
              <a:rPr lang="en-US" sz="2300" dirty="0">
                <a:latin typeface="Garamond" panose="02020404030301010803" pitchFamily="18" charset="0"/>
              </a:rPr>
              <a:t>should </a:t>
            </a:r>
            <a:r>
              <a:rPr lang="en-US" sz="2300" b="1" dirty="0">
                <a:latin typeface="Garamond" panose="02020404030301010803" pitchFamily="18" charset="0"/>
              </a:rPr>
              <a:t>adopt the </a:t>
            </a:r>
            <a:r>
              <a:rPr lang="en-US" sz="2300" b="1" dirty="0" err="1">
                <a:latin typeface="Garamond" panose="02020404030301010803" pitchFamily="18" charset="0"/>
              </a:rPr>
              <a:t>The</a:t>
            </a:r>
            <a:r>
              <a:rPr lang="en-US" sz="2300" b="1" dirty="0">
                <a:latin typeface="Garamond" panose="02020404030301010803" pitchFamily="18" charset="0"/>
              </a:rPr>
              <a:t> Substance Abuse and Mental Health Services </a:t>
            </a:r>
            <a:r>
              <a:rPr lang="en-US" sz="2300" b="1" dirty="0" smtClean="0">
                <a:latin typeface="Garamond" panose="02020404030301010803" pitchFamily="18" charset="0"/>
              </a:rPr>
              <a:t>Administration (SAMHSA) </a:t>
            </a:r>
            <a:r>
              <a:rPr lang="en-US" sz="2300" b="1" dirty="0">
                <a:latin typeface="Garamond" panose="02020404030301010803" pitchFamily="18" charset="0"/>
              </a:rPr>
              <a:t>definition </a:t>
            </a:r>
            <a:r>
              <a:rPr lang="en-US" sz="2300" dirty="0">
                <a:latin typeface="Garamond" panose="02020404030301010803" pitchFamily="18" charset="0"/>
              </a:rPr>
              <a:t>and framework of trauma-informed </a:t>
            </a:r>
            <a:r>
              <a:rPr lang="en-US" sz="2300" dirty="0" smtClean="0">
                <a:latin typeface="Garamond" panose="02020404030301010803" pitchFamily="18" charset="0"/>
              </a:rPr>
              <a:t>care.  </a:t>
            </a:r>
          </a:p>
          <a:p>
            <a:pPr marL="966591" lvl="1" indent="-457200">
              <a:buFont typeface="+mj-lt"/>
              <a:buAutoNum type="arabicPeriod"/>
            </a:pPr>
            <a:r>
              <a:rPr lang="en-US" sz="2300" dirty="0">
                <a:latin typeface="Garamond" panose="02020404030301010803" pitchFamily="18" charset="0"/>
              </a:rPr>
              <a:t>Governor should </a:t>
            </a:r>
            <a:r>
              <a:rPr lang="en-US" sz="2300" b="1" dirty="0">
                <a:latin typeface="Garamond" panose="02020404030301010803" pitchFamily="18" charset="0"/>
              </a:rPr>
              <a:t>convene an internal “Trauma-Informed Care </a:t>
            </a:r>
            <a:r>
              <a:rPr lang="en-US" sz="2300" b="1" dirty="0" smtClean="0">
                <a:latin typeface="Garamond" panose="02020404030301010803" pitchFamily="18" charset="0"/>
              </a:rPr>
              <a:t>(TIC) State </a:t>
            </a:r>
            <a:r>
              <a:rPr lang="en-US" sz="2300" b="1" dirty="0">
                <a:latin typeface="Garamond" panose="02020404030301010803" pitchFamily="18" charset="0"/>
              </a:rPr>
              <a:t>Steering Committee”</a:t>
            </a:r>
            <a:r>
              <a:rPr lang="en-US" sz="2300" dirty="0">
                <a:latin typeface="Garamond" panose="02020404030301010803" pitchFamily="18" charset="0"/>
              </a:rPr>
              <a:t> led by </a:t>
            </a:r>
            <a:r>
              <a:rPr lang="en-US" sz="2300" dirty="0" smtClean="0">
                <a:latin typeface="Garamond" panose="02020404030301010803" pitchFamily="18" charset="0"/>
              </a:rPr>
              <a:t>Governor’s staff consisting </a:t>
            </a:r>
            <a:r>
              <a:rPr lang="en-US" sz="2300" dirty="0">
                <a:latin typeface="Garamond" panose="02020404030301010803" pitchFamily="18" charset="0"/>
              </a:rPr>
              <a:t>of </a:t>
            </a:r>
            <a:r>
              <a:rPr lang="en-US" sz="2300" dirty="0" smtClean="0">
                <a:latin typeface="Garamond" panose="02020404030301010803" pitchFamily="18" charset="0"/>
              </a:rPr>
              <a:t>state agency leaders</a:t>
            </a:r>
          </a:p>
          <a:p>
            <a:pPr marL="966591" lvl="1" indent="-457200">
              <a:buFont typeface="+mj-lt"/>
              <a:buAutoNum type="arabicPeriod"/>
            </a:pPr>
            <a:r>
              <a:rPr lang="en-US" sz="2300" dirty="0" smtClean="0">
                <a:latin typeface="Garamond" panose="02020404030301010803" pitchFamily="18" charset="0"/>
              </a:rPr>
              <a:t>The </a:t>
            </a:r>
            <a:r>
              <a:rPr lang="en-US" sz="2300" dirty="0">
                <a:latin typeface="Garamond" panose="02020404030301010803" pitchFamily="18" charset="0"/>
              </a:rPr>
              <a:t>TIC working group should </a:t>
            </a:r>
            <a:r>
              <a:rPr lang="en-US" sz="2300" b="1" dirty="0">
                <a:latin typeface="Garamond" panose="02020404030301010803" pitchFamily="18" charset="0"/>
              </a:rPr>
              <a:t>develop a strategic plan for recruiting, training, and supporting a trauma-informed workforce </a:t>
            </a:r>
            <a:r>
              <a:rPr lang="en-US" sz="2300" dirty="0">
                <a:latin typeface="Garamond" panose="02020404030301010803" pitchFamily="18" charset="0"/>
              </a:rPr>
              <a:t>in Virginia’s child and family-serving sectors</a:t>
            </a:r>
            <a:r>
              <a:rPr lang="en-US" sz="2300" dirty="0" smtClean="0">
                <a:latin typeface="Garamond" panose="02020404030301010803" pitchFamily="18" charset="0"/>
              </a:rPr>
              <a:t>.</a:t>
            </a:r>
          </a:p>
          <a:p>
            <a:pPr marL="966591" lvl="1" indent="-457200">
              <a:buFont typeface="+mj-lt"/>
              <a:buAutoNum type="arabicPeriod"/>
            </a:pPr>
            <a:r>
              <a:rPr lang="en-US" sz="2300" dirty="0" smtClean="0">
                <a:latin typeface="Garamond" panose="02020404030301010803" pitchFamily="18" charset="0"/>
              </a:rPr>
              <a:t>The </a:t>
            </a:r>
            <a:r>
              <a:rPr lang="en-US" sz="2300" dirty="0">
                <a:latin typeface="Garamond" panose="02020404030301010803" pitchFamily="18" charset="0"/>
              </a:rPr>
              <a:t>TIC working group should </a:t>
            </a:r>
            <a:r>
              <a:rPr lang="en-US" sz="2300" b="1" dirty="0">
                <a:latin typeface="Garamond" panose="02020404030301010803" pitchFamily="18" charset="0"/>
              </a:rPr>
              <a:t>develop a dashboard of short and long-term metrics </a:t>
            </a:r>
            <a:r>
              <a:rPr lang="en-US" sz="2300" dirty="0">
                <a:latin typeface="Garamond" panose="02020404030301010803" pitchFamily="18" charset="0"/>
              </a:rPr>
              <a:t>the executive, legislative, and judicial branches can use to assess Virginia’s progress in developing a trauma-informed workforce and system of care, as well as the positive outcome measures state leaders should expect to see as a result.</a:t>
            </a:r>
            <a:endParaRPr lang="en-US" sz="23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9" y="855793"/>
            <a:ext cx="5214537" cy="52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Executive Order No. 11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52600"/>
            <a:ext cx="10969943" cy="4068763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Established the Children’s Cabinet, which is comprised of: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First Lady of </a:t>
            </a:r>
            <a:r>
              <a:rPr lang="en-US" dirty="0" smtClean="0">
                <a:latin typeface="Garamond" panose="02020404030301010803" pitchFamily="18" charset="0"/>
              </a:rPr>
              <a:t>Virginia 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Lieutenant Governor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Secretary of Agriculture and Forestry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Secretary of Education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Secretary of Health and Human Resources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Secretary of Public Safety and Homeland </a:t>
            </a:r>
            <a:r>
              <a:rPr lang="en-US" dirty="0" smtClean="0">
                <a:latin typeface="Garamond" panose="02020404030301010803" pitchFamily="18" charset="0"/>
              </a:rPr>
              <a:t>Security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762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Children’s Cabinet Priority Areas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1812" y="1752600"/>
            <a:ext cx="10969943" cy="4068763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Nutrition and Food </a:t>
            </a:r>
            <a:r>
              <a:rPr lang="en-US" dirty="0" smtClean="0">
                <a:latin typeface="Garamond" panose="02020404030301010803" pitchFamily="18" charset="0"/>
              </a:rPr>
              <a:t>Security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Early </a:t>
            </a:r>
            <a:r>
              <a:rPr lang="en-US" dirty="0">
                <a:latin typeface="Garamond" panose="02020404030301010803" pitchFamily="18" charset="0"/>
              </a:rPr>
              <a:t>Childhood Development and School Readiness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Systems </a:t>
            </a:r>
            <a:r>
              <a:rPr lang="en-US" dirty="0">
                <a:latin typeface="Garamond" panose="02020404030301010803" pitchFamily="18" charset="0"/>
              </a:rPr>
              <a:t>of Care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Student Safety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Trauma-Informed </a:t>
            </a:r>
            <a:r>
              <a:rPr lang="en-US" dirty="0" smtClean="0">
                <a:latin typeface="Garamond" panose="02020404030301010803" pitchFamily="18" charset="0"/>
              </a:rPr>
              <a:t>Care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0"/>
            <a:ext cx="8609171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Nutrition and Food Security Work Group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752601"/>
            <a:ext cx="112776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Garamond" panose="02020404030301010803" pitchFamily="18" charset="0"/>
              </a:rPr>
              <a:t>Goals</a:t>
            </a:r>
            <a:r>
              <a:rPr lang="en-US" sz="2400" dirty="0" smtClean="0">
                <a:latin typeface="Garamond" panose="02020404030301010803" pitchFamily="18" charset="0"/>
              </a:rPr>
              <a:t>:</a:t>
            </a:r>
          </a:p>
          <a:p>
            <a:pPr marL="1023741" lvl="1" indent="-514350">
              <a:buFont typeface="+mj-lt"/>
              <a:buAutoNum type="arabicPeriod"/>
            </a:pPr>
            <a:r>
              <a:rPr lang="en-US" sz="2600" dirty="0" smtClean="0">
                <a:latin typeface="Garamond" panose="02020404030301010803" pitchFamily="18" charset="0"/>
              </a:rPr>
              <a:t>Expand access to nutritious food and decrease food insecurity for pregnant women.</a:t>
            </a:r>
          </a:p>
          <a:p>
            <a:pPr marL="1023741" lvl="1" indent="-514350">
              <a:buFont typeface="+mj-lt"/>
              <a:buAutoNum type="arabicPeriod"/>
            </a:pPr>
            <a:r>
              <a:rPr lang="en-US" sz="2600" dirty="0" smtClean="0">
                <a:latin typeface="Garamond" panose="02020404030301010803" pitchFamily="18" charset="0"/>
              </a:rPr>
              <a:t>Expand access to nutritious food and decrease food insecurity for children.</a:t>
            </a:r>
          </a:p>
          <a:p>
            <a:pPr marL="1023741" lvl="1" indent="-514350">
              <a:buFont typeface="+mj-lt"/>
              <a:buAutoNum type="arabicPeriod"/>
            </a:pPr>
            <a:r>
              <a:rPr lang="en-US" sz="2600" dirty="0" smtClean="0">
                <a:latin typeface="Garamond" panose="02020404030301010803" pitchFamily="18" charset="0"/>
              </a:rPr>
              <a:t>Promote community-based food systems to increase access to healthy, local foods.</a:t>
            </a:r>
            <a:endParaRPr lang="en-US" sz="2600" dirty="0">
              <a:latin typeface="Garamond" panose="02020404030301010803" pitchFamily="18" charset="0"/>
            </a:endParaRPr>
          </a:p>
          <a:p>
            <a:r>
              <a:rPr lang="en-US" sz="3000" dirty="0" smtClean="0">
                <a:latin typeface="Garamond" panose="02020404030301010803" pitchFamily="18" charset="0"/>
              </a:rPr>
              <a:t>Ongoing Children’s Cabinet Action Items</a:t>
            </a:r>
            <a:r>
              <a:rPr lang="en-US" sz="2400" dirty="0" smtClean="0">
                <a:latin typeface="Garamond" panose="02020404030301010803" pitchFamily="18" charset="0"/>
              </a:rPr>
              <a:t>:</a:t>
            </a:r>
          </a:p>
          <a:p>
            <a:pPr lvl="1"/>
            <a:r>
              <a:rPr lang="en-US" sz="2600" dirty="0" smtClean="0">
                <a:latin typeface="Garamond" panose="02020404030301010803" pitchFamily="18" charset="0"/>
              </a:rPr>
              <a:t>Childhood Hunger Blueprint Report</a:t>
            </a:r>
          </a:p>
          <a:p>
            <a:pPr lvl="1"/>
            <a:r>
              <a:rPr lang="en-US" sz="2600" dirty="0" smtClean="0">
                <a:latin typeface="Garamond" panose="02020404030301010803" pitchFamily="18" charset="0"/>
              </a:rPr>
              <a:t>Hunger Vital Signs</a:t>
            </a:r>
          </a:p>
          <a:p>
            <a:r>
              <a:rPr lang="en-US" sz="3000" dirty="0" smtClean="0">
                <a:latin typeface="Garamond" panose="02020404030301010803" pitchFamily="18" charset="0"/>
              </a:rPr>
              <a:t>Recent progress in this field:</a:t>
            </a:r>
          </a:p>
          <a:p>
            <a:pPr lvl="1"/>
            <a:r>
              <a:rPr lang="en-US" sz="2600" dirty="0" smtClean="0">
                <a:latin typeface="Garamond" panose="02020404030301010803" pitchFamily="18" charset="0"/>
              </a:rPr>
              <a:t>Feed VA Day of Action – Over </a:t>
            </a:r>
            <a:r>
              <a:rPr lang="en-US" sz="2600" b="1" dirty="0" smtClean="0">
                <a:latin typeface="Garamond" panose="02020404030301010803" pitchFamily="18" charset="0"/>
              </a:rPr>
              <a:t>60 volunteer events </a:t>
            </a:r>
            <a:r>
              <a:rPr lang="en-US" sz="2600" dirty="0" smtClean="0">
                <a:latin typeface="Garamond" panose="02020404030301010803" pitchFamily="18" charset="0"/>
              </a:rPr>
              <a:t>held across Virginia highlighting food access, nutrition, health, and education.</a:t>
            </a:r>
          </a:p>
          <a:p>
            <a:pPr lvl="1"/>
            <a:r>
              <a:rPr lang="en-US" sz="2600" dirty="0" smtClean="0">
                <a:latin typeface="Garamond" panose="02020404030301010803" pitchFamily="18" charset="0"/>
              </a:rPr>
              <a:t>In 2018</a:t>
            </a:r>
            <a:r>
              <a:rPr lang="en-US" sz="2600" dirty="0" smtClean="0">
                <a:latin typeface="Garamond" panose="02020404030301010803" pitchFamily="18" charset="0"/>
              </a:rPr>
              <a:t>, </a:t>
            </a:r>
            <a:r>
              <a:rPr lang="en-US" sz="2600" b="1" dirty="0" smtClean="0">
                <a:latin typeface="Garamond" panose="02020404030301010803" pitchFamily="18" charset="0"/>
              </a:rPr>
              <a:t>58 public school divisions </a:t>
            </a:r>
            <a:r>
              <a:rPr lang="en-US" sz="2600" dirty="0" smtClean="0">
                <a:latin typeface="Garamond" panose="02020404030301010803" pitchFamily="18" charset="0"/>
              </a:rPr>
              <a:t>and </a:t>
            </a:r>
            <a:r>
              <a:rPr lang="en-US" sz="2600" b="1" dirty="0" smtClean="0">
                <a:latin typeface="Garamond" panose="02020404030301010803" pitchFamily="18" charset="0"/>
              </a:rPr>
              <a:t>4 private schools </a:t>
            </a:r>
            <a:r>
              <a:rPr lang="en-US" sz="2600" dirty="0" smtClean="0">
                <a:latin typeface="Garamond" panose="02020404030301010803" pitchFamily="18" charset="0"/>
              </a:rPr>
              <a:t>adopted </a:t>
            </a:r>
            <a:r>
              <a:rPr lang="en-US" sz="2600" dirty="0" smtClean="0">
                <a:latin typeface="Garamond" panose="02020404030301010803" pitchFamily="18" charset="0"/>
              </a:rPr>
              <a:t>a Community Eligibility Provisions (up from 47 divisions in 2017)</a:t>
            </a:r>
          </a:p>
          <a:p>
            <a:pPr lvl="1"/>
            <a:endParaRPr lang="en-US" sz="2400" dirty="0" smtClean="0">
              <a:latin typeface="Garamond" panose="02020404030301010803" pitchFamily="18" charset="0"/>
            </a:endParaRPr>
          </a:p>
          <a:p>
            <a:pPr lvl="1"/>
            <a:endParaRPr lang="en-US" sz="24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762000"/>
            <a:ext cx="1112377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Early Childhood Development and School Readiness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3136" y="1752600"/>
            <a:ext cx="10993848" cy="18288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>
                <a:latin typeface="Garamond" panose="02020404030301010803" pitchFamily="18" charset="0"/>
              </a:rPr>
              <a:t>Stakeholder discussions on how Virginia can improve its early childhood system and what actions can drive those changes</a:t>
            </a:r>
          </a:p>
          <a:p>
            <a:r>
              <a:rPr lang="en-US" sz="3100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Discussions around VKRP, VPI+, home visiting, and other programs and initiatives operating across the Commonwealth in communities with different needs are informing next steps</a:t>
            </a:r>
          </a:p>
          <a:p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352800"/>
            <a:ext cx="5128970" cy="3423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136" y="3533273"/>
            <a:ext cx="6566561" cy="3324727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marL="382044" lvl="0" indent="-38204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Recent progress in this field:</a:t>
            </a:r>
          </a:p>
          <a:p>
            <a:pPr marL="827760" lvl="1" indent="-318369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Expanded VKRP </a:t>
            </a: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to get better data</a:t>
            </a:r>
          </a:p>
          <a:p>
            <a:pPr marL="827760" lvl="1" indent="-318369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Funding and investments from </a:t>
            </a: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2018 Session</a:t>
            </a:r>
            <a:endParaRPr lang="en-US" sz="2800" dirty="0">
              <a:solidFill>
                <a:prstClr val="black">
                  <a:lumMod val="50000"/>
                  <a:lumOff val="50000"/>
                </a:prstClr>
              </a:solidFill>
              <a:latin typeface="Garamond" panose="02020404030301010803" pitchFamily="18" charset="0"/>
            </a:endParaRPr>
          </a:p>
          <a:p>
            <a:pPr marL="827760" lvl="1" indent="-318369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Received </a:t>
            </a: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$</a:t>
            </a: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9</a:t>
            </a: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.9 </a:t>
            </a: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million </a:t>
            </a: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Preschool Development </a:t>
            </a: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Grant</a:t>
            </a:r>
          </a:p>
          <a:p>
            <a:pPr marL="827760" lvl="1" indent="-318369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</a:rPr>
              <a:t>“Early Childhood Success Act” is currently pending in House and Senate; Calls for a uniform rating system, plan for improving state-level governance</a:t>
            </a:r>
            <a:endParaRPr lang="en-US" sz="2800" dirty="0">
              <a:solidFill>
                <a:prstClr val="black">
                  <a:lumMod val="50000"/>
                  <a:lumOff val="50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762000"/>
            <a:ext cx="1112377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Investing Early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113" y="1524000"/>
            <a:ext cx="11579383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Investing in improving kindergarten readiness is a smart business investment</a:t>
            </a:r>
            <a:r>
              <a:rPr lang="en-US" sz="2800" dirty="0">
                <a:latin typeface="Garamond" panose="02020404030301010803" pitchFamily="18" charset="0"/>
              </a:rPr>
              <a:t>.</a:t>
            </a:r>
            <a:endParaRPr lang="en-US" sz="2800" dirty="0" smtClean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152" t="37276" r="20606" b="7499"/>
          <a:stretch/>
        </p:blipFill>
        <p:spPr>
          <a:xfrm>
            <a:off x="1531446" y="2159000"/>
            <a:ext cx="8972106" cy="43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798637"/>
            <a:ext cx="4419599" cy="2667000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>
                <a:latin typeface="Garamond" panose="02020404030301010803" pitchFamily="18" charset="0"/>
              </a:rPr>
              <a:t>Governance structure makes it difficult to measure and strengthen our early childhood system – at both state and local levels. </a:t>
            </a:r>
          </a:p>
          <a:p>
            <a:endParaRPr lang="en-US" sz="2900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138" t="5381" r="16028"/>
          <a:stretch/>
        </p:blipFill>
        <p:spPr>
          <a:xfrm>
            <a:off x="5027613" y="1400116"/>
            <a:ext cx="7161212" cy="54578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762000"/>
            <a:ext cx="1112377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Current State of Oversight</a:t>
            </a:r>
            <a:endParaRPr lang="en-US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762000"/>
            <a:ext cx="1112377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By 2022: What Success Looks Like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669" y="1752600"/>
            <a:ext cx="10969943" cy="4800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dirty="0">
                <a:latin typeface="Garamond" panose="02020404030301010803" pitchFamily="18" charset="0"/>
              </a:rPr>
              <a:t>By 2022, more Virginia children will enter kindergarten ready. </a:t>
            </a:r>
          </a:p>
          <a:p>
            <a:pPr lvl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dirty="0" smtClean="0">
                <a:latin typeface="Garamond" panose="02020404030301010803" pitchFamily="18" charset="0"/>
              </a:rPr>
              <a:t>More </a:t>
            </a:r>
            <a:r>
              <a:rPr lang="en-US" dirty="0">
                <a:latin typeface="Garamond" panose="02020404030301010803" pitchFamily="18" charset="0"/>
              </a:rPr>
              <a:t>Virginia families have </a:t>
            </a:r>
            <a:r>
              <a:rPr lang="en-US" b="1" dirty="0">
                <a:latin typeface="Garamond" panose="02020404030301010803" pitchFamily="18" charset="0"/>
              </a:rPr>
              <a:t>affordable access </a:t>
            </a:r>
            <a:r>
              <a:rPr lang="en-US" dirty="0">
                <a:latin typeface="Garamond" panose="02020404030301010803" pitchFamily="18" charset="0"/>
              </a:rPr>
              <a:t>to early childhood care and education that supports learning across the </a:t>
            </a:r>
            <a:r>
              <a:rPr lang="en-US" b="1" dirty="0">
                <a:latin typeface="Garamond" panose="02020404030301010803" pitchFamily="18" charset="0"/>
              </a:rPr>
              <a:t>birth through 3</a:t>
            </a:r>
            <a:r>
              <a:rPr lang="en-US" b="1" baseline="30000" dirty="0">
                <a:latin typeface="Garamond" panose="02020404030301010803" pitchFamily="18" charset="0"/>
              </a:rPr>
              <a:t>rd</a:t>
            </a:r>
            <a:r>
              <a:rPr lang="en-US" b="1" dirty="0">
                <a:latin typeface="Garamond" panose="02020404030301010803" pitchFamily="18" charset="0"/>
              </a:rPr>
              <a:t> grade </a:t>
            </a:r>
            <a:r>
              <a:rPr lang="en-US" dirty="0">
                <a:latin typeface="Garamond" panose="02020404030301010803" pitchFamily="18" charset="0"/>
              </a:rPr>
              <a:t>continuum and </a:t>
            </a:r>
            <a:r>
              <a:rPr lang="en-US" b="1" dirty="0">
                <a:latin typeface="Garamond" panose="02020404030301010803" pitchFamily="18" charset="0"/>
              </a:rPr>
              <a:t>meets their unique </a:t>
            </a:r>
            <a:r>
              <a:rPr lang="en-US" b="1" dirty="0" smtClean="0">
                <a:latin typeface="Garamond" panose="02020404030301010803" pitchFamily="18" charset="0"/>
              </a:rPr>
              <a:t>needs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</a:p>
          <a:p>
            <a:pPr lvl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dirty="0" smtClean="0">
                <a:latin typeface="Garamond" panose="02020404030301010803" pitchFamily="18" charset="0"/>
              </a:rPr>
              <a:t>With </a:t>
            </a:r>
            <a:r>
              <a:rPr lang="en-US" dirty="0">
                <a:latin typeface="Garamond" panose="02020404030301010803" pitchFamily="18" charset="0"/>
              </a:rPr>
              <a:t>a </a:t>
            </a:r>
            <a:r>
              <a:rPr lang="en-US" b="1" dirty="0">
                <a:latin typeface="Garamond" panose="02020404030301010803" pitchFamily="18" charset="0"/>
              </a:rPr>
              <a:t>shared</a:t>
            </a:r>
            <a:r>
              <a:rPr lang="en-US" dirty="0">
                <a:latin typeface="Garamond" panose="02020404030301010803" pitchFamily="18" charset="0"/>
              </a:rPr>
              <a:t> definition of </a:t>
            </a:r>
            <a:r>
              <a:rPr lang="en-US" b="1" dirty="0">
                <a:latin typeface="Garamond" panose="02020404030301010803" pitchFamily="18" charset="0"/>
              </a:rPr>
              <a:t>school readiness</a:t>
            </a:r>
            <a:r>
              <a:rPr lang="en-US" dirty="0">
                <a:latin typeface="Garamond" panose="02020404030301010803" pitchFamily="18" charset="0"/>
              </a:rPr>
              <a:t>, Virginia families and early childhood programs work together to </a:t>
            </a:r>
            <a:r>
              <a:rPr lang="en-US" b="1" dirty="0">
                <a:latin typeface="Garamond" panose="02020404030301010803" pitchFamily="18" charset="0"/>
              </a:rPr>
              <a:t>ensure children thrive, developing the skills </a:t>
            </a:r>
            <a:r>
              <a:rPr lang="en-US" dirty="0">
                <a:latin typeface="Garamond" panose="02020404030301010803" pitchFamily="18" charset="0"/>
              </a:rPr>
              <a:t>needed for kindergarten and </a:t>
            </a:r>
            <a:r>
              <a:rPr lang="en-US" dirty="0" smtClean="0">
                <a:latin typeface="Garamond" panose="02020404030301010803" pitchFamily="18" charset="0"/>
              </a:rPr>
              <a:t>beyond.</a:t>
            </a:r>
          </a:p>
          <a:p>
            <a:pPr lvl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dirty="0" smtClean="0">
                <a:latin typeface="Garamond" panose="02020404030301010803" pitchFamily="18" charset="0"/>
              </a:rPr>
              <a:t>Virginia </a:t>
            </a:r>
            <a:r>
              <a:rPr lang="en-US" dirty="0">
                <a:latin typeface="Garamond" panose="02020404030301010803" pitchFamily="18" charset="0"/>
              </a:rPr>
              <a:t>has </a:t>
            </a:r>
            <a:r>
              <a:rPr lang="en-US" b="1" dirty="0">
                <a:latin typeface="Garamond" panose="02020404030301010803" pitchFamily="18" charset="0"/>
              </a:rPr>
              <a:t>unified quality standards </a:t>
            </a:r>
            <a:r>
              <a:rPr lang="en-US" dirty="0">
                <a:latin typeface="Garamond" panose="02020404030301010803" pitchFamily="18" charset="0"/>
              </a:rPr>
              <a:t>for all publicly-funded early childhood programs that are </a:t>
            </a:r>
            <a:r>
              <a:rPr lang="en-US" b="1" dirty="0">
                <a:latin typeface="Garamond" panose="02020404030301010803" pitchFamily="18" charset="0"/>
              </a:rPr>
              <a:t>indicative of child outcomes</a:t>
            </a:r>
            <a:r>
              <a:rPr lang="en-US" dirty="0">
                <a:latin typeface="Garamond" panose="02020404030301010803" pitchFamily="18" charset="0"/>
              </a:rPr>
              <a:t>. Virginia </a:t>
            </a:r>
            <a:r>
              <a:rPr lang="en-US" b="1" dirty="0">
                <a:latin typeface="Garamond" panose="02020404030301010803" pitchFamily="18" charset="0"/>
              </a:rPr>
              <a:t>measures and rewards </a:t>
            </a:r>
            <a:r>
              <a:rPr lang="en-US" dirty="0">
                <a:latin typeface="Garamond" panose="02020404030301010803" pitchFamily="18" charset="0"/>
              </a:rPr>
              <a:t>programs for performance, ensuring leaders and teachers are </a:t>
            </a:r>
            <a:r>
              <a:rPr lang="en-US" b="1" dirty="0">
                <a:latin typeface="Garamond" panose="02020404030301010803" pitchFamily="18" charset="0"/>
              </a:rPr>
              <a:t>well compensated </a:t>
            </a:r>
            <a:r>
              <a:rPr lang="en-US" dirty="0">
                <a:latin typeface="Garamond" panose="02020404030301010803" pitchFamily="18" charset="0"/>
              </a:rPr>
              <a:t>for their </a:t>
            </a:r>
            <a:r>
              <a:rPr lang="en-US" dirty="0" smtClean="0">
                <a:latin typeface="Garamond" panose="02020404030301010803" pitchFamily="18" charset="0"/>
              </a:rPr>
              <a:t>achievement.</a:t>
            </a:r>
          </a:p>
          <a:p>
            <a:pPr lvl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dirty="0" smtClean="0">
                <a:latin typeface="Garamond" panose="02020404030301010803" pitchFamily="18" charset="0"/>
              </a:rPr>
              <a:t>Overall </a:t>
            </a:r>
            <a:r>
              <a:rPr lang="en-US" dirty="0">
                <a:latin typeface="Garamond" panose="02020404030301010803" pitchFamily="18" charset="0"/>
              </a:rPr>
              <a:t>Virginia’s early childhood system will be </a:t>
            </a:r>
            <a:r>
              <a:rPr lang="en-US" b="1" dirty="0">
                <a:latin typeface="Garamond" panose="02020404030301010803" pitchFamily="18" charset="0"/>
              </a:rPr>
              <a:t>more unified, transparent, data-driven and resource-effective</a:t>
            </a:r>
            <a:r>
              <a:rPr lang="en-US" dirty="0">
                <a:latin typeface="Garamond" panose="02020404030301010803" pitchFamily="18" charset="0"/>
              </a:rPr>
              <a:t>, with no funding “left on the table.”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Systems of Care – Student Safety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752600"/>
            <a:ext cx="11199971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Wide variety of facilitated discussions and presentations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Recommendations focused on six primary areas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Enhance Information-Sharing and Effectiveness of Threat Assessment Teams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Role and Prevalence of School Resource Officers and School Security Officers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Suicide Prevention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Staffing Levels and Ratios of School Counselors and Support Staff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Community, School, and University Educational Training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Physical Security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Recent progress in this field: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Virginia received over </a:t>
            </a:r>
            <a:r>
              <a:rPr lang="en-US" b="1" dirty="0" smtClean="0">
                <a:latin typeface="Garamond" panose="02020404030301010803" pitchFamily="18" charset="0"/>
              </a:rPr>
              <a:t>$869,000 </a:t>
            </a:r>
            <a:r>
              <a:rPr lang="en-US" dirty="0" smtClean="0">
                <a:latin typeface="Garamond" panose="02020404030301010803" pitchFamily="18" charset="0"/>
              </a:rPr>
              <a:t>in federal funding to </a:t>
            </a:r>
            <a:r>
              <a:rPr lang="en-US" b="1" dirty="0" smtClean="0">
                <a:latin typeface="Garamond" panose="02020404030301010803" pitchFamily="18" charset="0"/>
              </a:rPr>
              <a:t>support threat assessment in schools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Virginia awarded 33 localities </a:t>
            </a:r>
            <a:r>
              <a:rPr lang="en-US" b="1" dirty="0" smtClean="0">
                <a:latin typeface="Garamond" panose="02020404030301010803" pitchFamily="18" charset="0"/>
              </a:rPr>
              <a:t>$1.2 million in grants for SRO and SSO positions</a:t>
            </a:r>
          </a:p>
        </p:txBody>
      </p:sp>
    </p:spTree>
    <p:extLst>
      <p:ext uri="{BB962C8B-B14F-4D97-AF65-F5344CB8AC3E}">
        <p14:creationId xmlns:p14="http://schemas.microsoft.com/office/powerpoint/2010/main" val="3231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noFill/>
        </a:ln>
      </a:spPr>
      <a:bodyPr vert="horz" lIns="101878" tIns="50939" rIns="101878" bIns="50939" rtlCol="0">
        <a:noAutofit/>
      </a:bodyPr>
      <a:lstStyle>
        <a:defPPr marL="0" marR="0" indent="0" algn="l" defTabSz="1018782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>
            <a:tab pos="5033963" algn="r"/>
            <a:tab pos="5145088" algn="l"/>
          </a:tabLst>
          <a:defRPr sz="1800" dirty="0" smtClean="0">
            <a:solidFill>
              <a:schemeClr val="bg2">
                <a:lumMod val="50000"/>
              </a:schemeClr>
            </a:solidFill>
            <a:latin typeface="Concourse C4" pitchFamily="2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696</Words>
  <Application>Microsoft Office PowerPoint</Application>
  <PresentationFormat>Custom</PresentationFormat>
  <Paragraphs>65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Concourse C4</vt:lpstr>
      <vt:lpstr>Equity Caps</vt:lpstr>
      <vt:lpstr>Equity Text</vt:lpstr>
      <vt:lpstr>Garamond</vt:lpstr>
      <vt:lpstr>Office Theme</vt:lpstr>
      <vt:lpstr>1_Office Theme</vt:lpstr>
      <vt:lpstr>PowerPoint Presentation</vt:lpstr>
      <vt:lpstr>Executive Order No. 11</vt:lpstr>
      <vt:lpstr>Children’s Cabinet Priority Areas</vt:lpstr>
      <vt:lpstr>Nutrition and Food Security Work Group</vt:lpstr>
      <vt:lpstr>Early Childhood Development and School Readiness</vt:lpstr>
      <vt:lpstr>Investing Early</vt:lpstr>
      <vt:lpstr>Current State of Oversight</vt:lpstr>
      <vt:lpstr>By 2022: What Success Looks Like</vt:lpstr>
      <vt:lpstr>Systems of Care – Student Safety</vt:lpstr>
      <vt:lpstr>Systems of Care – Trauma-Informed Care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Puritz, Aaron (VITA)</dc:creator>
  <cp:lastModifiedBy>Cary, David (GOV)</cp:lastModifiedBy>
  <cp:revision>134</cp:revision>
  <cp:lastPrinted>2018-11-29T15:31:03Z</cp:lastPrinted>
  <dcterms:created xsi:type="dcterms:W3CDTF">2018-08-08T19:24:23Z</dcterms:created>
  <dcterms:modified xsi:type="dcterms:W3CDTF">2019-01-31T22:23:48Z</dcterms:modified>
</cp:coreProperties>
</file>